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355" r:id="rId2"/>
    <p:sldId id="328" r:id="rId3"/>
    <p:sldId id="354" r:id="rId4"/>
    <p:sldId id="333" r:id="rId5"/>
    <p:sldId id="334" r:id="rId6"/>
    <p:sldId id="335" r:id="rId7"/>
    <p:sldId id="340"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6" autoAdjust="0"/>
    <p:restoredTop sz="86667" autoAdjust="0"/>
  </p:normalViewPr>
  <p:slideViewPr>
    <p:cSldViewPr snapToGrid="0">
      <p:cViewPr varScale="1">
        <p:scale>
          <a:sx n="82" d="100"/>
          <a:sy n="82" d="100"/>
        </p:scale>
        <p:origin x="426" y="96"/>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4335417360715"/>
          <c:y val="0.15980719634434887"/>
          <c:w val="0.80182835986676093"/>
          <c:h val="0.75388324680171803"/>
        </c:manualLayout>
      </c:layout>
      <c:barChart>
        <c:barDir val="col"/>
        <c:grouping val="clustered"/>
        <c:varyColors val="0"/>
        <c:ser>
          <c:idx val="0"/>
          <c:order val="0"/>
          <c:tx>
            <c:strRef>
              <c:f>Sheet1!$B$1</c:f>
              <c:strCache>
                <c:ptCount val="1"/>
                <c:pt idx="0">
                  <c:v>Synergy 10Gb, Embedded OneView</c:v>
                </c:pt>
              </c:strCache>
            </c:strRef>
          </c:tx>
          <c:invertIfNegative val="0"/>
          <c:cat>
            <c:strRef>
              <c:f>Sheet1!$A$2:$A$5</c:f>
              <c:strCache>
                <c:ptCount val="4"/>
                <c:pt idx="0">
                  <c:v>12 Compute</c:v>
                </c:pt>
                <c:pt idx="1">
                  <c:v>24 Compute</c:v>
                </c:pt>
                <c:pt idx="2">
                  <c:v>36 Compute</c:v>
                </c:pt>
                <c:pt idx="3">
                  <c:v>72+ Compute</c:v>
                </c:pt>
              </c:strCache>
            </c:strRef>
          </c:cat>
          <c:val>
            <c:numRef>
              <c:f>Sheet1!$B$2:$B$5</c:f>
            </c:numRef>
          </c:val>
          <c:extLst xmlns:c16r2="http://schemas.microsoft.com/office/drawing/2015/06/chart">
            <c:ext xmlns:c16="http://schemas.microsoft.com/office/drawing/2014/chart" uri="{C3380CC4-5D6E-409C-BE32-E72D297353CC}">
              <c16:uniqueId val="{00000000-ABA0-4935-9ADC-61C6D80BA5B3}"/>
            </c:ext>
          </c:extLst>
        </c:ser>
        <c:ser>
          <c:idx val="1"/>
          <c:order val="1"/>
          <c:tx>
            <c:strRef>
              <c:f>Sheet1!$C$1</c:f>
              <c:strCache>
                <c:ptCount val="1"/>
                <c:pt idx="0">
                  <c:v>Synergy </c:v>
                </c:pt>
              </c:strCache>
            </c:strRef>
          </c:tx>
          <c:spPr>
            <a:solidFill>
              <a:schemeClr val="accent1"/>
            </a:solidFill>
          </c:spPr>
          <c:invertIfNegative val="0"/>
          <c:cat>
            <c:strRef>
              <c:f>Sheet1!$A$2:$A$5</c:f>
              <c:strCache>
                <c:ptCount val="4"/>
                <c:pt idx="0">
                  <c:v>12 Compute</c:v>
                </c:pt>
                <c:pt idx="1">
                  <c:v>24 Compute</c:v>
                </c:pt>
                <c:pt idx="2">
                  <c:v>36 Compute</c:v>
                </c:pt>
                <c:pt idx="3">
                  <c:v>72+ Compute</c:v>
                </c:pt>
              </c:strCache>
            </c:strRef>
          </c:cat>
          <c:val>
            <c:numRef>
              <c:f>Sheet1!$C$2:$C$5</c:f>
              <c:numCache>
                <c:formatCode>0.000</c:formatCode>
                <c:ptCount val="4"/>
                <c:pt idx="0">
                  <c:v>13.11</c:v>
                </c:pt>
                <c:pt idx="1">
                  <c:v>12.516</c:v>
                </c:pt>
                <c:pt idx="2">
                  <c:v>11.999000000000001</c:v>
                </c:pt>
                <c:pt idx="3">
                  <c:v>11.964</c:v>
                </c:pt>
              </c:numCache>
            </c:numRef>
          </c:val>
          <c:extLst xmlns:c16r2="http://schemas.microsoft.com/office/drawing/2015/06/chart">
            <c:ext xmlns:c16="http://schemas.microsoft.com/office/drawing/2014/chart" uri="{C3380CC4-5D6E-409C-BE32-E72D297353CC}">
              <c16:uniqueId val="{00000001-ABA0-4935-9ADC-61C6D80BA5B3}"/>
            </c:ext>
          </c:extLst>
        </c:ser>
        <c:ser>
          <c:idx val="2"/>
          <c:order val="2"/>
          <c:tx>
            <c:strRef>
              <c:f>Sheet1!$D$1</c:f>
              <c:strCache>
                <c:ptCount val="1"/>
                <c:pt idx="0">
                  <c:v>BladeSystem</c:v>
                </c:pt>
              </c:strCache>
            </c:strRef>
          </c:tx>
          <c:spPr>
            <a:solidFill>
              <a:schemeClr val="accent2"/>
            </a:solidFill>
          </c:spPr>
          <c:invertIfNegative val="0"/>
          <c:cat>
            <c:strRef>
              <c:f>Sheet1!$A$2:$A$5</c:f>
              <c:strCache>
                <c:ptCount val="4"/>
                <c:pt idx="0">
                  <c:v>12 Compute</c:v>
                </c:pt>
                <c:pt idx="1">
                  <c:v>24 Compute</c:v>
                </c:pt>
                <c:pt idx="2">
                  <c:v>36 Compute</c:v>
                </c:pt>
                <c:pt idx="3">
                  <c:v>72+ Compute</c:v>
                </c:pt>
              </c:strCache>
            </c:strRef>
          </c:cat>
          <c:val>
            <c:numRef>
              <c:f>Sheet1!$D$2:$D$5</c:f>
              <c:numCache>
                <c:formatCode>0.000</c:formatCode>
                <c:ptCount val="4"/>
                <c:pt idx="0">
                  <c:v>12.728999999999999</c:v>
                </c:pt>
                <c:pt idx="1">
                  <c:v>12.728999999999999</c:v>
                </c:pt>
                <c:pt idx="2">
                  <c:v>12.728999999999999</c:v>
                </c:pt>
                <c:pt idx="3">
                  <c:v>12.728999999999999</c:v>
                </c:pt>
              </c:numCache>
            </c:numRef>
          </c:val>
          <c:extLst xmlns:c16r2="http://schemas.microsoft.com/office/drawing/2015/06/chart">
            <c:ext xmlns:c16="http://schemas.microsoft.com/office/drawing/2014/chart" uri="{C3380CC4-5D6E-409C-BE32-E72D297353CC}">
              <c16:uniqueId val="{00000002-ABA0-4935-9ADC-61C6D80BA5B3}"/>
            </c:ext>
          </c:extLst>
        </c:ser>
        <c:dLbls>
          <c:showLegendKey val="0"/>
          <c:showVal val="0"/>
          <c:showCatName val="0"/>
          <c:showSerName val="0"/>
          <c:showPercent val="0"/>
          <c:showBubbleSize val="0"/>
        </c:dLbls>
        <c:gapWidth val="150"/>
        <c:axId val="394143160"/>
        <c:axId val="463390768"/>
      </c:barChart>
      <c:catAx>
        <c:axId val="394143160"/>
        <c:scaling>
          <c:orientation val="minMax"/>
        </c:scaling>
        <c:delete val="0"/>
        <c:axPos val="b"/>
        <c:numFmt formatCode="General" sourceLinked="0"/>
        <c:majorTickMark val="none"/>
        <c:minorTickMark val="none"/>
        <c:tickLblPos val="nextTo"/>
        <c:spPr>
          <a:ln>
            <a:solidFill>
              <a:srgbClr val="617D78"/>
            </a:solidFill>
          </a:ln>
        </c:spPr>
        <c:txPr>
          <a:bodyPr/>
          <a:lstStyle/>
          <a:p>
            <a:pPr>
              <a:defRPr sz="1000" b="0">
                <a:solidFill>
                  <a:schemeClr val="bg1">
                    <a:lumMod val="50000"/>
                  </a:schemeClr>
                </a:solidFill>
              </a:defRPr>
            </a:pPr>
            <a:endParaRPr lang="en-US"/>
          </a:p>
        </c:txPr>
        <c:crossAx val="463390768"/>
        <c:crosses val="autoZero"/>
        <c:auto val="1"/>
        <c:lblAlgn val="ctr"/>
        <c:lblOffset val="100"/>
        <c:noMultiLvlLbl val="0"/>
      </c:catAx>
      <c:valAx>
        <c:axId val="463390768"/>
        <c:scaling>
          <c:orientation val="minMax"/>
          <c:max val="13"/>
          <c:min val="11.5"/>
        </c:scaling>
        <c:delete val="0"/>
        <c:axPos val="l"/>
        <c:title>
          <c:tx>
            <c:rich>
              <a:bodyPr/>
              <a:lstStyle/>
              <a:p>
                <a:pPr>
                  <a:defRPr sz="1100" b="0">
                    <a:solidFill>
                      <a:schemeClr val="tx1"/>
                    </a:solidFill>
                  </a:defRPr>
                </a:pPr>
                <a:r>
                  <a:rPr lang="en-US" sz="1100" b="0" dirty="0">
                    <a:solidFill>
                      <a:schemeClr val="tx1"/>
                    </a:solidFill>
                  </a:rPr>
                  <a:t>Net Price per Compute ($USD)</a:t>
                </a:r>
              </a:p>
            </c:rich>
          </c:tx>
          <c:layout>
            <c:manualLayout>
              <c:xMode val="edge"/>
              <c:yMode val="edge"/>
              <c:x val="1.0899102972066669E-2"/>
              <c:y val="0.30760046938987928"/>
            </c:manualLayout>
          </c:layout>
          <c:overlay val="0"/>
        </c:title>
        <c:numFmt formatCode="&quot;$&quot;#,##0.0\K" sourceLinked="0"/>
        <c:majorTickMark val="out"/>
        <c:minorTickMark val="none"/>
        <c:tickLblPos val="nextTo"/>
        <c:spPr>
          <a:ln>
            <a:noFill/>
          </a:ln>
        </c:spPr>
        <c:txPr>
          <a:bodyPr/>
          <a:lstStyle/>
          <a:p>
            <a:pPr>
              <a:defRPr sz="1000" b="0">
                <a:solidFill>
                  <a:schemeClr val="bg1">
                    <a:lumMod val="50000"/>
                  </a:schemeClr>
                </a:solidFill>
              </a:defRPr>
            </a:pPr>
            <a:endParaRPr lang="en-US"/>
          </a:p>
        </c:txPr>
        <c:crossAx val="394143160"/>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11/2/2017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pPr marL="174708" indent="-174708" defTabSz="931774">
              <a:spcBef>
                <a:spcPts val="0"/>
              </a:spcBef>
              <a:buSzTx/>
              <a:buFont typeface="Arial" panose="020B0604020202020204" pitchFamily="34" charset="0"/>
              <a:buChar char="•"/>
              <a:defRPr/>
            </a:pPr>
            <a:endParaRPr lang="en-US" dirty="0"/>
          </a:p>
          <a:p>
            <a:endParaRPr lang="en-US" dirty="0"/>
          </a:p>
        </p:txBody>
      </p:sp>
    </p:spTree>
    <p:extLst>
      <p:ext uri="{BB962C8B-B14F-4D97-AF65-F5344CB8AC3E}">
        <p14:creationId xmlns:p14="http://schemas.microsoft.com/office/powerpoint/2010/main" val="376988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a:t>
            </a:fld>
            <a:endParaRPr lang="en-US" dirty="0"/>
          </a:p>
        </p:txBody>
      </p:sp>
    </p:spTree>
    <p:extLst>
      <p:ext uri="{BB962C8B-B14F-4D97-AF65-F5344CB8AC3E}">
        <p14:creationId xmlns:p14="http://schemas.microsoft.com/office/powerpoint/2010/main" val="172495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62500" lnSpcReduction="20000"/>
          </a:bodyPr>
          <a:lstStyle/>
          <a:p>
            <a:pPr>
              <a:lnSpc>
                <a:spcPct val="120000"/>
              </a:lnSpc>
            </a:pPr>
            <a:r>
              <a:rPr lang="en-US" dirty="0"/>
              <a:t>Synergy makes</a:t>
            </a:r>
            <a:r>
              <a:rPr lang="en-US" baseline="0" dirty="0"/>
              <a:t> significant enhancements in the raw resources (compute, storage, and fabric) compared to </a:t>
            </a:r>
            <a:r>
              <a:rPr lang="en-US" baseline="0" dirty="0" err="1"/>
              <a:t>BladeSystem</a:t>
            </a:r>
            <a:r>
              <a:rPr lang="en-US" baseline="0" dirty="0"/>
              <a:t>.  These enhancements translate into more horsepower and more storage for your applications.</a:t>
            </a:r>
          </a:p>
          <a:p>
            <a:pPr>
              <a:lnSpc>
                <a:spcPct val="120000"/>
              </a:lnSpc>
            </a:pPr>
            <a:r>
              <a:rPr lang="en-US" sz="1400" b="1" baseline="0" dirty="0"/>
              <a:t>More Powerful Compute:</a:t>
            </a:r>
          </a:p>
          <a:p>
            <a:pPr>
              <a:lnSpc>
                <a:spcPct val="120000"/>
              </a:lnSpc>
              <a:spcBef>
                <a:spcPts val="300"/>
              </a:spcBef>
            </a:pPr>
            <a:r>
              <a:rPr lang="en-US" baseline="0" dirty="0"/>
              <a:t>HPE Synergy 2-socket SY 480 Gen10 includes:</a:t>
            </a:r>
          </a:p>
          <a:p>
            <a:pPr marL="228600" indent="-114300">
              <a:lnSpc>
                <a:spcPct val="120000"/>
              </a:lnSpc>
              <a:spcBef>
                <a:spcPts val="300"/>
              </a:spcBef>
              <a:buSzPct val="100000"/>
              <a:buFont typeface="Arial" panose="020B0604020202020204" pitchFamily="34" charset="0"/>
              <a:buChar char="–"/>
            </a:pPr>
            <a:r>
              <a:rPr lang="en-US" dirty="0"/>
              <a:t>Support for full range of current and future Intel processors without any constraints or limitations.</a:t>
            </a:r>
            <a:r>
              <a:rPr lang="en-US" baseline="0" dirty="0"/>
              <a:t>  </a:t>
            </a:r>
            <a:r>
              <a:rPr lang="en-US" dirty="0" err="1"/>
              <a:t>BladeSystem</a:t>
            </a:r>
            <a:r>
              <a:rPr lang="en-US" dirty="0"/>
              <a:t> doe</a:t>
            </a:r>
            <a:r>
              <a:rPr lang="en-US" baseline="0" dirty="0"/>
              <a:t>s not support </a:t>
            </a:r>
            <a:r>
              <a:rPr lang="en-US" dirty="0"/>
              <a:t>processors</a:t>
            </a:r>
            <a:r>
              <a:rPr lang="en-US" baseline="0" dirty="0"/>
              <a:t> greater than 150W and those to 28-core.</a:t>
            </a:r>
            <a:endParaRPr lang="en-US" dirty="0"/>
          </a:p>
          <a:p>
            <a:pPr marL="228600" indent="-114300">
              <a:lnSpc>
                <a:spcPct val="120000"/>
              </a:lnSpc>
              <a:spcBef>
                <a:spcPts val="300"/>
              </a:spcBef>
              <a:buSzPct val="100000"/>
              <a:buFont typeface="Arial" panose="020B0604020202020204" pitchFamily="34" charset="0"/>
              <a:buChar char="–"/>
            </a:pPr>
            <a:r>
              <a:rPr lang="en-US" dirty="0"/>
              <a:t>24 DIMM sockets (across all processors) compared to 16 in </a:t>
            </a:r>
            <a:r>
              <a:rPr lang="en-US" dirty="0" err="1"/>
              <a:t>BladeSystem</a:t>
            </a:r>
            <a:r>
              <a:rPr lang="en-US" dirty="0"/>
              <a:t> (only</a:t>
            </a:r>
            <a:r>
              <a:rPr lang="en-US" baseline="0" dirty="0"/>
              <a:t> to 150W processors)</a:t>
            </a:r>
            <a:r>
              <a:rPr lang="en-US" dirty="0"/>
              <a:t> enabling more memory for applications.   </a:t>
            </a:r>
          </a:p>
          <a:p>
            <a:pPr marL="228600" indent="-114300">
              <a:lnSpc>
                <a:spcPct val="120000"/>
              </a:lnSpc>
              <a:spcBef>
                <a:spcPts val="300"/>
              </a:spcBef>
              <a:buSzPct val="100000"/>
              <a:buFont typeface="Arial" panose="020B0604020202020204" pitchFamily="34" charset="0"/>
              <a:buChar char="–"/>
            </a:pPr>
            <a:r>
              <a:rPr lang="en-US" dirty="0"/>
              <a:t>With Intel Xeon EX based compute modules memory DIMM slots gain a 3X advantage compared to Intel EP.   Example:  BL460c Gen10 has 16 DIMM capacity vs SY620 Gen10 has a 48 DIMM capacity</a:t>
            </a:r>
          </a:p>
          <a:p>
            <a:pPr marL="228600" indent="-114300">
              <a:lnSpc>
                <a:spcPct val="120000"/>
              </a:lnSpc>
              <a:spcBef>
                <a:spcPts val="300"/>
              </a:spcBef>
              <a:buSzPct val="100000"/>
              <a:buFont typeface="Arial" panose="020B0604020202020204" pitchFamily="34" charset="0"/>
              <a:buChar char="–"/>
            </a:pPr>
            <a:r>
              <a:rPr lang="en-US" dirty="0"/>
              <a:t>3 interchangeable mezzanine cards vs. 2 interchangeable ones in </a:t>
            </a:r>
            <a:r>
              <a:rPr lang="en-US" dirty="0" err="1"/>
              <a:t>BladeSystem</a:t>
            </a:r>
            <a:r>
              <a:rPr lang="en-US" dirty="0"/>
              <a:t>.  (</a:t>
            </a:r>
            <a:r>
              <a:rPr lang="en-US" dirty="0" err="1"/>
              <a:t>BladeSystem</a:t>
            </a:r>
            <a:r>
              <a:rPr lang="en-US" dirty="0"/>
              <a:t> has a dedicated mezzanine for the onboard NIC).</a:t>
            </a:r>
          </a:p>
          <a:p>
            <a:pPr marL="228600" indent="-114300">
              <a:lnSpc>
                <a:spcPct val="120000"/>
              </a:lnSpc>
              <a:spcBef>
                <a:spcPts val="300"/>
              </a:spcBef>
              <a:buSzPct val="100000"/>
              <a:buFont typeface="Arial" panose="020B0604020202020204" pitchFamily="34" charset="0"/>
              <a:buChar char="–"/>
            </a:pPr>
            <a:r>
              <a:rPr lang="en-US" baseline="0" dirty="0"/>
              <a:t>Synergy has a broad range of 2 and 4 socket processor compute.  </a:t>
            </a:r>
            <a:r>
              <a:rPr lang="en-US" baseline="0" dirty="0" err="1"/>
              <a:t>BladeSystem</a:t>
            </a:r>
            <a:r>
              <a:rPr lang="en-US" baseline="0" dirty="0"/>
              <a:t> has a reduced set of server choices.</a:t>
            </a:r>
          </a:p>
          <a:p>
            <a:pPr marL="228600" marR="0" lvl="0" indent="-114300" algn="l" defTabSz="914400" rtl="0" eaLnBrk="1" fontAlgn="auto" latinLnBrk="0" hangingPunct="1">
              <a:lnSpc>
                <a:spcPct val="120000"/>
              </a:lnSpc>
              <a:spcBef>
                <a:spcPts val="300"/>
              </a:spcBef>
              <a:spcAft>
                <a:spcPts val="0"/>
              </a:spcAft>
              <a:buClrTx/>
              <a:buSzPct val="100000"/>
              <a:buFont typeface="Arial" panose="020B0604020202020204" pitchFamily="34" charset="0"/>
              <a:buChar char="–"/>
              <a:tabLst/>
              <a:defRPr/>
            </a:pPr>
            <a:r>
              <a:rPr lang="en-US" b="1" dirty="0"/>
              <a:t>29% lower </a:t>
            </a:r>
            <a:r>
              <a:rPr lang="en-US" b="1" baseline="0" dirty="0"/>
              <a:t>$/VM based on a typical Synergy 480 Gen10 versus </a:t>
            </a:r>
            <a:r>
              <a:rPr lang="en-US" b="1" baseline="0" dirty="0" err="1"/>
              <a:t>BladeSystem</a:t>
            </a:r>
            <a:r>
              <a:rPr lang="en-US" b="1" baseline="0" dirty="0"/>
              <a:t> BL460c Gen10 compare – see the backup slide section for more detail.</a:t>
            </a:r>
          </a:p>
          <a:p>
            <a:pPr>
              <a:lnSpc>
                <a:spcPct val="120000"/>
              </a:lnSpc>
              <a:spcBef>
                <a:spcPts val="0"/>
              </a:spcBef>
            </a:pPr>
            <a:endParaRPr lang="en-US" b="1" baseline="0" dirty="0"/>
          </a:p>
          <a:p>
            <a:pPr marL="45720" marR="0" lvl="0" indent="-36576" algn="l" defTabSz="914400" rtl="0" eaLnBrk="1" fontAlgn="auto" latinLnBrk="0" hangingPunct="1">
              <a:lnSpc>
                <a:spcPct val="120000"/>
              </a:lnSpc>
              <a:spcBef>
                <a:spcPts val="300"/>
              </a:spcBef>
              <a:spcAft>
                <a:spcPts val="0"/>
              </a:spcAft>
              <a:buClrTx/>
              <a:buSzPct val="25000"/>
              <a:buFont typeface="Arial" panose="020B0604020202020204" pitchFamily="34" charset="0"/>
              <a:buChar char=" "/>
              <a:tabLst/>
              <a:defRPr/>
            </a:pPr>
            <a:r>
              <a:rPr lang="en-US" sz="1400" b="1" baseline="0" dirty="0"/>
              <a:t>Shared DAS Storage:</a:t>
            </a:r>
          </a:p>
          <a:p>
            <a:pPr marL="228600" marR="0" lvl="0" indent="-114300" algn="l" defTabSz="914400" rtl="0" eaLnBrk="1" fontAlgn="auto" latinLnBrk="0" hangingPunct="1">
              <a:lnSpc>
                <a:spcPct val="120000"/>
              </a:lnSpc>
              <a:spcBef>
                <a:spcPts val="300"/>
              </a:spcBef>
              <a:spcAft>
                <a:spcPts val="0"/>
              </a:spcAft>
              <a:buClrTx/>
              <a:buSzPct val="100000"/>
              <a:buFont typeface="Arial" panose="020B0604020202020204" pitchFamily="34" charset="0"/>
              <a:buChar char="–"/>
              <a:tabLst/>
              <a:defRPr/>
            </a:pPr>
            <a:r>
              <a:rPr lang="en-US" baseline="0" dirty="0"/>
              <a:t>More flexible storage options, ranging from no storage (and no controller) to 4 SSD disks internally.  Additionally the same RAID controller can be used for both disks internal to Synergy and in the Shared DAS storage module.  BladeSystem requires two storage controllers to control both internal disks and disks in the side car storage blade.</a:t>
            </a:r>
          </a:p>
          <a:p>
            <a:pPr marL="228600" indent="-114300">
              <a:lnSpc>
                <a:spcPct val="120000"/>
              </a:lnSpc>
              <a:spcBef>
                <a:spcPts val="300"/>
              </a:spcBef>
              <a:buSzPct val="100000"/>
              <a:buFont typeface="Arial" panose="020B0604020202020204" pitchFamily="34" charset="0"/>
              <a:buChar char="–"/>
            </a:pPr>
            <a:r>
              <a:rPr lang="en-US" baseline="0" dirty="0"/>
              <a:t>Synergy storage module is shareable across the entire frame, BladeSystem storage module only works with adjacent blade.</a:t>
            </a:r>
          </a:p>
          <a:p>
            <a:pPr marL="228600" indent="-114300">
              <a:lnSpc>
                <a:spcPct val="120000"/>
              </a:lnSpc>
              <a:spcBef>
                <a:spcPts val="300"/>
              </a:spcBef>
              <a:buSzPct val="100000"/>
              <a:buFont typeface="Arial" panose="020B0604020202020204" pitchFamily="34" charset="0"/>
              <a:buChar char="–"/>
            </a:pPr>
            <a:r>
              <a:rPr lang="en-US" b="1" baseline="0" dirty="0"/>
              <a:t>Synergy can map up to 202 disks per compute versus 14 on BladeSystem, enabling more affordable storage options with 14X more storage per server.</a:t>
            </a:r>
          </a:p>
          <a:p>
            <a:pPr marL="411480" lvl="1" indent="-114300">
              <a:lnSpc>
                <a:spcPct val="120000"/>
              </a:lnSpc>
              <a:spcBef>
                <a:spcPts val="300"/>
              </a:spcBef>
              <a:buSzPct val="100000"/>
              <a:buFont typeface="Arial" panose="020B0604020202020204" pitchFamily="34" charset="0"/>
              <a:buChar char="–"/>
            </a:pPr>
            <a:r>
              <a:rPr lang="en-US" b="0" baseline="0" dirty="0"/>
              <a:t>202 drives per Synergy compute (2 per SY 480 Gen10 Compute Module + 200 per five D3940 Storage Modules each at 40 drives) versus 14 drives per BladeSystem server (2 per BL460c Gen9 Server Blade + 12 per BladeSystem D2220sb </a:t>
            </a:r>
            <a:r>
              <a:rPr lang="en-US" b="0" baseline="0"/>
              <a:t>Storage Blade); 202/14 = 14.4.</a:t>
            </a:r>
            <a:endParaRPr lang="en-US" b="0" baseline="0" dirty="0"/>
          </a:p>
          <a:p>
            <a:pPr>
              <a:lnSpc>
                <a:spcPct val="120000"/>
              </a:lnSpc>
              <a:spcBef>
                <a:spcPts val="0"/>
              </a:spcBef>
            </a:pPr>
            <a:endParaRPr lang="en-US" baseline="0" dirty="0"/>
          </a:p>
          <a:p>
            <a:pPr>
              <a:lnSpc>
                <a:spcPct val="120000"/>
              </a:lnSpc>
              <a:spcBef>
                <a:spcPts val="300"/>
              </a:spcBef>
            </a:pPr>
            <a:r>
              <a:rPr lang="en-US" sz="1400" b="1" baseline="0" dirty="0"/>
              <a:t>Rack-scale Fabric</a:t>
            </a:r>
            <a:r>
              <a:rPr lang="en-US" sz="1400" baseline="0" dirty="0"/>
              <a:t>:</a:t>
            </a:r>
          </a:p>
          <a:p>
            <a:pPr marL="228600" indent="-114300">
              <a:lnSpc>
                <a:spcPct val="120000"/>
              </a:lnSpc>
              <a:spcBef>
                <a:spcPts val="300"/>
              </a:spcBef>
              <a:buSzPct val="100000"/>
              <a:buFont typeface="Arial" panose="020B0604020202020204" pitchFamily="34" charset="0"/>
              <a:buChar char="–"/>
            </a:pPr>
            <a:r>
              <a:rPr lang="en-US" baseline="0" dirty="0"/>
              <a:t>Synergy fabric is rack-scale master switch/satellite interconnect architecture (3 frames at 50Gb and 20Gb, 5 frames at 10Gb).  </a:t>
            </a:r>
            <a:r>
              <a:rPr lang="en-US" baseline="0" dirty="0" err="1"/>
              <a:t>BladeSystem</a:t>
            </a:r>
            <a:r>
              <a:rPr lang="en-US" baseline="0" dirty="0"/>
              <a:t> fabric options are single enclosure only necessitating switches in all enclosures, requiring more uplinks to datacenter network. Synergy reduces cabling and network ports due to master-satellite architecture. </a:t>
            </a:r>
          </a:p>
          <a:p>
            <a:pPr marL="228600" indent="-114300">
              <a:lnSpc>
                <a:spcPct val="120000"/>
              </a:lnSpc>
              <a:spcBef>
                <a:spcPts val="300"/>
              </a:spcBef>
              <a:buSzPct val="100000"/>
              <a:buFont typeface="Arial" panose="020B0604020202020204" pitchFamily="34" charset="0"/>
              <a:buChar char="–"/>
            </a:pPr>
            <a:r>
              <a:rPr lang="en-US" baseline="0" dirty="0"/>
              <a:t>3.8x more compute to a single flat fabric based on 16 </a:t>
            </a:r>
            <a:r>
              <a:rPr lang="en-US" baseline="0" dirty="0" err="1"/>
              <a:t>BladeSystem</a:t>
            </a:r>
            <a:r>
              <a:rPr lang="en-US" baseline="0" dirty="0"/>
              <a:t> servers versus 60 Synergy compute per pair of fabric switches.</a:t>
            </a:r>
          </a:p>
          <a:p>
            <a:pPr marL="228600" indent="-114300">
              <a:lnSpc>
                <a:spcPct val="120000"/>
              </a:lnSpc>
              <a:spcBef>
                <a:spcPts val="300"/>
              </a:spcBef>
              <a:buSzPct val="100000"/>
              <a:buFont typeface="Arial" panose="020B0604020202020204" pitchFamily="34" charset="0"/>
              <a:buChar char="–"/>
            </a:pPr>
            <a:r>
              <a:rPr lang="en-US" baseline="0" dirty="0"/>
              <a:t>2.5x increased bandwidth based on 3x 20Gb downlink/40Gb uplink fabrics on </a:t>
            </a:r>
            <a:r>
              <a:rPr lang="en-US" baseline="0" dirty="0" err="1"/>
              <a:t>BladeSystem</a:t>
            </a:r>
            <a:r>
              <a:rPr lang="en-US" baseline="0" dirty="0"/>
              <a:t> versus 3x 50Gb downlink/100Gb uplink fabrics on Synergy.</a:t>
            </a:r>
          </a:p>
          <a:p>
            <a:pPr marL="228600" indent="-114300">
              <a:lnSpc>
                <a:spcPct val="120000"/>
              </a:lnSpc>
              <a:spcBef>
                <a:spcPts val="300"/>
              </a:spcBef>
              <a:buSzPct val="100000"/>
              <a:buFont typeface="Arial" panose="020B0604020202020204" pitchFamily="34" charset="0"/>
              <a:buChar char="–"/>
            </a:pPr>
            <a:r>
              <a:rPr lang="en-US" b="1" baseline="0" dirty="0"/>
              <a:t>Uplink </a:t>
            </a:r>
            <a:r>
              <a:rPr lang="en-US" b="1" dirty="0"/>
              <a:t>s</a:t>
            </a:r>
            <a:r>
              <a:rPr lang="en-US" b="1" baseline="0" dirty="0"/>
              <a:t>avings</a:t>
            </a:r>
            <a:r>
              <a:rPr lang="en-US" b="1" dirty="0"/>
              <a:t> b</a:t>
            </a:r>
            <a:r>
              <a:rPr lang="en-US" sz="1100" b="1" kern="1200" dirty="0">
                <a:solidFill>
                  <a:schemeClr val="tx1"/>
                </a:solidFill>
                <a:effectLst/>
              </a:rPr>
              <a:t>ased on 16 less uplinks (4 for Synergy vs 20 for </a:t>
            </a:r>
            <a:r>
              <a:rPr lang="en-US" sz="1100" b="1" kern="1200" dirty="0" err="1">
                <a:solidFill>
                  <a:schemeClr val="tx1"/>
                </a:solidFill>
                <a:effectLst/>
              </a:rPr>
              <a:t>BladeSystem</a:t>
            </a:r>
            <a:r>
              <a:rPr lang="en-US" sz="1100" b="1" kern="1200" dirty="0">
                <a:solidFill>
                  <a:schemeClr val="tx1"/>
                </a:solidFill>
                <a:effectLst/>
              </a:rPr>
              <a:t>) at 2 uplinks per a switch for a 5-frame configuration.  </a:t>
            </a:r>
            <a:r>
              <a:rPr lang="en-US" sz="1100" kern="1200" dirty="0">
                <a:solidFill>
                  <a:schemeClr val="tx1"/>
                </a:solidFill>
                <a:effectLst/>
                <a:latin typeface="+mn-lt"/>
                <a:ea typeface="+mn-ea"/>
                <a:cs typeface="+mn-cs"/>
              </a:rPr>
              <a:t>Assumes a managed data center network switch 40Gb per port at a list price of $2,419 and a 40G QSFP+ to QSFP+ 5m Direct Attach Copper Cable (passive) at $499 list ($2,918 total savings per uplink x 16 uplinks) = $46,688/5 frames  = $9,338/frame = $37,350/rack assuming 4 frame per rack.</a:t>
            </a:r>
          </a:p>
          <a:p>
            <a:pPr>
              <a:lnSpc>
                <a:spcPct val="120000"/>
              </a:lnSpc>
            </a:pPr>
            <a:endParaRPr lang="en-US" baseline="0"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a:t>
            </a:fld>
            <a:endParaRPr lang="en-US"/>
          </a:p>
        </p:txBody>
      </p:sp>
    </p:spTree>
    <p:extLst>
      <p:ext uri="{BB962C8B-B14F-4D97-AF65-F5344CB8AC3E}">
        <p14:creationId xmlns:p14="http://schemas.microsoft.com/office/powerpoint/2010/main" val="89892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62500" lnSpcReduction="20000"/>
          </a:bodyPr>
          <a:lstStyle/>
          <a:p>
            <a:pPr marL="9144" indent="0">
              <a:lnSpc>
                <a:spcPct val="120000"/>
              </a:lnSpc>
              <a:buNone/>
            </a:pPr>
            <a:r>
              <a:rPr lang="en-US" dirty="0"/>
              <a:t>Synergy has several significant management enhancements</a:t>
            </a:r>
            <a:r>
              <a:rPr lang="en-US" baseline="0" dirty="0"/>
              <a:t> compared to c-Class.  The reduce operational time, complexity and expense.  This comes from Synergy being developed to run at larger scale points and ready for a cloud world.</a:t>
            </a:r>
          </a:p>
          <a:p>
            <a:pPr marL="9144" indent="0">
              <a:lnSpc>
                <a:spcPct val="120000"/>
              </a:lnSpc>
              <a:buNone/>
            </a:pPr>
            <a:r>
              <a:rPr lang="en-US" b="1" baseline="0" dirty="0"/>
              <a:t>Composer:</a:t>
            </a:r>
          </a:p>
          <a:p>
            <a:pPr marL="174625" indent="-96838">
              <a:lnSpc>
                <a:spcPct val="120000"/>
              </a:lnSpc>
              <a:buSzPct val="100000"/>
              <a:buFont typeface="Arial" panose="020B0604020202020204" pitchFamily="34" charset="0"/>
              <a:buChar char="–"/>
            </a:pPr>
            <a:r>
              <a:rPr lang="en-US" baseline="0" dirty="0"/>
              <a:t>Synergy does not require an external </a:t>
            </a:r>
            <a:r>
              <a:rPr lang="en-US" baseline="0" dirty="0" err="1"/>
              <a:t>OneView</a:t>
            </a:r>
            <a:r>
              <a:rPr lang="en-US" baseline="0" dirty="0"/>
              <a:t> instance to be configured, c-Class does.  The composer houses </a:t>
            </a:r>
            <a:r>
              <a:rPr lang="en-US" baseline="0" dirty="0" err="1"/>
              <a:t>OneView</a:t>
            </a:r>
            <a:r>
              <a:rPr lang="en-US" baseline="0" dirty="0"/>
              <a:t> in it.  It boots-up ready to run.</a:t>
            </a:r>
          </a:p>
          <a:p>
            <a:pPr marL="174625" indent="-96838">
              <a:lnSpc>
                <a:spcPct val="120000"/>
              </a:lnSpc>
              <a:buSzPct val="100000"/>
              <a:buFont typeface="Arial" panose="020B0604020202020204" pitchFamily="34" charset="0"/>
              <a:buChar char="–"/>
            </a:pPr>
            <a:r>
              <a:rPr lang="en-US" baseline="0" dirty="0"/>
              <a:t>The Synergy management ring connects up to 21 frames together enabling the Composer to automatically discover and inventory all resources in the management ring.  c-Class requires each enclosure to be manually discovered and imported into a </a:t>
            </a:r>
            <a:r>
              <a:rPr lang="en-US" baseline="0" dirty="0" err="1"/>
              <a:t>OneView</a:t>
            </a:r>
            <a:r>
              <a:rPr lang="en-US" baseline="0" dirty="0"/>
              <a:t> managed environment.</a:t>
            </a:r>
          </a:p>
          <a:p>
            <a:pPr marL="174625" indent="-96838">
              <a:lnSpc>
                <a:spcPct val="120000"/>
              </a:lnSpc>
              <a:buSzPct val="100000"/>
              <a:buFont typeface="Arial" panose="020B0604020202020204" pitchFamily="34" charset="0"/>
              <a:buChar char="–"/>
            </a:pPr>
            <a:r>
              <a:rPr lang="en-US" baseline="0" dirty="0"/>
              <a:t>At 21 frames, a single composer manages up to 252 servers and associated fabrics.  In contrast, c-Class requires direct management of all </a:t>
            </a:r>
            <a:r>
              <a:rPr lang="en-US" baseline="0" dirty="0" err="1"/>
              <a:t>iLOs</a:t>
            </a:r>
            <a:r>
              <a:rPr lang="en-US" baseline="0" dirty="0"/>
              <a:t>, Onboard Administrators, and Virtual Connect Managers.  The reduction of all of these to a single interface is a 99.8% reduction in embedded management interfaces.</a:t>
            </a:r>
          </a:p>
          <a:p>
            <a:pPr marL="9144" indent="0">
              <a:lnSpc>
                <a:spcPct val="120000"/>
              </a:lnSpc>
              <a:buNone/>
            </a:pPr>
            <a:r>
              <a:rPr lang="en-US" b="1" dirty="0"/>
              <a:t>Simplified System Update</a:t>
            </a:r>
          </a:p>
          <a:p>
            <a:pPr marL="174625" indent="-96838">
              <a:lnSpc>
                <a:spcPct val="120000"/>
              </a:lnSpc>
              <a:buSzPct val="100000"/>
              <a:buFont typeface="Arial" panose="020B0604020202020204" pitchFamily="34" charset="0"/>
              <a:buChar char="–"/>
            </a:pPr>
            <a:r>
              <a:rPr lang="en-US" dirty="0"/>
              <a:t>Firmware</a:t>
            </a:r>
            <a:r>
              <a:rPr lang="en-US" baseline="0" dirty="0"/>
              <a:t> and driver updates has been a significant and growing challenge in the industry.  Synergy has made significant strides in simplifying how firmware and drivers are updated.</a:t>
            </a:r>
          </a:p>
          <a:p>
            <a:pPr marL="174625" indent="-96838">
              <a:lnSpc>
                <a:spcPct val="120000"/>
              </a:lnSpc>
              <a:buSzPct val="100000"/>
              <a:buFont typeface="Arial" panose="020B0604020202020204" pitchFamily="34" charset="0"/>
              <a:buChar char="–"/>
            </a:pPr>
            <a:r>
              <a:rPr lang="en-US" baseline="0" dirty="0"/>
              <a:t>Through </a:t>
            </a:r>
            <a:r>
              <a:rPr lang="en-US" baseline="0" dirty="0" err="1"/>
              <a:t>MySPP</a:t>
            </a:r>
            <a:r>
              <a:rPr lang="en-US" baseline="0" dirty="0"/>
              <a:t>, customers can create a custom Synergy SPP with all the latest, tested combination of firmware and drivers.</a:t>
            </a:r>
          </a:p>
          <a:p>
            <a:pPr marL="174625" indent="-96838">
              <a:lnSpc>
                <a:spcPct val="120000"/>
              </a:lnSpc>
              <a:buSzPct val="100000"/>
              <a:buFont typeface="Arial" panose="020B0604020202020204" pitchFamily="34" charset="0"/>
              <a:buChar char="–"/>
            </a:pPr>
            <a:r>
              <a:rPr lang="en-US" baseline="0" dirty="0"/>
              <a:t>Firmware for a Logical Enclosure (3-5 frames, approximately one rack) can be updated through a single interaction.  Firmware is then updated in a very orderly manner: first updating the shared management components and fabric modules and then pushing the firmware and drivers out of band into the </a:t>
            </a:r>
            <a:r>
              <a:rPr lang="en-US" baseline="0" dirty="0" err="1"/>
              <a:t>iLOs</a:t>
            </a:r>
            <a:r>
              <a:rPr lang="en-US" baseline="0" dirty="0"/>
              <a:t> of the compute nodes.  Firmware and drivers are then staged on the server.</a:t>
            </a:r>
          </a:p>
          <a:p>
            <a:pPr marL="174625" indent="-96838">
              <a:lnSpc>
                <a:spcPct val="120000"/>
              </a:lnSpc>
              <a:buSzPct val="100000"/>
              <a:buFont typeface="Arial" panose="020B0604020202020204" pitchFamily="34" charset="0"/>
              <a:buChar char="–"/>
            </a:pPr>
            <a:r>
              <a:rPr lang="en-US" baseline="0" dirty="0"/>
              <a:t>Server firmware and drivers are updated at the choosing of each server admin.  Activation requires a reboot, but this can be aligned to desired windows such as an application maintenance window.</a:t>
            </a:r>
          </a:p>
          <a:p>
            <a:pPr marL="174625" indent="-96838">
              <a:lnSpc>
                <a:spcPct val="120000"/>
              </a:lnSpc>
              <a:buSzPct val="100000"/>
              <a:buFont typeface="Arial" panose="020B0604020202020204" pitchFamily="34" charset="0"/>
              <a:buChar char="–"/>
            </a:pPr>
            <a:r>
              <a:rPr lang="en-US" baseline="0" dirty="0"/>
              <a:t>With this simplicity, admins can quickly perform the update operations, even compared to c-Class with </a:t>
            </a:r>
            <a:r>
              <a:rPr lang="en-US" baseline="0" dirty="0" err="1"/>
              <a:t>OneView</a:t>
            </a:r>
            <a:r>
              <a:rPr lang="en-US" baseline="0" dirty="0"/>
              <a:t> – up to 73% reduction in admin time.  Compared to c-Class without </a:t>
            </a:r>
            <a:r>
              <a:rPr lang="en-US" baseline="0" dirty="0" err="1"/>
              <a:t>OneView</a:t>
            </a:r>
            <a:r>
              <a:rPr lang="en-US" baseline="0" dirty="0"/>
              <a:t>, the time savings are even greater.   </a:t>
            </a:r>
          </a:p>
          <a:p>
            <a:pPr marL="174625" marR="0" lvl="0" indent="-96838" algn="l" defTabSz="914400" rtl="0" eaLnBrk="1" fontAlgn="auto" latinLnBrk="0" hangingPunct="1">
              <a:lnSpc>
                <a:spcPct val="120000"/>
              </a:lnSpc>
              <a:spcBef>
                <a:spcPts val="600"/>
              </a:spcBef>
              <a:spcAft>
                <a:spcPts val="0"/>
              </a:spcAft>
              <a:buClrTx/>
              <a:buSzPct val="100000"/>
              <a:buFont typeface="Arial" panose="020B0604020202020204" pitchFamily="34" charset="0"/>
              <a:buChar char="–"/>
              <a:tabLst/>
              <a:defRPr/>
            </a:pPr>
            <a:r>
              <a:rPr lang="en-US" sz="1100" kern="1200" dirty="0">
                <a:solidFill>
                  <a:schemeClr val="tx1"/>
                </a:solidFill>
                <a:effectLst/>
                <a:latin typeface="+mn-lt"/>
                <a:ea typeface="+mn-ea"/>
                <a:cs typeface="+mn-cs"/>
              </a:rPr>
              <a:t>On c-Class, one firmware update is done to a single enclosure with up to 16 servers.  On Synergy, one firmware update can span up to 5 frames with 60 servers. </a:t>
            </a:r>
          </a:p>
          <a:p>
            <a:pPr marL="9144" indent="0">
              <a:lnSpc>
                <a:spcPct val="120000"/>
              </a:lnSpc>
              <a:buNone/>
            </a:pPr>
            <a:r>
              <a:rPr lang="en-US" b="1" baseline="0" dirty="0"/>
              <a:t>Image Streamer</a:t>
            </a:r>
          </a:p>
          <a:p>
            <a:pPr marL="174625" indent="-96838">
              <a:lnSpc>
                <a:spcPct val="120000"/>
              </a:lnSpc>
              <a:buSzPct val="100000"/>
              <a:buFont typeface="Arial" panose="020B0604020202020204" pitchFamily="34" charset="0"/>
              <a:buChar char="–"/>
            </a:pPr>
            <a:r>
              <a:rPr lang="en-US" baseline="0" dirty="0"/>
              <a:t>Image Streamer enables stateless computing and very rapid provisioning, updating, and re-provisioning of servers.  In effect, physical servers can be treated like Virtual Machines.</a:t>
            </a:r>
          </a:p>
          <a:p>
            <a:pPr marL="174625" indent="-96838">
              <a:lnSpc>
                <a:spcPct val="120000"/>
              </a:lnSpc>
              <a:buSzPct val="100000"/>
              <a:buFont typeface="Arial" panose="020B0604020202020204" pitchFamily="34" charset="0"/>
              <a:buChar char="–"/>
            </a:pPr>
            <a:r>
              <a:rPr lang="en-US" baseline="0" dirty="0"/>
              <a:t>Individual compute nodes are stateless: no internal disks or RAID controllers are required.  This results in initial acquisition cost savings and also reduces the number of parts that can fail.</a:t>
            </a:r>
          </a:p>
          <a:p>
            <a:pPr marL="174625" indent="-96838">
              <a:lnSpc>
                <a:spcPct val="120000"/>
              </a:lnSpc>
              <a:buSzPct val="100000"/>
              <a:buFont typeface="Arial" panose="020B0604020202020204" pitchFamily="34" charset="0"/>
              <a:buChar char="–"/>
            </a:pPr>
            <a:r>
              <a:rPr lang="en-US" baseline="0" dirty="0"/>
              <a:t>Stateless servers can have new images created in seconds and booted with new personalities in a matter of minutes.  This enables a variety of new paradigms such as rapid patching of images, or enabling nodes to change personalities over the course of a day in an HPC environment.  In a hybrid environment, customers can shift the balance of servers running VMs or containers with ease.</a:t>
            </a:r>
          </a:p>
          <a:p>
            <a:pPr marL="174625" indent="-96838">
              <a:lnSpc>
                <a:spcPct val="120000"/>
              </a:lnSpc>
              <a:buSzPct val="100000"/>
              <a:buFont typeface="Arial" panose="020B0604020202020204" pitchFamily="34" charset="0"/>
              <a:buChar char="–"/>
            </a:pPr>
            <a:r>
              <a:rPr lang="en-US" baseline="0" dirty="0"/>
              <a:t>80x faster due to 15 second image boot creation time vs 20 minutes without image streamer</a:t>
            </a:r>
          </a:p>
          <a:p>
            <a:pPr marL="174625" indent="-96838">
              <a:lnSpc>
                <a:spcPct val="120000"/>
              </a:lnSpc>
              <a:buSzPct val="100000"/>
              <a:buFont typeface="Arial" panose="020B0604020202020204" pitchFamily="34" charset="0"/>
              <a:buChar char="–"/>
            </a:pPr>
            <a:r>
              <a:rPr lang="en-US" sz="1100" kern="1200" dirty="0">
                <a:solidFill>
                  <a:schemeClr val="tx1"/>
                </a:solidFill>
                <a:effectLst/>
                <a:latin typeface="+mn-lt"/>
                <a:ea typeface="+mn-ea"/>
                <a:cs typeface="+mn-cs"/>
              </a:rPr>
              <a:t>Data per HPE internal testing of a HPE Synergy 480 Gen9 system with Image Streamer and embedded HPE One View compared to a HPE </a:t>
            </a:r>
            <a:r>
              <a:rPr lang="en-US" sz="1100" kern="1200" dirty="0" err="1">
                <a:solidFill>
                  <a:schemeClr val="tx1"/>
                </a:solidFill>
                <a:effectLst/>
                <a:latin typeface="+mn-lt"/>
                <a:ea typeface="+mn-ea"/>
                <a:cs typeface="+mn-cs"/>
              </a:rPr>
              <a:t>BladeSystem</a:t>
            </a:r>
            <a:r>
              <a:rPr lang="en-US" sz="1100" kern="1200" dirty="0">
                <a:solidFill>
                  <a:schemeClr val="tx1"/>
                </a:solidFill>
                <a:effectLst/>
                <a:latin typeface="+mn-lt"/>
                <a:ea typeface="+mn-ea"/>
                <a:cs typeface="+mn-cs"/>
              </a:rPr>
              <a:t> BL460c Gen9 system with HPE </a:t>
            </a:r>
            <a:r>
              <a:rPr lang="en-US" sz="1100" kern="1200" dirty="0" err="1">
                <a:solidFill>
                  <a:schemeClr val="tx1"/>
                </a:solidFill>
                <a:effectLst/>
                <a:latin typeface="+mn-lt"/>
                <a:ea typeface="+mn-ea"/>
                <a:cs typeface="+mn-cs"/>
              </a:rPr>
              <a:t>OneView</a:t>
            </a:r>
            <a:r>
              <a:rPr lang="en-US" sz="1100" kern="1200" dirty="0">
                <a:solidFill>
                  <a:schemeClr val="tx1"/>
                </a:solidFill>
                <a:effectLst/>
                <a:latin typeface="+mn-lt"/>
                <a:ea typeface="+mn-ea"/>
                <a:cs typeface="+mn-cs"/>
              </a:rPr>
              <a:t>, all compute installed with a VMware </a:t>
            </a:r>
            <a:r>
              <a:rPr lang="en-US" sz="1100" kern="1200" dirty="0" err="1">
                <a:solidFill>
                  <a:schemeClr val="tx1"/>
                </a:solidFill>
                <a:effectLst/>
                <a:latin typeface="+mn-lt"/>
                <a:ea typeface="+mn-ea"/>
                <a:cs typeface="+mn-cs"/>
              </a:rPr>
              <a:t>ESXi</a:t>
            </a:r>
            <a:r>
              <a:rPr lang="en-US" sz="1100" kern="1200" dirty="0">
                <a:solidFill>
                  <a:schemeClr val="tx1"/>
                </a:solidFill>
                <a:effectLst/>
                <a:latin typeface="+mn-lt"/>
                <a:ea typeface="+mn-ea"/>
                <a:cs typeface="+mn-cs"/>
              </a:rPr>
              <a:t> hypervisor.</a:t>
            </a:r>
          </a:p>
          <a:p>
            <a:pPr>
              <a:lnSpc>
                <a:spcPct val="120000"/>
              </a:lnSpc>
            </a:pPr>
            <a:r>
              <a:rPr lang="en-US" sz="1100" kern="1200" dirty="0">
                <a:solidFill>
                  <a:schemeClr val="tx1"/>
                </a:solidFill>
                <a:effectLst/>
                <a:latin typeface="+mn-lt"/>
                <a:ea typeface="+mn-ea"/>
                <a:cs typeface="+mn-cs"/>
              </a:rPr>
              <a:t> </a:t>
            </a:r>
          </a:p>
          <a:p>
            <a:pPr>
              <a:lnSpc>
                <a:spcPct val="120000"/>
              </a:lnSpc>
            </a:pPr>
            <a:endParaRPr lang="en-US" baseline="0"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4</a:t>
            </a:fld>
            <a:endParaRPr lang="en-US"/>
          </a:p>
        </p:txBody>
      </p:sp>
    </p:spTree>
    <p:extLst>
      <p:ext uri="{BB962C8B-B14F-4D97-AF65-F5344CB8AC3E}">
        <p14:creationId xmlns:p14="http://schemas.microsoft.com/office/powerpoint/2010/main" val="7778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70000" lnSpcReduction="20000"/>
          </a:bodyPr>
          <a:lstStyle/>
          <a:p>
            <a:endParaRPr lang="en-US" dirty="0"/>
          </a:p>
          <a:p>
            <a:pPr marL="9144" indent="0">
              <a:buNone/>
            </a:pPr>
            <a:r>
              <a:rPr lang="en-US" b="1" dirty="0"/>
              <a:t>29%</a:t>
            </a:r>
            <a:r>
              <a:rPr lang="en-US" b="1" baseline="0" dirty="0"/>
              <a:t> $/VM advantage details provided in backup slides.</a:t>
            </a:r>
            <a:endParaRPr lang="en-US" b="1" dirty="0"/>
          </a:p>
          <a:p>
            <a:pPr marL="237744" indent="-228600">
              <a:buFont typeface="+mj-lt"/>
              <a:buAutoNum type="arabicPeriod"/>
            </a:pPr>
            <a:endParaRPr lang="en-US" b="1" dirty="0"/>
          </a:p>
          <a:p>
            <a:pPr marL="237744" indent="-228600">
              <a:buSzPct val="100000"/>
              <a:buFont typeface="+mj-lt"/>
              <a:buAutoNum type="arabicPeriod"/>
            </a:pPr>
            <a:endParaRPr lang="en-US" b="1" dirty="0"/>
          </a:p>
          <a:p>
            <a:pPr marL="237744" marR="0" lvl="0" indent="-228600" algn="l" defTabSz="914400" rtl="0" eaLnBrk="1" fontAlgn="auto" latinLnBrk="0" hangingPunct="1">
              <a:lnSpc>
                <a:spcPct val="100000"/>
              </a:lnSpc>
              <a:spcBef>
                <a:spcPts val="600"/>
              </a:spcBef>
              <a:spcAft>
                <a:spcPts val="0"/>
              </a:spcAft>
              <a:buClrTx/>
              <a:buSzPct val="100000"/>
              <a:buFont typeface="+mj-lt"/>
              <a:buAutoNum type="arabicPeriod"/>
              <a:tabLst/>
              <a:defRPr/>
            </a:pPr>
            <a:r>
              <a:rPr lang="en-US" b="1" dirty="0"/>
              <a:t>LAN B/W</a:t>
            </a:r>
            <a:r>
              <a:rPr lang="en-US" b="1" baseline="0" dirty="0"/>
              <a:t> (bandwidth) per compute</a:t>
            </a:r>
            <a:r>
              <a:rPr lang="en-US" baseline="0" dirty="0"/>
              <a:t>: </a:t>
            </a:r>
            <a:br>
              <a:rPr lang="en-US" baseline="0" dirty="0"/>
            </a:br>
            <a:r>
              <a:rPr lang="en-US" baseline="0" dirty="0"/>
              <a:t>3x 2-port 50Gb CNAs per SY 480 Gen10  (3 adapters x 50Gb speed x 2 ports x 2 for full duplex = 1200Gb = 1.2Tb) vs 3x 2-port20Gb CNAs per BL460c Gen10  (3 adapters  x 20Gb speed x 2 ports x 2 for full duplex = 480Gb).</a:t>
            </a:r>
            <a:br>
              <a:rPr lang="en-US" baseline="0" dirty="0"/>
            </a:br>
            <a:r>
              <a:rPr lang="en-US" baseline="0" dirty="0"/>
              <a:t>(1200-480)/480 = 150% more.</a:t>
            </a:r>
            <a:br>
              <a:rPr lang="en-US" baseline="0" dirty="0"/>
            </a:br>
            <a:endParaRPr lang="en-US" baseline="0" dirty="0"/>
          </a:p>
          <a:p>
            <a:pPr marL="237744" marR="0" lvl="0" indent="-228600" algn="l" defTabSz="914400" rtl="0" eaLnBrk="1" fontAlgn="auto" latinLnBrk="0" hangingPunct="1">
              <a:lnSpc>
                <a:spcPct val="100000"/>
              </a:lnSpc>
              <a:spcBef>
                <a:spcPts val="600"/>
              </a:spcBef>
              <a:spcAft>
                <a:spcPts val="0"/>
              </a:spcAft>
              <a:buClrTx/>
              <a:buSzPct val="100000"/>
              <a:buFont typeface="+mj-lt"/>
              <a:buAutoNum type="arabicPeriod"/>
              <a:tabLst/>
              <a:defRPr/>
            </a:pPr>
            <a:r>
              <a:rPr lang="en-US" b="1" dirty="0"/>
              <a:t>Cores</a:t>
            </a:r>
            <a:r>
              <a:rPr lang="en-US" b="1" baseline="0" dirty="0"/>
              <a:t> per compute</a:t>
            </a:r>
            <a:r>
              <a:rPr lang="en-US" baseline="0" dirty="0"/>
              <a:t>: </a:t>
            </a:r>
            <a:br>
              <a:rPr lang="en-US" baseline="0" dirty="0"/>
            </a:br>
            <a:r>
              <a:rPr lang="en-US" baseline="0" dirty="0"/>
              <a:t>2 Intel Xeon 28-core 8176 or 8180 processors per SY 480 Gen10 vs 2 Intel Xeon 26-core 8164 processors per BL460c Gen10.</a:t>
            </a:r>
            <a:br>
              <a:rPr lang="en-US" baseline="0" dirty="0"/>
            </a:br>
            <a:r>
              <a:rPr lang="en-US" baseline="0" dirty="0"/>
              <a:t>(56-52)/52 = 8% more.</a:t>
            </a:r>
            <a:br>
              <a:rPr lang="en-US" baseline="0" dirty="0"/>
            </a:br>
            <a:endParaRPr lang="en-US" baseline="0" dirty="0"/>
          </a:p>
          <a:p>
            <a:pPr marL="237744" indent="-228600">
              <a:buSzPct val="100000"/>
              <a:buFont typeface="+mj-lt"/>
              <a:buAutoNum type="arabicPeriod"/>
            </a:pPr>
            <a:r>
              <a:rPr lang="en-US" b="1" dirty="0"/>
              <a:t>DIMMs</a:t>
            </a:r>
            <a:r>
              <a:rPr lang="en-US" b="1" baseline="0" dirty="0"/>
              <a:t> per compute</a:t>
            </a:r>
            <a:r>
              <a:rPr lang="en-US" baseline="0" dirty="0"/>
              <a:t>: </a:t>
            </a:r>
            <a:br>
              <a:rPr lang="en-US" baseline="0" dirty="0"/>
            </a:br>
            <a:r>
              <a:rPr lang="en-US" baseline="0" dirty="0"/>
              <a:t>24 DIMMs per SY 480 Gen10 vs 16 DIMMs per BL460c Gen10.</a:t>
            </a:r>
            <a:br>
              <a:rPr lang="en-US" baseline="0" dirty="0"/>
            </a:br>
            <a:endParaRPr lang="en-US" baseline="0" dirty="0"/>
          </a:p>
          <a:p>
            <a:pPr marL="237744" indent="-228600">
              <a:buSzPct val="100000"/>
              <a:buFont typeface="+mj-lt"/>
              <a:buAutoNum type="arabicPeriod"/>
            </a:pPr>
            <a:r>
              <a:rPr lang="en-US" b="1" dirty="0"/>
              <a:t>DIMMs</a:t>
            </a:r>
            <a:r>
              <a:rPr lang="en-US" b="1" baseline="0" dirty="0"/>
              <a:t> per rack</a:t>
            </a:r>
            <a:r>
              <a:rPr lang="en-US" baseline="0" dirty="0"/>
              <a:t>: </a:t>
            </a:r>
            <a:br>
              <a:rPr lang="en-US" baseline="0" dirty="0"/>
            </a:br>
            <a:r>
              <a:rPr lang="en-US" baseline="0" dirty="0"/>
              <a:t>24 DIMMs per SY 480 Gen10 x 12 compute per frame x 3 frames per rack = 864 DIMMs per rack.</a:t>
            </a:r>
            <a:br>
              <a:rPr lang="en-US" baseline="0" dirty="0"/>
            </a:br>
            <a:r>
              <a:rPr lang="en-US" baseline="0" dirty="0"/>
              <a:t>16 DIMMs per BL460c Gen10 x 16 compute per enclosure x 3 enclosures per rack = 758 DIMMs per rack.</a:t>
            </a:r>
            <a:br>
              <a:rPr lang="en-US" baseline="0" dirty="0"/>
            </a:br>
            <a:r>
              <a:rPr lang="en-US" baseline="0" dirty="0"/>
              <a:t>(864-768)/758 = 12.5% more.</a:t>
            </a:r>
            <a:br>
              <a:rPr lang="en-US" baseline="0" dirty="0"/>
            </a:br>
            <a:endParaRPr lang="en-US" baseline="0" dirty="0"/>
          </a:p>
          <a:p>
            <a:pPr marL="237744" marR="0" lvl="0" indent="-228600" algn="l" defTabSz="914400" rtl="0" eaLnBrk="1" fontAlgn="auto" latinLnBrk="0" hangingPunct="1">
              <a:lnSpc>
                <a:spcPct val="100000"/>
              </a:lnSpc>
              <a:spcBef>
                <a:spcPts val="600"/>
              </a:spcBef>
              <a:spcAft>
                <a:spcPts val="0"/>
              </a:spcAft>
              <a:buClrTx/>
              <a:buSzPct val="100000"/>
              <a:buFont typeface="+mj-lt"/>
              <a:buAutoNum type="arabicPeriod"/>
              <a:tabLst/>
              <a:defRPr/>
            </a:pPr>
            <a:r>
              <a:rPr lang="en-US" b="1" dirty="0"/>
              <a:t>Software licenses</a:t>
            </a:r>
            <a:r>
              <a:rPr lang="en-US" b="1" baseline="0" dirty="0"/>
              <a:t> per rack</a:t>
            </a:r>
            <a:r>
              <a:rPr lang="en-US" baseline="0" dirty="0"/>
              <a:t>: </a:t>
            </a:r>
            <a:br>
              <a:rPr lang="en-US" baseline="0" dirty="0"/>
            </a:br>
            <a:r>
              <a:rPr lang="en-US" baseline="0" dirty="0"/>
              <a:t>2 VMware licenses per SY 480 Gen10 x 12 compute per frame x 3 frames per rack =  72 licenses per rack.</a:t>
            </a:r>
            <a:br>
              <a:rPr lang="en-US" baseline="0" dirty="0"/>
            </a:br>
            <a:r>
              <a:rPr lang="en-US" baseline="0" dirty="0"/>
              <a:t>2 VMware licenses per BL460c Gen10 x 16 compute per frame x 3 frames per rack = 96 licenses per rack.</a:t>
            </a:r>
            <a:br>
              <a:rPr lang="en-US" baseline="0" dirty="0"/>
            </a:br>
            <a:r>
              <a:rPr lang="en-US" baseline="0" dirty="0"/>
              <a:t>(72-96)/96 = 25% less.</a:t>
            </a:r>
            <a:br>
              <a:rPr lang="en-US" baseline="0" dirty="0"/>
            </a:br>
            <a:endParaRPr lang="en-US" baseline="0" dirty="0"/>
          </a:p>
          <a:p>
            <a:pPr marL="237744" marR="0" lvl="0" indent="-228600" algn="l" defTabSz="914400" rtl="0" eaLnBrk="1" fontAlgn="auto" latinLnBrk="0" hangingPunct="1">
              <a:lnSpc>
                <a:spcPct val="100000"/>
              </a:lnSpc>
              <a:spcBef>
                <a:spcPts val="600"/>
              </a:spcBef>
              <a:spcAft>
                <a:spcPts val="0"/>
              </a:spcAft>
              <a:buClrTx/>
              <a:buSzPct val="100000"/>
              <a:buFont typeface="+mj-lt"/>
              <a:buAutoNum type="arabicPeriod"/>
              <a:tabLst/>
              <a:defRPr/>
            </a:pPr>
            <a:r>
              <a:rPr lang="en-US" b="1" dirty="0"/>
              <a:t>Boot disks</a:t>
            </a:r>
            <a:r>
              <a:rPr lang="en-US" baseline="0" dirty="0"/>
              <a:t>: </a:t>
            </a:r>
            <a:br>
              <a:rPr lang="en-US" baseline="0" dirty="0"/>
            </a:br>
            <a:r>
              <a:rPr lang="en-US" baseline="0" dirty="0"/>
              <a:t>SY 480 Gen10 stateless per Image Streamer.</a:t>
            </a:r>
            <a:br>
              <a:rPr lang="en-US" baseline="0" dirty="0"/>
            </a:br>
            <a:r>
              <a:rPr lang="en-US" baseline="0" dirty="0"/>
              <a:t>2 per BL460c Gen10 x 16 compute per frame x 3 frames per rack = 96 disks.</a:t>
            </a:r>
            <a:br>
              <a:rPr lang="en-US" baseline="0" dirty="0"/>
            </a:br>
            <a:endParaRPr lang="en-US" baseline="0" dirty="0"/>
          </a:p>
          <a:p>
            <a:pPr marL="237744" marR="0" lvl="0" indent="-228600" algn="l" defTabSz="914400" rtl="0" eaLnBrk="1" fontAlgn="auto" latinLnBrk="0" hangingPunct="1">
              <a:lnSpc>
                <a:spcPct val="100000"/>
              </a:lnSpc>
              <a:spcBef>
                <a:spcPts val="600"/>
              </a:spcBef>
              <a:spcAft>
                <a:spcPts val="0"/>
              </a:spcAft>
              <a:buClrTx/>
              <a:buSzPct val="100000"/>
              <a:buFont typeface="+mj-lt"/>
              <a:buAutoNum type="arabicPeriod"/>
              <a:tabLst/>
              <a:defRPr/>
            </a:pPr>
            <a:r>
              <a:rPr lang="en-US" b="1" dirty="0"/>
              <a:t>Network uplinks</a:t>
            </a:r>
            <a:r>
              <a:rPr lang="en-US" baseline="0" dirty="0"/>
              <a:t>: </a:t>
            </a:r>
            <a:br>
              <a:rPr lang="en-US" baseline="0" dirty="0"/>
            </a:br>
            <a:r>
              <a:rPr lang="en-US" baseline="0" dirty="0"/>
              <a:t>2 per Synergy interconnect switch x 2 switches per 3 frames-20Gb fabric =  4 uplinks.</a:t>
            </a:r>
            <a:br>
              <a:rPr lang="en-US" baseline="0" dirty="0"/>
            </a:br>
            <a:r>
              <a:rPr lang="en-US" baseline="0" dirty="0"/>
              <a:t>2 per BladeSystem interconnect switch x 6 switches per 3 frames-20Gb fabric =  12 uplinks.</a:t>
            </a:r>
            <a:br>
              <a:rPr lang="en-US" baseline="0" dirty="0"/>
            </a:br>
            <a:r>
              <a:rPr lang="en-US" baseline="0" dirty="0"/>
              <a:t>(4-12)/12 = 67% less.</a:t>
            </a:r>
            <a:br>
              <a:rPr lang="en-US" baseline="0" dirty="0"/>
            </a:br>
            <a:endParaRPr lang="en-US" baseline="0" dirty="0"/>
          </a:p>
          <a:p>
            <a:pPr marL="237744" indent="-228600">
              <a:buSzPct val="100000"/>
              <a:buFont typeface="+mj-lt"/>
              <a:buAutoNum type="arabicPeriod"/>
            </a:pPr>
            <a:r>
              <a:rPr lang="en-US" b="1" dirty="0"/>
              <a:t>Rack</a:t>
            </a:r>
            <a:r>
              <a:rPr lang="en-US" b="1" baseline="0" dirty="0"/>
              <a:t> s</a:t>
            </a:r>
            <a:r>
              <a:rPr lang="en-US" b="1" dirty="0"/>
              <a:t>pace</a:t>
            </a:r>
            <a:r>
              <a:rPr lang="en-US" baseline="0" dirty="0"/>
              <a:t>: </a:t>
            </a:r>
            <a:br>
              <a:rPr lang="en-US" baseline="0" dirty="0"/>
            </a:br>
            <a:r>
              <a:rPr lang="en-US" baseline="0" dirty="0"/>
              <a:t>3 Synergy frames (30U total) vs 3 BladeSystem enclosures (30U total).</a:t>
            </a:r>
            <a:br>
              <a:rPr lang="en-US" baseline="0" dirty="0"/>
            </a:br>
            <a:endParaRPr lang="en-US" baseline="0" dirty="0"/>
          </a:p>
          <a:p>
            <a:pPr marL="237744" indent="-228600">
              <a:buSzPct val="100000"/>
              <a:buFont typeface="+mj-lt"/>
              <a:buAutoNum type="arabicPeriod"/>
            </a:pPr>
            <a:r>
              <a:rPr lang="en-US" b="1" baseline="0" dirty="0"/>
              <a:t>Power feeds: </a:t>
            </a:r>
            <a:r>
              <a:rPr lang="en-US" baseline="0" dirty="0"/>
              <a:t/>
            </a:r>
            <a:br>
              <a:rPr lang="en-US" baseline="0" dirty="0"/>
            </a:br>
            <a:r>
              <a:rPr lang="en-US" baseline="0" dirty="0"/>
              <a:t>3 Synergy frames x 6 power feeds/frame (18 total) vs 3 BladeSystem enclosures x 6 power feeds/enclosure (18 total).</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5</a:t>
            </a:fld>
            <a:endParaRPr lang="en-US" dirty="0"/>
          </a:p>
        </p:txBody>
      </p:sp>
    </p:spTree>
    <p:extLst>
      <p:ext uri="{BB962C8B-B14F-4D97-AF65-F5344CB8AC3E}">
        <p14:creationId xmlns:p14="http://schemas.microsoft.com/office/powerpoint/2010/main" val="405164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92500" lnSpcReduction="20000"/>
          </a:bodyPr>
          <a:lstStyle/>
          <a:p>
            <a:pPr marL="9144" indent="0">
              <a:spcBef>
                <a:spcPts val="300"/>
              </a:spcBef>
              <a:buNone/>
            </a:pPr>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slide highlights typical Synergy acquisition price advantages versus </a:t>
            </a:r>
            <a:r>
              <a:rPr lang="en-US" sz="1200" kern="1200" baseline="0" dirty="0" err="1">
                <a:solidFill>
                  <a:schemeClr val="tx1"/>
                </a:solidFill>
                <a:effectLst/>
                <a:latin typeface="+mn-lt"/>
                <a:ea typeface="+mn-ea"/>
                <a:cs typeface="+mn-cs"/>
              </a:rPr>
              <a:t>BladeSystem</a:t>
            </a:r>
            <a:r>
              <a:rPr lang="en-US" sz="1200" kern="1200" baseline="0" dirty="0">
                <a:solidFill>
                  <a:schemeClr val="tx1"/>
                </a:solidFill>
                <a:effectLst/>
                <a:latin typeface="+mn-lt"/>
                <a:ea typeface="+mn-ea"/>
                <a:cs typeface="+mn-cs"/>
              </a:rPr>
              <a:t> at scale for configurations with a 20Gb fabric.</a:t>
            </a:r>
          </a:p>
          <a:p>
            <a:pPr marL="228600" indent="-109538">
              <a:spcBef>
                <a:spcPts val="300"/>
              </a:spcBef>
              <a:buSzPct val="100000"/>
              <a:buFont typeface="Courier New" panose="02070309020205020404" pitchFamily="49" charset="0"/>
              <a:buChar char="-"/>
            </a:pPr>
            <a:r>
              <a:rPr lang="en-US" sz="1200" dirty="0"/>
              <a:t>Similar results are expected with a 10Gb fabric.</a:t>
            </a:r>
          </a:p>
          <a:p>
            <a:pPr marL="9144" indent="0">
              <a:spcBef>
                <a:spcPts val="300"/>
              </a:spcBef>
              <a:buNone/>
            </a:pPr>
            <a:r>
              <a:rPr lang="en-US" sz="1200" kern="1200" baseline="0" dirty="0">
                <a:solidFill>
                  <a:schemeClr val="tx1"/>
                </a:solidFill>
                <a:effectLst/>
                <a:latin typeface="+mn-lt"/>
                <a:ea typeface="+mn-ea"/>
                <a:cs typeface="+mn-cs"/>
              </a:rPr>
              <a:t>  </a:t>
            </a:r>
          </a:p>
          <a:p>
            <a:pPr marL="9144" indent="0">
              <a:spcBef>
                <a:spcPts val="300"/>
              </a:spcBef>
              <a:buNone/>
            </a:pPr>
            <a:r>
              <a:rPr lang="en-US" sz="1200" kern="1200" baseline="0" dirty="0">
                <a:solidFill>
                  <a:schemeClr val="tx1"/>
                </a:solidFill>
                <a:effectLst/>
                <a:latin typeface="+mn-lt"/>
                <a:ea typeface="+mn-ea"/>
                <a:cs typeface="+mn-cs"/>
              </a:rPr>
              <a:t>These price advantages are primarily due to the:</a:t>
            </a:r>
          </a:p>
          <a:p>
            <a:pPr marL="228600" indent="-109538">
              <a:spcBef>
                <a:spcPts val="300"/>
              </a:spcBef>
              <a:buSzPct val="100000"/>
              <a:buFont typeface="Courier New" panose="02070309020205020404" pitchFamily="49" charset="0"/>
              <a:buChar char="-"/>
            </a:pPr>
            <a:r>
              <a:rPr lang="en-US" sz="1200" kern="1200" baseline="0" dirty="0">
                <a:solidFill>
                  <a:schemeClr val="tx1"/>
                </a:solidFill>
                <a:effectLst/>
                <a:latin typeface="+mn-lt"/>
                <a:ea typeface="+mn-ea"/>
                <a:cs typeface="+mn-cs"/>
              </a:rPr>
              <a:t>HPE Synergy master-satellite fabric architecture at 2+ frames.</a:t>
            </a:r>
          </a:p>
          <a:p>
            <a:pPr marL="228600" indent="-109538">
              <a:spcBef>
                <a:spcPts val="300"/>
              </a:spcBef>
              <a:buSzPct val="100000"/>
              <a:buFont typeface="Courier New" panose="02070309020205020404" pitchFamily="49" charset="0"/>
              <a:buChar char="-"/>
            </a:pPr>
            <a:r>
              <a:rPr lang="en-US" sz="1200" kern="1200" baseline="0" dirty="0">
                <a:solidFill>
                  <a:schemeClr val="tx1"/>
                </a:solidFill>
                <a:effectLst/>
                <a:latin typeface="+mn-lt"/>
                <a:ea typeface="+mn-ea"/>
                <a:cs typeface="+mn-cs"/>
              </a:rPr>
              <a:t>HPE Image Streamer </a:t>
            </a:r>
            <a:r>
              <a:rPr lang="en-US" sz="1200" dirty="0"/>
              <a:t>stateless compute functionality at 3+ frames.</a:t>
            </a:r>
            <a:endParaRPr lang="en-US" sz="1200" kern="1200" baseline="0" dirty="0">
              <a:solidFill>
                <a:schemeClr val="tx1"/>
              </a:solidFill>
              <a:effectLst/>
              <a:latin typeface="+mn-lt"/>
              <a:ea typeface="+mn-ea"/>
              <a:cs typeface="+mn-cs"/>
            </a:endParaRPr>
          </a:p>
          <a:p>
            <a:pPr marL="9144" indent="0">
              <a:spcBef>
                <a:spcPts val="0"/>
              </a:spcBef>
              <a:buNone/>
            </a:pPr>
            <a:endParaRPr lang="en-US" sz="1200" kern="1200" dirty="0">
              <a:solidFill>
                <a:schemeClr val="tx1"/>
              </a:solidFill>
              <a:effectLst/>
              <a:latin typeface="+mn-lt"/>
              <a:ea typeface="+mn-ea"/>
              <a:cs typeface="+mn-cs"/>
            </a:endParaRPr>
          </a:p>
          <a:p>
            <a:pPr marL="9144" indent="0">
              <a:buNone/>
            </a:pPr>
            <a:r>
              <a:rPr lang="en-US" sz="1200" kern="1200" dirty="0">
                <a:solidFill>
                  <a:schemeClr val="tx1"/>
                </a:solidFill>
                <a:effectLst/>
                <a:latin typeface="+mn-lt"/>
                <a:ea typeface="+mn-ea"/>
                <a:cs typeface="+mn-cs"/>
              </a:rPr>
              <a:t>This slide’s conclusions are based on configurations with full HPE Synergy Frames (divided by the number of compute modules in those Frames) and compared with the values on a per compute basis. This configuration provides a balanced comparison, given that HPE Synergy Frames and </a:t>
            </a:r>
            <a:r>
              <a:rPr lang="en-US" sz="1200" kern="1200" dirty="0" err="1">
                <a:solidFill>
                  <a:schemeClr val="tx1"/>
                </a:solidFill>
                <a:effectLst/>
                <a:latin typeface="+mn-lt"/>
                <a:ea typeface="+mn-ea"/>
                <a:cs typeface="+mn-cs"/>
              </a:rPr>
              <a:t>BladeSystem</a:t>
            </a:r>
            <a:r>
              <a:rPr lang="en-US" sz="1200" kern="1200" dirty="0">
                <a:solidFill>
                  <a:schemeClr val="tx1"/>
                </a:solidFill>
                <a:effectLst/>
                <a:latin typeface="+mn-lt"/>
                <a:ea typeface="+mn-ea"/>
                <a:cs typeface="+mn-cs"/>
              </a:rPr>
              <a:t> enclosures support a different number of compute devices.  </a:t>
            </a:r>
          </a:p>
          <a:p>
            <a:pPr marL="9144" indent="0">
              <a:spcBef>
                <a:spcPts val="0"/>
              </a:spcBef>
              <a:buNone/>
            </a:pPr>
            <a:endParaRPr lang="en-US" sz="1200" kern="1200" dirty="0">
              <a:solidFill>
                <a:schemeClr val="tx1"/>
              </a:solidFill>
              <a:effectLst/>
              <a:latin typeface="+mn-lt"/>
              <a:ea typeface="+mn-ea"/>
              <a:cs typeface="+mn-cs"/>
            </a:endParaRPr>
          </a:p>
          <a:p>
            <a:pPr marL="9144" indent="0">
              <a:buNone/>
            </a:pPr>
            <a:r>
              <a:rPr lang="en-US" sz="1200" kern="1200" dirty="0">
                <a:solidFill>
                  <a:schemeClr val="tx1"/>
                </a:solidFill>
                <a:effectLst/>
                <a:latin typeface="+mn-lt"/>
                <a:ea typeface="+mn-ea"/>
                <a:cs typeface="+mn-cs"/>
              </a:rPr>
              <a:t>Pricing is net per US pricing in USD with a discount of 35% per Gartner Competitive Profiles based on the system cost of hardware and software for a typical mid-range configuration. </a:t>
            </a:r>
          </a:p>
          <a:p>
            <a:pPr marL="9144" indent="0">
              <a:spcBef>
                <a:spcPts val="0"/>
              </a:spcBef>
              <a:buNone/>
            </a:pPr>
            <a:endParaRPr lang="en-US" sz="1200" kern="1200" dirty="0">
              <a:solidFill>
                <a:schemeClr val="tx1"/>
              </a:solidFill>
              <a:effectLst/>
              <a:latin typeface="+mn-lt"/>
              <a:ea typeface="+mn-ea"/>
              <a:cs typeface="+mn-cs"/>
            </a:endParaRPr>
          </a:p>
          <a:p>
            <a:pPr marL="9144" indent="0">
              <a:buNone/>
            </a:pPr>
            <a:r>
              <a:rPr lang="en-US" sz="1200" kern="1200" dirty="0">
                <a:solidFill>
                  <a:schemeClr val="tx1"/>
                </a:solidFill>
                <a:effectLst/>
                <a:latin typeface="+mn-lt"/>
                <a:ea typeface="+mn-ea"/>
                <a:cs typeface="+mn-cs"/>
              </a:rPr>
              <a:t>In this comparison, that configuration included:</a:t>
            </a:r>
          </a:p>
          <a:p>
            <a:pPr marL="342900" lvl="0" indent="-228600">
              <a:buSzPct val="100000"/>
              <a:buFont typeface="+mj-lt"/>
              <a:buAutoNum type="arabicPeriod"/>
            </a:pPr>
            <a:r>
              <a:rPr lang="en-US" sz="1200" kern="1200" dirty="0">
                <a:solidFill>
                  <a:schemeClr val="tx1"/>
                </a:solidFill>
                <a:effectLst/>
                <a:latin typeface="+mn-lt"/>
                <a:ea typeface="+mn-ea"/>
                <a:cs typeface="+mn-cs"/>
              </a:rPr>
              <a:t>Compute- 2P EP Gen10 level compute (SY 480 Gen10 for Synergy and BL460c Gen10 for </a:t>
            </a:r>
            <a:r>
              <a:rPr lang="en-US" sz="1200" kern="1200" dirty="0" err="1">
                <a:solidFill>
                  <a:schemeClr val="tx1"/>
                </a:solidFill>
                <a:effectLst/>
                <a:latin typeface="+mn-lt"/>
                <a:ea typeface="+mn-ea"/>
                <a:cs typeface="+mn-cs"/>
              </a:rPr>
              <a:t>BladeSystem</a:t>
            </a:r>
            <a:r>
              <a:rPr lang="en-US" sz="1200" kern="1200" dirty="0">
                <a:solidFill>
                  <a:schemeClr val="tx1"/>
                </a:solidFill>
                <a:effectLst/>
                <a:latin typeface="+mn-lt"/>
                <a:ea typeface="+mn-ea"/>
                <a:cs typeface="+mn-cs"/>
              </a:rPr>
              <a:t>) containing 2x 4116 processors and 16x16GB 2666 RDIMMs.</a:t>
            </a:r>
          </a:p>
          <a:p>
            <a:pPr marL="342900" lvl="0" indent="-228600">
              <a:buSzPct val="100000"/>
              <a:buFont typeface="+mj-lt"/>
              <a:buAutoNum type="arabicPeriod"/>
            </a:pPr>
            <a:r>
              <a:rPr lang="en-US" sz="1200" kern="1200" dirty="0">
                <a:solidFill>
                  <a:schemeClr val="tx1"/>
                </a:solidFill>
                <a:effectLst/>
                <a:latin typeface="+mn-lt"/>
                <a:ea typeface="+mn-ea"/>
                <a:cs typeface="+mn-cs"/>
              </a:rPr>
              <a:t>Image Deployment-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Redundant Image Streamer solution with stateless compute for 3+ frames (Synergy), all others with 2x300GB SAS HDDs and hardware RAID controller.</a:t>
            </a:r>
          </a:p>
          <a:p>
            <a:pPr marL="342900" lvl="0" indent="-228600">
              <a:buSzPct val="100000"/>
              <a:buFont typeface="+mj-lt"/>
              <a:buAutoNum type="arabicPeriod"/>
            </a:pPr>
            <a:r>
              <a:rPr lang="en-US" sz="1200" dirty="0"/>
              <a:t>Frame- Redundant power and fans.</a:t>
            </a:r>
          </a:p>
          <a:p>
            <a:pPr marL="342900" lvl="0" indent="-228600">
              <a:buSzPct val="100000"/>
              <a:buFont typeface="+mj-lt"/>
              <a:buAutoNum type="arabicPeriod"/>
            </a:pPr>
            <a:r>
              <a:rPr lang="en-US" sz="1200" dirty="0"/>
              <a:t>Management-</a:t>
            </a:r>
            <a:r>
              <a:rPr lang="en-US" sz="1200" baseline="0" dirty="0"/>
              <a:t> </a:t>
            </a:r>
          </a:p>
          <a:p>
            <a:pPr marL="628650" lvl="1" indent="-171450">
              <a:buSzPct val="100000"/>
              <a:buFont typeface="Arial" panose="020B0604020202020204" pitchFamily="34" charset="0"/>
              <a:buChar char="•"/>
            </a:pPr>
            <a:r>
              <a:rPr lang="en-US" sz="1000" dirty="0"/>
              <a:t>Synergy: Embedded HPE </a:t>
            </a:r>
            <a:r>
              <a:rPr lang="en-US" sz="1000" dirty="0" err="1"/>
              <a:t>OneView</a:t>
            </a:r>
            <a:r>
              <a:rPr lang="en-US" sz="1000" dirty="0"/>
              <a:t> with </a:t>
            </a:r>
            <a:r>
              <a:rPr lang="en-US" sz="1000" dirty="0" err="1"/>
              <a:t>iLO</a:t>
            </a:r>
            <a:r>
              <a:rPr lang="en-US" sz="1000" dirty="0"/>
              <a:t> Adv, redundant HPE Composers, above mentioned redundant Image Streamer solution, and redundant Frame Link Models per frame (Synergy).</a:t>
            </a:r>
          </a:p>
          <a:p>
            <a:pPr marL="628650" lvl="1" indent="-171450">
              <a:spcBef>
                <a:spcPts val="0"/>
              </a:spcBef>
              <a:buSzPct val="100000"/>
              <a:buFont typeface="Arial" panose="020B0604020202020204" pitchFamily="34" charset="0"/>
              <a:buChar char="•"/>
            </a:pPr>
            <a:r>
              <a:rPr lang="en-US" sz="1000" dirty="0" err="1"/>
              <a:t>BladeSystem</a:t>
            </a:r>
            <a:r>
              <a:rPr lang="en-US" sz="1000" dirty="0"/>
              <a:t>:  HPE </a:t>
            </a:r>
            <a:r>
              <a:rPr lang="en-US" sz="1000" dirty="0" err="1"/>
              <a:t>OneView</a:t>
            </a:r>
            <a:r>
              <a:rPr lang="en-US" sz="1000" dirty="0"/>
              <a:t> with </a:t>
            </a:r>
            <a:r>
              <a:rPr lang="en-US" sz="1000" dirty="0" err="1"/>
              <a:t>iLO</a:t>
            </a:r>
            <a:r>
              <a:rPr lang="en-US" sz="1000" dirty="0"/>
              <a:t> Adv per server and redundant Onboard Administrators per enclosure.</a:t>
            </a:r>
          </a:p>
          <a:p>
            <a:pPr marL="342900" lvl="0" indent="-228600">
              <a:buSzPct val="100000"/>
              <a:buFont typeface="+mj-lt"/>
              <a:buAutoNum type="arabicPeriod"/>
            </a:pPr>
            <a:r>
              <a:rPr lang="en-US" sz="1200" kern="1200" dirty="0">
                <a:solidFill>
                  <a:schemeClr val="tx1"/>
                </a:solidFill>
                <a:effectLst/>
                <a:latin typeface="+mn-lt"/>
                <a:ea typeface="+mn-ea"/>
                <a:cs typeface="+mn-cs"/>
              </a:rPr>
              <a:t>Fabric- Redundant 20Gb:</a:t>
            </a:r>
          </a:p>
          <a:p>
            <a:pPr marL="628650" lvl="1" indent="-171450">
              <a:spcBef>
                <a:spcPts val="0"/>
              </a:spcBef>
              <a:buFont typeface="Arial" panose="020B0604020202020204" pitchFamily="34" charset="0"/>
              <a:buChar char="•"/>
            </a:pPr>
            <a:r>
              <a:rPr lang="en-US" sz="1000" kern="1200" dirty="0">
                <a:solidFill>
                  <a:schemeClr val="tx1"/>
                </a:solidFill>
                <a:effectLst/>
              </a:rPr>
              <a:t>Synergy: 3820C 20Gb CNA per compute and a redundant master-satellite architecture with 40Gb F8 VC Modules, 20Gb Interconnect Link Modules, and DAC interconnect link cables.</a:t>
            </a:r>
          </a:p>
          <a:p>
            <a:pPr marL="628650" lvl="1" indent="-171450">
              <a:spcBef>
                <a:spcPts val="0"/>
              </a:spcBef>
              <a:buFont typeface="Arial" panose="020B0604020202020204" pitchFamily="34" charset="0"/>
              <a:buChar char="•"/>
            </a:pPr>
            <a:r>
              <a:rPr lang="en-US" sz="1000" dirty="0" err="1"/>
              <a:t>BladeSystem</a:t>
            </a:r>
            <a:r>
              <a:rPr lang="en-US" sz="1000" dirty="0"/>
              <a:t>: 20Gb 650FLB CNA per server and redundant VC FlexFabric-20/40 F8 modules per enclosure.</a:t>
            </a:r>
          </a:p>
          <a:p>
            <a:endParaRPr lang="en-US"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6</a:t>
            </a:fld>
            <a:endParaRPr lang="en-US"/>
          </a:p>
        </p:txBody>
      </p:sp>
    </p:spTree>
    <p:extLst>
      <p:ext uri="{BB962C8B-B14F-4D97-AF65-F5344CB8AC3E}">
        <p14:creationId xmlns:p14="http://schemas.microsoft.com/office/powerpoint/2010/main" val="417754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62500" lnSpcReduction="20000"/>
          </a:bodyPr>
          <a:lstStyle/>
          <a:p>
            <a:pPr marL="9144" indent="0">
              <a:lnSpc>
                <a:spcPct val="120000"/>
              </a:lnSpc>
              <a:buNone/>
            </a:pPr>
            <a:r>
              <a:rPr lang="en-US" baseline="0" dirty="0"/>
              <a:t>Just like c-Class was designed in 2006 to be ready for the next 10 years, Synergy is designed now for the next decade of computing as well.  Synergy is designed to handle both traditional application environments such as VMWare and MS applications, but also for new cloud-based and cloud-native applications developed in a DevOps environment.  As computer architectures evolve to memory-driven computing with photonics and non-volatile memory (NVM), Synergy is ready for that too.</a:t>
            </a:r>
          </a:p>
          <a:p>
            <a:pPr marL="9144" indent="0">
              <a:lnSpc>
                <a:spcPct val="120000"/>
              </a:lnSpc>
              <a:buNone/>
            </a:pPr>
            <a:endParaRPr lang="en-US" b="1" dirty="0"/>
          </a:p>
          <a:p>
            <a:pPr marL="9144" indent="0">
              <a:lnSpc>
                <a:spcPct val="120000"/>
              </a:lnSpc>
              <a:buNone/>
            </a:pPr>
            <a:r>
              <a:rPr lang="en-US" b="1" dirty="0"/>
              <a:t>21X More Bandwidth</a:t>
            </a:r>
          </a:p>
          <a:p>
            <a:pPr marL="228600" indent="-150813">
              <a:lnSpc>
                <a:spcPct val="120000"/>
              </a:lnSpc>
              <a:buSzPct val="100000"/>
              <a:buFont typeface="Arial" panose="020B0604020202020204" pitchFamily="34" charset="0"/>
              <a:buChar char="–"/>
            </a:pPr>
            <a:r>
              <a:rPr lang="en-US" baseline="0" dirty="0"/>
              <a:t>Each Synergy bay provides 3 redundant 100Gb links.  This is 7.5X the bandwidth per bay of the c7000.  </a:t>
            </a:r>
          </a:p>
          <a:p>
            <a:pPr marL="228600" indent="-150813">
              <a:lnSpc>
                <a:spcPct val="120000"/>
              </a:lnSpc>
              <a:buSzPct val="100000"/>
              <a:buFont typeface="Arial" panose="020B0604020202020204" pitchFamily="34" charset="0"/>
              <a:buChar char="–"/>
            </a:pPr>
            <a:r>
              <a:rPr lang="en-US" baseline="0" dirty="0"/>
              <a:t>Synergy is further enabled with photonics-ready capabilities.  Each bay is designed to support up to 12.8TB/s of photonic bandwidth.  c-Class has no such capability.  This will enable photonic connectivity between compute and NVM in the evolving memory-driven computing world and The Machine.</a:t>
            </a:r>
          </a:p>
          <a:p>
            <a:pPr marL="9144" indent="0">
              <a:lnSpc>
                <a:spcPct val="120000"/>
              </a:lnSpc>
              <a:buNone/>
            </a:pPr>
            <a:endParaRPr lang="en-US" b="1" baseline="0" dirty="0"/>
          </a:p>
          <a:p>
            <a:pPr marL="9144" indent="0">
              <a:lnSpc>
                <a:spcPct val="120000"/>
              </a:lnSpc>
              <a:buNone/>
            </a:pPr>
            <a:r>
              <a:rPr lang="en-US" b="1" baseline="0" dirty="0"/>
              <a:t>50% More Power Headroom</a:t>
            </a:r>
          </a:p>
          <a:p>
            <a:pPr marL="228600" indent="-150813">
              <a:lnSpc>
                <a:spcPct val="120000"/>
              </a:lnSpc>
              <a:buSzPct val="100000"/>
              <a:buFont typeface="Arial" panose="020B0604020202020204" pitchFamily="34" charset="0"/>
              <a:buChar char="–"/>
            </a:pPr>
            <a:r>
              <a:rPr lang="en-US" baseline="0" dirty="0"/>
              <a:t>Synergy allocates more raw power per bay with 12 bays instead of 16 in Synergy.  Further, Synergy has new advanced power management algorithms to take even better advantage of power allocated.</a:t>
            </a:r>
          </a:p>
          <a:p>
            <a:pPr marL="228600" indent="-150813">
              <a:lnSpc>
                <a:spcPct val="120000"/>
              </a:lnSpc>
              <a:buSzPct val="100000"/>
              <a:buFont typeface="Arial" panose="020B0604020202020204" pitchFamily="34" charset="0"/>
              <a:buChar char="–"/>
            </a:pPr>
            <a:r>
              <a:rPr lang="en-US" baseline="0" dirty="0"/>
              <a:t>Intel processors are dramatically increasing power requirements.  Synergy is designed to support these higher wattage processors</a:t>
            </a:r>
          </a:p>
          <a:p>
            <a:pPr marL="228600" indent="-150813">
              <a:lnSpc>
                <a:spcPct val="120000"/>
              </a:lnSpc>
              <a:buSzPct val="100000"/>
              <a:buFont typeface="Arial" panose="020B0604020202020204" pitchFamily="34" charset="0"/>
              <a:buChar char="–"/>
            </a:pPr>
            <a:r>
              <a:rPr lang="en-US" baseline="0" dirty="0"/>
              <a:t>GPUs, which did not exist 10 years ago, are increasingly popular for VDI and high performance computing environments.  Synergy is designed with ample headroom for these.</a:t>
            </a:r>
          </a:p>
          <a:p>
            <a:pPr marL="228600" indent="-150813">
              <a:lnSpc>
                <a:spcPct val="120000"/>
              </a:lnSpc>
              <a:buSzPct val="100000"/>
              <a:buFont typeface="Arial" panose="020B0604020202020204" pitchFamily="34" charset="0"/>
              <a:buChar char="–"/>
            </a:pPr>
            <a:r>
              <a:rPr lang="en-US" baseline="0" dirty="0"/>
              <a:t>As storage moves more to solid state and NVM, the power density of storage is increasing, thus needing more power headroom.</a:t>
            </a:r>
          </a:p>
          <a:p>
            <a:pPr marL="9144" indent="0">
              <a:lnSpc>
                <a:spcPct val="120000"/>
              </a:lnSpc>
              <a:buNone/>
            </a:pPr>
            <a:endParaRPr lang="en-US" b="1" baseline="0" dirty="0"/>
          </a:p>
          <a:p>
            <a:pPr marL="9144" indent="0">
              <a:lnSpc>
                <a:spcPct val="120000"/>
              </a:lnSpc>
              <a:buNone/>
            </a:pPr>
            <a:r>
              <a:rPr lang="en-US" b="1" baseline="0" dirty="0"/>
              <a:t>Extensible Management</a:t>
            </a:r>
          </a:p>
          <a:p>
            <a:pPr marL="228600" indent="-150813">
              <a:lnSpc>
                <a:spcPct val="120000"/>
              </a:lnSpc>
              <a:buSzPct val="100000"/>
              <a:buFont typeface="Arial" panose="020B0604020202020204" pitchFamily="34" charset="0"/>
              <a:buChar char="–"/>
            </a:pPr>
            <a:r>
              <a:rPr lang="en-US" baseline="0" dirty="0"/>
              <a:t>As computing evolves towards more abstracted, cloud based computing, management of infrastructure will need to evolve too.  Also, as NVM becomes a shareable resource, it too will need to be managed.  Traditional management approaches would simply create yet another management widget to manage yet another resource type.  Synergy Composer, powered by </a:t>
            </a:r>
            <a:r>
              <a:rPr lang="en-US" baseline="0" dirty="0" err="1"/>
              <a:t>OneView</a:t>
            </a:r>
            <a:r>
              <a:rPr lang="en-US" baseline="0" dirty="0"/>
              <a:t> with the Unified API is designed to be highly extensible and ready for these futures, without the need to create more management tools.</a:t>
            </a:r>
          </a:p>
          <a:p>
            <a:pPr marL="228600" indent="-150813">
              <a:lnSpc>
                <a:spcPct val="120000"/>
              </a:lnSpc>
              <a:buSzPct val="100000"/>
              <a:buFont typeface="Arial" panose="020B0604020202020204" pitchFamily="34" charset="0"/>
              <a:buChar char="–"/>
            </a:pPr>
            <a:r>
              <a:rPr lang="en-US" baseline="0" dirty="0"/>
              <a:t>Synergy with the Unified API essentially provides a Bare Metal as a Service.  This integrates seamlessly with various cloud stacks and configuration management tools, making Synergy a fluid cloud underlay for current and future cloud states based on VMs, containers, or whatever else may be invented.</a:t>
            </a:r>
          </a:p>
          <a:p>
            <a:pPr marL="228600" indent="-150813">
              <a:lnSpc>
                <a:spcPct val="120000"/>
              </a:lnSpc>
              <a:buSzPct val="100000"/>
              <a:buFont typeface="Arial" panose="020B0604020202020204" pitchFamily="34" charset="0"/>
              <a:buChar char="–"/>
            </a:pPr>
            <a:r>
              <a:rPr lang="en-US" baseline="0" dirty="0"/>
              <a:t>Synergy’s resource manager architecture enables future resource types such as NVM to be added and seamlessly managed the same as existing resource types.</a:t>
            </a:r>
          </a:p>
          <a:p>
            <a:pPr marL="228600" indent="-150813">
              <a:lnSpc>
                <a:spcPct val="120000"/>
              </a:lnSpc>
              <a:buSzPct val="100000"/>
              <a:buFont typeface="Arial" panose="020B0604020202020204" pitchFamily="34" charset="0"/>
              <a:buChar char="–"/>
            </a:pPr>
            <a:r>
              <a:rPr lang="en-US" baseline="0" dirty="0"/>
              <a:t>Even the Unified API is extensible.  It maintains backwards compatibility as it evolves forward in functionality, so existing code can continue to operate.</a:t>
            </a:r>
          </a:p>
          <a:p>
            <a:pPr>
              <a:lnSpc>
                <a:spcPct val="120000"/>
              </a:lnSpc>
            </a:pPr>
            <a:endParaRPr lang="en-US" baseline="0" dirty="0"/>
          </a:p>
          <a:p>
            <a:pPr marL="9144" indent="0">
              <a:lnSpc>
                <a:spcPct val="120000"/>
              </a:lnSpc>
              <a:buNone/>
            </a:pPr>
            <a:r>
              <a:rPr lang="en-US" baseline="0" dirty="0"/>
              <a:t>With all these capabilities built in, Synergy is well poised as a single platform for current and future needs.</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7</a:t>
            </a:fld>
            <a:endParaRPr lang="en-US"/>
          </a:p>
        </p:txBody>
      </p:sp>
    </p:spTree>
    <p:extLst>
      <p:ext uri="{BB962C8B-B14F-4D97-AF65-F5344CB8AC3E}">
        <p14:creationId xmlns:p14="http://schemas.microsoft.com/office/powerpoint/2010/main" val="3983786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098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HPE and Channel Partner internal use only</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HPE and Channel Partner internal use only</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a:t>For HPE and Channel Partner internal use only</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For HPE and Channel Partner internal use only</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For HPE and Channel Partner internal use only</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HPE and Channel Partner internal use only</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HPE and Channel Partner internal use only</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a:t>For HPE and Channel Partner internal use only</a:t>
            </a:r>
            <a:endParaRPr/>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a:t>For HPE and Channel Partner internal use only</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4176868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a:t>For HPE and Channel Partner internal use only</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For HPE and Channel Partner internal use only</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9" name="Date Placeholder 8"/>
          <p:cNvSpPr>
            <a:spLocks noGrp="1"/>
          </p:cNvSpPr>
          <p:nvPr>
            <p:ph type="dt" sz="half" idx="15"/>
          </p:nvPr>
        </p:nvSpPr>
        <p:spPr/>
        <p:txBody>
          <a:bodyPr/>
          <a:lstStyle/>
          <a:p>
            <a:endParaRPr/>
          </a:p>
        </p:txBody>
      </p:sp>
      <p:sp>
        <p:nvSpPr>
          <p:cNvPr id="12" name="Footer Placeholder 11"/>
          <p:cNvSpPr>
            <a:spLocks noGrp="1"/>
          </p:cNvSpPr>
          <p:nvPr>
            <p:ph type="ftr" sz="quarter" idx="16"/>
          </p:nvPr>
        </p:nvSpPr>
        <p:spPr/>
        <p:txBody>
          <a:bodyPr/>
          <a:lstStyle/>
          <a:p>
            <a:r>
              <a:rPr lang="en-US"/>
              <a:t>For HPE and Channel Partner internal use only</a:t>
            </a:r>
            <a:endParaRPr/>
          </a:p>
        </p:txBody>
      </p:sp>
      <p:sp>
        <p:nvSpPr>
          <p:cNvPr id="13" name="Slide Number Placeholder 12"/>
          <p:cNvSpPr>
            <a:spLocks noGrp="1"/>
          </p:cNvSpPr>
          <p:nvPr>
            <p:ph type="sldNum" sz="quarter" idx="17"/>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For HPE and Channel Partner internal use only</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For HPE and Channel Partner internal use only</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40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2" y="2209800"/>
            <a:ext cx="8914608" cy="1905000"/>
          </a:xfrm>
        </p:spPr>
        <p:txBody>
          <a:bodyPr anchor="b"/>
          <a:lstStyle>
            <a:lvl1pPr>
              <a:lnSpc>
                <a:spcPct val="80000"/>
              </a:lnSpc>
              <a:defRPr sz="6600"/>
            </a:lvl1pPr>
          </a:lstStyle>
          <a:p>
            <a:r>
              <a:rPr lang="en-US"/>
              <a:t>Title slide with picture</a:t>
            </a:r>
            <a:endParaRPr/>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and title</a:t>
            </a:r>
            <a:endParaRPr/>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Month day, year</a:t>
            </a:r>
            <a:endParaRPr/>
          </a:p>
        </p:txBody>
      </p:sp>
    </p:spTree>
    <p:extLst>
      <p:ext uri="{BB962C8B-B14F-4D97-AF65-F5344CB8AC3E}">
        <p14:creationId xmlns:p14="http://schemas.microsoft.com/office/powerpoint/2010/main" val="927812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For HPE and Channel Partner internal use only</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For HPE and Channel Partner internal use only</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HPE and Channel Partner internal use only</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HPE and Channel Partner internal use only</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HPE and Channel Partner internal use only</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For HPE and Channel Partner internal use only</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8012" y="437706"/>
            <a:ext cx="10972800" cy="18288"/>
          </a:xfrm>
          <a:prstGeom prst="rect">
            <a:avLst/>
          </a:pr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a:t>For HPE and Channel Partner internal use only</a:t>
            </a:r>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pPr/>
              <a:t>‹#›</a:t>
            </a:fld>
            <a:endParaRPr lang="en-US"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0" r:id="rId3"/>
    <p:sldLayoutId id="2147483651" r:id="rId4"/>
    <p:sldLayoutId id="2147483661" r:id="rId5"/>
    <p:sldLayoutId id="2147483662" r:id="rId6"/>
    <p:sldLayoutId id="2147483663" r:id="rId7"/>
    <p:sldLayoutId id="2147483664" r:id="rId8"/>
    <p:sldLayoutId id="2147483665" r:id="rId9"/>
    <p:sldLayoutId id="2147483666" r:id="rId10"/>
    <p:sldLayoutId id="2147483667" r:id="rId11"/>
    <p:sldLayoutId id="2147483650" r:id="rId12"/>
    <p:sldLayoutId id="2147483668" r:id="rId13"/>
    <p:sldLayoutId id="2147483669" r:id="rId14"/>
    <p:sldLayoutId id="2147483654" r:id="rId15"/>
    <p:sldLayoutId id="2147483679" r:id="rId16"/>
    <p:sldLayoutId id="2147483655" r:id="rId17"/>
    <p:sldLayoutId id="2147483652" r:id="rId18"/>
    <p:sldLayoutId id="2147483653" r:id="rId19"/>
    <p:sldLayoutId id="2147483670" r:id="rId20"/>
    <p:sldLayoutId id="2147483671" r:id="rId21"/>
    <p:sldLayoutId id="2147483672" r:id="rId22"/>
    <p:sldLayoutId id="2147483673" r:id="rId23"/>
    <p:sldLayoutId id="2147483656" r:id="rId24"/>
    <p:sldLayoutId id="2147483674" r:id="rId25"/>
    <p:sldLayoutId id="2147483657" r:id="rId26"/>
    <p:sldLayoutId id="2147483675" r:id="rId27"/>
    <p:sldLayoutId id="2147483676" r:id="rId28"/>
    <p:sldLayoutId id="2147483677" r:id="rId29"/>
    <p:sldLayoutId id="2147483678" r:id="rId30"/>
    <p:sldLayoutId id="2147483649" r:id="rId31"/>
    <p:sldLayoutId id="2147483658" r:id="rId32"/>
    <p:sldLayoutId id="2147483659" r:id="rId33"/>
    <p:sldLayoutId id="2147483682"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7328" y="2639502"/>
            <a:ext cx="11420210" cy="1279827"/>
          </a:xfrm>
        </p:spPr>
        <p:txBody>
          <a:bodyPr/>
          <a:lstStyle/>
          <a:p>
            <a:r>
              <a:rPr lang="en-US" sz="4800" dirty="0" smtClean="0"/>
              <a:t>Transition </a:t>
            </a:r>
            <a:r>
              <a:rPr lang="en-US" sz="4800" dirty="0" smtClean="0"/>
              <a:t>HPE BladeSystem </a:t>
            </a:r>
            <a:br>
              <a:rPr lang="en-US" sz="4800" dirty="0" smtClean="0"/>
            </a:br>
            <a:r>
              <a:rPr lang="en-US" sz="4800" dirty="0" smtClean="0"/>
              <a:t>to HPE Synergy</a:t>
            </a:r>
            <a:endParaRPr lang="en-US" sz="4800" dirty="0"/>
          </a:p>
        </p:txBody>
      </p:sp>
    </p:spTree>
    <p:extLst>
      <p:ext uri="{BB962C8B-B14F-4D97-AF65-F5344CB8AC3E}">
        <p14:creationId xmlns:p14="http://schemas.microsoft.com/office/powerpoint/2010/main" val="20801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reasons to migrate to Synergy now</a:t>
            </a:r>
          </a:p>
        </p:txBody>
      </p:sp>
      <p:sp>
        <p:nvSpPr>
          <p:cNvPr id="6" name="Slide Number Placeholder 5"/>
          <p:cNvSpPr>
            <a:spLocks noGrp="1"/>
          </p:cNvSpPr>
          <p:nvPr>
            <p:ph type="sldNum" sz="quarter" idx="12"/>
          </p:nvPr>
        </p:nvSpPr>
        <p:spPr/>
        <p:txBody>
          <a:bodyPr/>
          <a:lstStyle/>
          <a:p>
            <a:fld id="{B016F8AB-BCEA-4347-8BA6-BE776009BC89}" type="slidenum">
              <a:rPr lang="en-US" smtClean="0">
                <a:solidFill>
                  <a:srgbClr val="5F7A76"/>
                </a:solidFill>
              </a:rPr>
              <a:pPr/>
              <a:t>2</a:t>
            </a:fld>
            <a:endParaRPr lang="en-US" dirty="0">
              <a:solidFill>
                <a:srgbClr val="5F7A76"/>
              </a:solidFill>
            </a:endParaRPr>
          </a:p>
        </p:txBody>
      </p:sp>
      <p:sp>
        <p:nvSpPr>
          <p:cNvPr id="9" name="Rectangle 8"/>
          <p:cNvSpPr/>
          <p:nvPr/>
        </p:nvSpPr>
        <p:spPr>
          <a:xfrm>
            <a:off x="982132" y="1886937"/>
            <a:ext cx="5294528" cy="646331"/>
          </a:xfrm>
          <a:prstGeom prst="rect">
            <a:avLst/>
          </a:prstGeom>
        </p:spPr>
        <p:txBody>
          <a:bodyPr wrap="square">
            <a:spAutoFit/>
          </a:bodyPr>
          <a:lstStyle/>
          <a:p>
            <a:r>
              <a:rPr lang="en-US" b="1" dirty="0">
                <a:solidFill>
                  <a:prstClr val="black"/>
                </a:solidFill>
                <a:ea typeface="Calibri" panose="020F0502020204030204" pitchFamily="34" charset="0"/>
                <a:cs typeface="Times New Roman" panose="02020603050405020304" pitchFamily="18" charset="0"/>
              </a:rPr>
              <a:t>One Infrastructure to run any workload</a:t>
            </a:r>
          </a:p>
          <a:p>
            <a:r>
              <a:rPr lang="en-US" i="1" dirty="0"/>
              <a:t>More fluid pools of compute, storage, and fabric</a:t>
            </a:r>
            <a:endParaRPr lang="en-US" i="1" dirty="0">
              <a:solidFill>
                <a:prstClr val="black"/>
              </a:solidFill>
              <a:ea typeface="Calibri" panose="020F0502020204030204" pitchFamily="34" charset="0"/>
              <a:cs typeface="Times New Roman" panose="02020603050405020304" pitchFamily="18" charset="0"/>
            </a:endParaRPr>
          </a:p>
        </p:txBody>
      </p:sp>
      <p:sp>
        <p:nvSpPr>
          <p:cNvPr id="10" name="Rectangle 9"/>
          <p:cNvSpPr/>
          <p:nvPr/>
        </p:nvSpPr>
        <p:spPr>
          <a:xfrm>
            <a:off x="982133" y="3918937"/>
            <a:ext cx="5294528" cy="646331"/>
          </a:xfrm>
          <a:prstGeom prst="rect">
            <a:avLst/>
          </a:prstGeom>
        </p:spPr>
        <p:txBody>
          <a:bodyPr wrap="square">
            <a:spAutoFit/>
          </a:bodyPr>
          <a:lstStyle/>
          <a:p>
            <a:r>
              <a:rPr lang="en-US" b="1" dirty="0">
                <a:solidFill>
                  <a:prstClr val="black"/>
                </a:solidFill>
                <a:ea typeface="Calibri" panose="020F0502020204030204" pitchFamily="34" charset="0"/>
                <a:cs typeface="Times New Roman" panose="02020603050405020304" pitchFamily="18" charset="0"/>
              </a:rPr>
              <a:t>Superior Economics</a:t>
            </a:r>
            <a:br>
              <a:rPr lang="en-US" b="1" dirty="0">
                <a:solidFill>
                  <a:prstClr val="black"/>
                </a:solidFill>
                <a:ea typeface="Calibri" panose="020F0502020204030204" pitchFamily="34" charset="0"/>
                <a:cs typeface="Times New Roman" panose="02020603050405020304" pitchFamily="18" charset="0"/>
              </a:rPr>
            </a:br>
            <a:r>
              <a:rPr lang="en-US" i="1" dirty="0">
                <a:solidFill>
                  <a:prstClr val="black"/>
                </a:solidFill>
                <a:ea typeface="Calibri" panose="020F0502020204030204" pitchFamily="34" charset="0"/>
                <a:cs typeface="Times New Roman" panose="02020603050405020304" pitchFamily="18" charset="0"/>
              </a:rPr>
              <a:t>Lower TCO through CapEx and OpEx savings</a:t>
            </a:r>
          </a:p>
        </p:txBody>
      </p:sp>
      <p:sp>
        <p:nvSpPr>
          <p:cNvPr id="11" name="Rectangle 10"/>
          <p:cNvSpPr/>
          <p:nvPr/>
        </p:nvSpPr>
        <p:spPr>
          <a:xfrm>
            <a:off x="982132" y="2902937"/>
            <a:ext cx="5294528" cy="646331"/>
          </a:xfrm>
          <a:prstGeom prst="rect">
            <a:avLst/>
          </a:prstGeom>
        </p:spPr>
        <p:txBody>
          <a:bodyPr wrap="square">
            <a:spAutoFit/>
          </a:bodyPr>
          <a:lstStyle/>
          <a:p>
            <a:r>
              <a:rPr lang="en-US" b="1" dirty="0">
                <a:solidFill>
                  <a:prstClr val="black"/>
                </a:solidFill>
                <a:ea typeface="Calibri" panose="020F0502020204030204" pitchFamily="34" charset="0"/>
                <a:cs typeface="Times New Roman" panose="02020603050405020304" pitchFamily="18" charset="0"/>
              </a:rPr>
              <a:t>Simpler Operations</a:t>
            </a:r>
          </a:p>
          <a:p>
            <a:r>
              <a:rPr lang="en-US" i="1" dirty="0">
                <a:solidFill>
                  <a:prstClr val="black"/>
                </a:solidFill>
                <a:ea typeface="Calibri" panose="020F0502020204030204" pitchFamily="34" charset="0"/>
                <a:cs typeface="Times New Roman" panose="02020603050405020304" pitchFamily="18" charset="0"/>
              </a:rPr>
              <a:t>Software defined intelligence advances</a:t>
            </a:r>
          </a:p>
        </p:txBody>
      </p:sp>
      <p:sp>
        <p:nvSpPr>
          <p:cNvPr id="20" name="Rectangle 19"/>
          <p:cNvSpPr/>
          <p:nvPr/>
        </p:nvSpPr>
        <p:spPr>
          <a:xfrm>
            <a:off x="982133" y="4934937"/>
            <a:ext cx="5294528" cy="646331"/>
          </a:xfrm>
          <a:prstGeom prst="rect">
            <a:avLst/>
          </a:prstGeom>
        </p:spPr>
        <p:txBody>
          <a:bodyPr wrap="square">
            <a:spAutoFit/>
          </a:bodyPr>
          <a:lstStyle/>
          <a:p>
            <a:r>
              <a:rPr lang="en-US" b="1" dirty="0">
                <a:solidFill>
                  <a:prstClr val="black"/>
                </a:solidFill>
                <a:ea typeface="Calibri" panose="020F0502020204030204" pitchFamily="34" charset="0"/>
                <a:cs typeface="Times New Roman" panose="02020603050405020304" pitchFamily="18" charset="0"/>
              </a:rPr>
              <a:t>Designed for the Future</a:t>
            </a:r>
          </a:p>
          <a:p>
            <a:r>
              <a:rPr lang="en-US" i="1" dirty="0"/>
              <a:t>With Investment Protection in mind</a:t>
            </a:r>
            <a:endParaRPr lang="en-US" b="1" i="1" dirty="0">
              <a:solidFill>
                <a:prstClr val="black"/>
              </a:solidFill>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4932" r="32366"/>
          <a:stretch/>
        </p:blipFill>
        <p:spPr>
          <a:xfrm>
            <a:off x="6887965" y="1655938"/>
            <a:ext cx="4554467" cy="4085258"/>
          </a:xfrm>
          <a:prstGeom prst="rect">
            <a:avLst/>
          </a:prstGeom>
          <a:ln>
            <a:noFill/>
          </a:ln>
          <a:effectLst/>
        </p:spPr>
      </p:pic>
      <p:sp>
        <p:nvSpPr>
          <p:cNvPr id="22" name="Rectangle 21"/>
          <p:cNvSpPr/>
          <p:nvPr/>
        </p:nvSpPr>
        <p:spPr bwMode="ltGray">
          <a:xfrm>
            <a:off x="609442" y="1718647"/>
            <a:ext cx="5849024" cy="999455"/>
          </a:xfrm>
          <a:prstGeom prst="rect">
            <a:avLst/>
          </a:prstGeom>
          <a:noFill/>
          <a:ln w="508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Footer Placeholder 2">
            <a:extLst>
              <a:ext uri="{FF2B5EF4-FFF2-40B4-BE49-F238E27FC236}">
                <a16:creationId xmlns="" xmlns:a16="http://schemas.microsoft.com/office/drawing/2014/main" id="{6393637B-DAB6-441F-989C-80DA6C6AB109}"/>
              </a:ext>
            </a:extLst>
          </p:cNvPr>
          <p:cNvSpPr>
            <a:spLocks noGrp="1"/>
          </p:cNvSpPr>
          <p:nvPr>
            <p:ph type="ftr" sz="quarter" idx="11"/>
          </p:nvPr>
        </p:nvSpPr>
        <p:spPr/>
        <p:txBody>
          <a:bodyPr/>
          <a:lstStyle/>
          <a:p>
            <a:r>
              <a:rPr lang="en-US"/>
              <a:t>For HPE and Channel Partner internal use only</a:t>
            </a:r>
          </a:p>
        </p:txBody>
      </p:sp>
    </p:spTree>
    <p:extLst>
      <p:ext uri="{BB962C8B-B14F-4D97-AF65-F5344CB8AC3E}">
        <p14:creationId xmlns:p14="http://schemas.microsoft.com/office/powerpoint/2010/main" val="216254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4800F-D801-4B9F-8390-3C82621AC510}"/>
              </a:ext>
            </a:extLst>
          </p:cNvPr>
          <p:cNvSpPr>
            <a:spLocks noGrp="1"/>
          </p:cNvSpPr>
          <p:nvPr>
            <p:ph type="title"/>
          </p:nvPr>
        </p:nvSpPr>
        <p:spPr/>
        <p:txBody>
          <a:bodyPr/>
          <a:lstStyle/>
          <a:p>
            <a:r>
              <a:rPr lang="en-US" dirty="0"/>
              <a:t>Enable broader set of applications at lower costs</a:t>
            </a:r>
          </a:p>
        </p:txBody>
      </p:sp>
      <p:sp>
        <p:nvSpPr>
          <p:cNvPr id="3" name="Text Placeholder 2">
            <a:extLst>
              <a:ext uri="{FF2B5EF4-FFF2-40B4-BE49-F238E27FC236}">
                <a16:creationId xmlns="" xmlns:a16="http://schemas.microsoft.com/office/drawing/2014/main" id="{00DBF758-6959-444D-8C53-6061E016AB54}"/>
              </a:ext>
            </a:extLst>
          </p:cNvPr>
          <p:cNvSpPr>
            <a:spLocks noGrp="1"/>
          </p:cNvSpPr>
          <p:nvPr>
            <p:ph type="body" sz="quarter" idx="13"/>
          </p:nvPr>
        </p:nvSpPr>
        <p:spPr/>
        <p:txBody>
          <a:bodyPr/>
          <a:lstStyle/>
          <a:p>
            <a:r>
              <a:rPr lang="en-US" dirty="0"/>
              <a:t>More Fluid Pools of Compute, Storage, and Fabric</a:t>
            </a:r>
          </a:p>
        </p:txBody>
      </p:sp>
      <p:sp>
        <p:nvSpPr>
          <p:cNvPr id="4" name="Slide Number Placeholder 3">
            <a:extLst>
              <a:ext uri="{FF2B5EF4-FFF2-40B4-BE49-F238E27FC236}">
                <a16:creationId xmlns="" xmlns:a16="http://schemas.microsoft.com/office/drawing/2014/main" id="{90C26B5F-9B29-4522-A55E-696DEB0B55AD}"/>
              </a:ext>
            </a:extLst>
          </p:cNvPr>
          <p:cNvSpPr>
            <a:spLocks noGrp="1"/>
          </p:cNvSpPr>
          <p:nvPr>
            <p:ph type="sldNum" sz="quarter" idx="12"/>
          </p:nvPr>
        </p:nvSpPr>
        <p:spPr/>
        <p:txBody>
          <a:bodyPr/>
          <a:lstStyle/>
          <a:p>
            <a:fld id="{B016F8AB-BCEA-4347-8BA6-BE776009BC89}" type="slidenum">
              <a:rPr lang="en-US" smtClean="0"/>
              <a:pPr/>
              <a:t>3</a:t>
            </a:fld>
            <a:endParaRPr lang="en-US"/>
          </a:p>
        </p:txBody>
      </p:sp>
      <p:sp>
        <p:nvSpPr>
          <p:cNvPr id="8" name="Rectangle 7">
            <a:extLst>
              <a:ext uri="{FF2B5EF4-FFF2-40B4-BE49-F238E27FC236}">
                <a16:creationId xmlns="" xmlns:a16="http://schemas.microsoft.com/office/drawing/2014/main" id="{7C339EE0-F293-4CA6-BBC4-AD108AB76389}"/>
              </a:ext>
            </a:extLst>
          </p:cNvPr>
          <p:cNvSpPr/>
          <p:nvPr/>
        </p:nvSpPr>
        <p:spPr bwMode="ltGray">
          <a:xfrm>
            <a:off x="632812" y="1595660"/>
            <a:ext cx="3498135" cy="629784"/>
          </a:xfrm>
          <a:prstGeom prst="rect">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a:solidFill>
                  <a:schemeClr val="tx1"/>
                </a:solidFill>
              </a:rPr>
              <a:t>More Powerful Compute</a:t>
            </a:r>
          </a:p>
        </p:txBody>
      </p:sp>
      <p:sp>
        <p:nvSpPr>
          <p:cNvPr id="9" name="Rectangle 8">
            <a:extLst>
              <a:ext uri="{FF2B5EF4-FFF2-40B4-BE49-F238E27FC236}">
                <a16:creationId xmlns="" xmlns:a16="http://schemas.microsoft.com/office/drawing/2014/main" id="{FA02DDC3-CDB1-48C3-90FC-AF6CC103FCDF}"/>
              </a:ext>
            </a:extLst>
          </p:cNvPr>
          <p:cNvSpPr/>
          <p:nvPr/>
        </p:nvSpPr>
        <p:spPr bwMode="ltGray">
          <a:xfrm>
            <a:off x="4357030" y="1595660"/>
            <a:ext cx="3498135" cy="629784"/>
          </a:xfrm>
          <a:prstGeom prst="rect">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a:solidFill>
                  <a:schemeClr val="tx1"/>
                </a:solidFill>
              </a:rPr>
              <a:t>Shared DAS Storage</a:t>
            </a:r>
          </a:p>
        </p:txBody>
      </p:sp>
      <p:sp>
        <p:nvSpPr>
          <p:cNvPr id="10" name="Rectangle 9">
            <a:extLst>
              <a:ext uri="{FF2B5EF4-FFF2-40B4-BE49-F238E27FC236}">
                <a16:creationId xmlns="" xmlns:a16="http://schemas.microsoft.com/office/drawing/2014/main" id="{BC6EEED5-59F8-42EF-99F1-27BE200E8095}"/>
              </a:ext>
            </a:extLst>
          </p:cNvPr>
          <p:cNvSpPr/>
          <p:nvPr/>
        </p:nvSpPr>
        <p:spPr bwMode="ltGray">
          <a:xfrm>
            <a:off x="8081248" y="1595660"/>
            <a:ext cx="3498135" cy="629784"/>
          </a:xfrm>
          <a:prstGeom prst="rect">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a:solidFill>
                  <a:schemeClr val="tx1"/>
                </a:solidFill>
              </a:rPr>
              <a:t>Rack-scale Fabric</a:t>
            </a:r>
          </a:p>
        </p:txBody>
      </p:sp>
      <p:sp>
        <p:nvSpPr>
          <p:cNvPr id="11" name="Rectangle 10">
            <a:extLst>
              <a:ext uri="{FF2B5EF4-FFF2-40B4-BE49-F238E27FC236}">
                <a16:creationId xmlns="" xmlns:a16="http://schemas.microsoft.com/office/drawing/2014/main" id="{D66BBACE-4A13-4AAB-8076-A88F36BF834C}"/>
              </a:ext>
            </a:extLst>
          </p:cNvPr>
          <p:cNvSpPr/>
          <p:nvPr/>
        </p:nvSpPr>
        <p:spPr bwMode="ltGray">
          <a:xfrm>
            <a:off x="632811" y="2307656"/>
            <a:ext cx="3498135" cy="3051027"/>
          </a:xfrm>
          <a:prstGeom prst="rect">
            <a:avLst/>
          </a:prstGeom>
          <a:solidFill>
            <a:schemeClr val="bg1"/>
          </a:solidFill>
          <a:ln w="508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463040" rIns="182880" bIns="91440" rtlCol="0" anchor="t" anchorCtr="0"/>
          <a:lstStyle/>
          <a:p>
            <a:pPr marL="173038" indent="-173038">
              <a:lnSpc>
                <a:spcPct val="90000"/>
              </a:lnSpc>
              <a:spcBef>
                <a:spcPts val="600"/>
              </a:spcBef>
              <a:buFont typeface="Arial" panose="020B0604020202020204" pitchFamily="34" charset="0"/>
              <a:buChar char="‒"/>
            </a:pPr>
            <a:r>
              <a:rPr lang="en-US" sz="1400" dirty="0">
                <a:solidFill>
                  <a:schemeClr val="tx1"/>
                </a:solidFill>
              </a:rPr>
              <a:t>28-core/205W CPUs</a:t>
            </a:r>
          </a:p>
          <a:p>
            <a:pPr marL="173038" indent="-173038">
              <a:lnSpc>
                <a:spcPct val="90000"/>
              </a:lnSpc>
              <a:spcBef>
                <a:spcPts val="600"/>
              </a:spcBef>
              <a:buFont typeface="Arial" panose="020B0604020202020204" pitchFamily="34" charset="0"/>
              <a:buChar char="‒"/>
            </a:pPr>
            <a:r>
              <a:rPr lang="en-US" sz="1400" dirty="0">
                <a:solidFill>
                  <a:schemeClr val="tx1"/>
                </a:solidFill>
              </a:rPr>
              <a:t>50% more DIMMs; 3X more with EX</a:t>
            </a:r>
          </a:p>
          <a:p>
            <a:pPr marL="173038" indent="-173038">
              <a:lnSpc>
                <a:spcPct val="90000"/>
              </a:lnSpc>
              <a:spcBef>
                <a:spcPts val="600"/>
              </a:spcBef>
              <a:buFont typeface="Arial" panose="020B0604020202020204" pitchFamily="34" charset="0"/>
              <a:buChar char="‒"/>
            </a:pPr>
            <a:r>
              <a:rPr lang="en-US" sz="1400" dirty="0">
                <a:solidFill>
                  <a:schemeClr val="tx1"/>
                </a:solidFill>
              </a:rPr>
              <a:t>Deliver more application horsepower</a:t>
            </a:r>
          </a:p>
        </p:txBody>
      </p:sp>
      <p:sp>
        <p:nvSpPr>
          <p:cNvPr id="12" name="Rectangle 11">
            <a:extLst>
              <a:ext uri="{FF2B5EF4-FFF2-40B4-BE49-F238E27FC236}">
                <a16:creationId xmlns="" xmlns:a16="http://schemas.microsoft.com/office/drawing/2014/main" id="{6303E561-E5D9-4A7F-9EEA-87D6DE53C4CF}"/>
              </a:ext>
            </a:extLst>
          </p:cNvPr>
          <p:cNvSpPr/>
          <p:nvPr/>
        </p:nvSpPr>
        <p:spPr bwMode="ltGray">
          <a:xfrm>
            <a:off x="4357030" y="2307656"/>
            <a:ext cx="3498135" cy="3051027"/>
          </a:xfrm>
          <a:prstGeom prst="rect">
            <a:avLst/>
          </a:prstGeom>
          <a:solidFill>
            <a:schemeClr val="bg1"/>
          </a:solidFill>
          <a:ln w="508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463040" rIns="182880" bIns="91440" rtlCol="0" anchor="t" anchorCtr="0"/>
          <a:lstStyle/>
          <a:p>
            <a:pPr marL="173038" indent="-173038">
              <a:lnSpc>
                <a:spcPct val="90000"/>
              </a:lnSpc>
              <a:spcBef>
                <a:spcPts val="600"/>
              </a:spcBef>
              <a:buFont typeface="Arial" panose="020B0604020202020204" pitchFamily="34" charset="0"/>
              <a:buChar char="‒"/>
            </a:pPr>
            <a:r>
              <a:rPr lang="en-US" sz="1400" dirty="0">
                <a:solidFill>
                  <a:prstClr val="black"/>
                </a:solidFill>
              </a:rPr>
              <a:t>Up to 202 shareable drives                     per compute</a:t>
            </a:r>
          </a:p>
          <a:p>
            <a:pPr marL="173038" indent="-173038">
              <a:lnSpc>
                <a:spcPct val="90000"/>
              </a:lnSpc>
              <a:spcBef>
                <a:spcPts val="600"/>
              </a:spcBef>
              <a:buFont typeface="Arial" panose="020B0604020202020204" pitchFamily="34" charset="0"/>
              <a:buChar char="‒"/>
            </a:pPr>
            <a:r>
              <a:rPr lang="en-US" sz="1400" dirty="0">
                <a:solidFill>
                  <a:prstClr val="black"/>
                </a:solidFill>
              </a:rPr>
              <a:t>Enable storage-oriented </a:t>
            </a:r>
            <a:br>
              <a:rPr lang="en-US" sz="1400" dirty="0">
                <a:solidFill>
                  <a:prstClr val="black"/>
                </a:solidFill>
              </a:rPr>
            </a:br>
            <a:r>
              <a:rPr lang="en-US" sz="1400" dirty="0">
                <a:solidFill>
                  <a:prstClr val="black"/>
                </a:solidFill>
              </a:rPr>
              <a:t>applications (e.g. HPE </a:t>
            </a:r>
            <a:r>
              <a:rPr lang="en-US" sz="1400" dirty="0" err="1">
                <a:solidFill>
                  <a:prstClr val="black"/>
                </a:solidFill>
              </a:rPr>
              <a:t>StoreVirtual</a:t>
            </a:r>
            <a:r>
              <a:rPr lang="en-US" sz="1400" dirty="0">
                <a:solidFill>
                  <a:prstClr val="black"/>
                </a:solidFill>
              </a:rPr>
              <a:t>, </a:t>
            </a:r>
            <a:br>
              <a:rPr lang="en-US" sz="1400" dirty="0">
                <a:solidFill>
                  <a:prstClr val="black"/>
                </a:solidFill>
              </a:rPr>
            </a:br>
            <a:r>
              <a:rPr lang="en-US" sz="1400" dirty="0">
                <a:solidFill>
                  <a:prstClr val="black"/>
                </a:solidFill>
              </a:rPr>
              <a:t>VMware </a:t>
            </a:r>
            <a:r>
              <a:rPr lang="en-US" sz="1400" dirty="0" err="1">
                <a:solidFill>
                  <a:prstClr val="black"/>
                </a:solidFill>
              </a:rPr>
              <a:t>vSAN</a:t>
            </a:r>
            <a:r>
              <a:rPr lang="en-US" sz="1400" dirty="0">
                <a:solidFill>
                  <a:prstClr val="black"/>
                </a:solidFill>
              </a:rPr>
              <a:t>)</a:t>
            </a:r>
          </a:p>
        </p:txBody>
      </p:sp>
      <p:sp>
        <p:nvSpPr>
          <p:cNvPr id="13" name="Rectangle 12">
            <a:extLst>
              <a:ext uri="{FF2B5EF4-FFF2-40B4-BE49-F238E27FC236}">
                <a16:creationId xmlns="" xmlns:a16="http://schemas.microsoft.com/office/drawing/2014/main" id="{7BA2AF53-C318-4EC3-9393-190CCA2D83F9}"/>
              </a:ext>
            </a:extLst>
          </p:cNvPr>
          <p:cNvSpPr/>
          <p:nvPr/>
        </p:nvSpPr>
        <p:spPr bwMode="ltGray">
          <a:xfrm>
            <a:off x="8081248" y="2307656"/>
            <a:ext cx="3498135" cy="3051027"/>
          </a:xfrm>
          <a:prstGeom prst="rect">
            <a:avLst/>
          </a:prstGeom>
          <a:solidFill>
            <a:schemeClr val="bg1"/>
          </a:solidFill>
          <a:ln w="508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463040" rIns="182880" bIns="91440" rtlCol="0" anchor="t" anchorCtr="0"/>
          <a:lstStyle/>
          <a:p>
            <a:pPr marL="173038" indent="-173038">
              <a:lnSpc>
                <a:spcPct val="90000"/>
              </a:lnSpc>
              <a:spcBef>
                <a:spcPts val="600"/>
              </a:spcBef>
              <a:buFont typeface="Arial" panose="020B0604020202020204" pitchFamily="34" charset="0"/>
              <a:buChar char="‒"/>
            </a:pPr>
            <a:r>
              <a:rPr lang="en-US" sz="1400" dirty="0">
                <a:solidFill>
                  <a:schemeClr val="tx1"/>
                </a:solidFill>
              </a:rPr>
              <a:t>Connect 3.8x more compute                to a single flat fabric</a:t>
            </a:r>
          </a:p>
          <a:p>
            <a:pPr marL="173038" indent="-173038">
              <a:lnSpc>
                <a:spcPct val="90000"/>
              </a:lnSpc>
              <a:spcBef>
                <a:spcPts val="600"/>
              </a:spcBef>
              <a:buFont typeface="Arial" panose="020B0604020202020204" pitchFamily="34" charset="0"/>
              <a:buChar char="‒"/>
            </a:pPr>
            <a:r>
              <a:rPr lang="en-US" sz="1400" dirty="0">
                <a:solidFill>
                  <a:schemeClr val="tx1"/>
                </a:solidFill>
              </a:rPr>
              <a:t>2.5x increased bandwidth</a:t>
            </a:r>
          </a:p>
          <a:p>
            <a:pPr marL="173038" indent="-173038">
              <a:lnSpc>
                <a:spcPct val="90000"/>
              </a:lnSpc>
              <a:spcBef>
                <a:spcPts val="600"/>
              </a:spcBef>
              <a:buFont typeface="Arial" panose="020B0604020202020204" pitchFamily="34" charset="0"/>
              <a:buChar char="‒"/>
            </a:pPr>
            <a:r>
              <a:rPr lang="en-US" sz="1400" dirty="0">
                <a:solidFill>
                  <a:schemeClr val="tx1"/>
                </a:solidFill>
              </a:rPr>
              <a:t>Improve north-south                             and east-west traffic performance </a:t>
            </a:r>
            <a:br>
              <a:rPr lang="en-US" sz="1400" dirty="0">
                <a:solidFill>
                  <a:schemeClr val="tx1"/>
                </a:solidFill>
              </a:rPr>
            </a:br>
            <a:r>
              <a:rPr lang="en-US" sz="1400" dirty="0">
                <a:solidFill>
                  <a:schemeClr val="tx1"/>
                </a:solidFill>
              </a:rPr>
              <a:t>and reduce cabling</a:t>
            </a:r>
          </a:p>
        </p:txBody>
      </p:sp>
      <p:pic>
        <p:nvPicPr>
          <p:cNvPr id="14" name="Picture 13">
            <a:extLst>
              <a:ext uri="{FF2B5EF4-FFF2-40B4-BE49-F238E27FC236}">
                <a16:creationId xmlns="" xmlns:a16="http://schemas.microsoft.com/office/drawing/2014/main" id="{BDD1F605-FAC3-485F-BFC5-DED23198330C}"/>
              </a:ext>
            </a:extLst>
          </p:cNvPr>
          <p:cNvPicPr>
            <a:picLocks noChangeAspect="1"/>
          </p:cNvPicPr>
          <p:nvPr/>
        </p:nvPicPr>
        <p:blipFill rotWithShape="1">
          <a:blip r:embed="rId3"/>
          <a:srcRect t="38202" r="77699"/>
          <a:stretch/>
        </p:blipFill>
        <p:spPr>
          <a:xfrm>
            <a:off x="2088018" y="2497004"/>
            <a:ext cx="587721" cy="1113892"/>
          </a:xfrm>
          <a:prstGeom prst="rect">
            <a:avLst/>
          </a:prstGeom>
        </p:spPr>
      </p:pic>
      <p:pic>
        <p:nvPicPr>
          <p:cNvPr id="15" name="Picture 14">
            <a:extLst>
              <a:ext uri="{FF2B5EF4-FFF2-40B4-BE49-F238E27FC236}">
                <a16:creationId xmlns="" xmlns:a16="http://schemas.microsoft.com/office/drawing/2014/main" id="{A4985888-5A08-4228-AA77-886ECBB5A1D6}"/>
              </a:ext>
            </a:extLst>
          </p:cNvPr>
          <p:cNvPicPr>
            <a:picLocks noChangeAspect="1"/>
          </p:cNvPicPr>
          <p:nvPr/>
        </p:nvPicPr>
        <p:blipFill>
          <a:blip r:embed="rId4"/>
          <a:stretch>
            <a:fillRect/>
          </a:stretch>
        </p:blipFill>
        <p:spPr>
          <a:xfrm>
            <a:off x="9109574" y="2656702"/>
            <a:ext cx="1441483" cy="410490"/>
          </a:xfrm>
          <a:prstGeom prst="rect">
            <a:avLst/>
          </a:prstGeom>
        </p:spPr>
      </p:pic>
      <p:pic>
        <p:nvPicPr>
          <p:cNvPr id="16" name="Picture 15">
            <a:extLst>
              <a:ext uri="{FF2B5EF4-FFF2-40B4-BE49-F238E27FC236}">
                <a16:creationId xmlns="" xmlns:a16="http://schemas.microsoft.com/office/drawing/2014/main" id="{A7807BB6-965A-4371-902D-EC8F766C1B9E}"/>
              </a:ext>
            </a:extLst>
          </p:cNvPr>
          <p:cNvPicPr>
            <a:picLocks noChangeAspect="1"/>
          </p:cNvPicPr>
          <p:nvPr/>
        </p:nvPicPr>
        <p:blipFill>
          <a:blip r:embed="rId5"/>
          <a:stretch>
            <a:fillRect/>
          </a:stretch>
        </p:blipFill>
        <p:spPr>
          <a:xfrm>
            <a:off x="9128678" y="3053950"/>
            <a:ext cx="1403274" cy="390845"/>
          </a:xfrm>
          <a:prstGeom prst="rect">
            <a:avLst/>
          </a:prstGeom>
        </p:spPr>
      </p:pic>
      <p:pic>
        <p:nvPicPr>
          <p:cNvPr id="17" name="Picture 16">
            <a:extLst>
              <a:ext uri="{FF2B5EF4-FFF2-40B4-BE49-F238E27FC236}">
                <a16:creationId xmlns="" xmlns:a16="http://schemas.microsoft.com/office/drawing/2014/main" id="{11B72CCB-D620-4938-90A4-A6985377587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21765" y="2558947"/>
            <a:ext cx="1368665" cy="1051949"/>
          </a:xfrm>
          <a:prstGeom prst="rect">
            <a:avLst/>
          </a:prstGeom>
          <a:effectLst/>
        </p:spPr>
      </p:pic>
      <p:sp>
        <p:nvSpPr>
          <p:cNvPr id="18" name="TextBox 17">
            <a:extLst>
              <a:ext uri="{FF2B5EF4-FFF2-40B4-BE49-F238E27FC236}">
                <a16:creationId xmlns="" xmlns:a16="http://schemas.microsoft.com/office/drawing/2014/main" id="{1A7DD06E-408C-4984-AE3C-8F61F42B899E}"/>
              </a:ext>
            </a:extLst>
          </p:cNvPr>
          <p:cNvSpPr txBox="1"/>
          <p:nvPr/>
        </p:nvSpPr>
        <p:spPr>
          <a:xfrm>
            <a:off x="699927" y="5548031"/>
            <a:ext cx="3363902" cy="402700"/>
          </a:xfrm>
          <a:prstGeom prst="rect">
            <a:avLst/>
          </a:prstGeom>
          <a:noFill/>
        </p:spPr>
        <p:txBody>
          <a:bodyPr wrap="none" lIns="0" tIns="0" rIns="0" bIns="0" rtlCol="0">
            <a:noAutofit/>
          </a:bodyPr>
          <a:lstStyle/>
          <a:p>
            <a:pPr algn="ctr">
              <a:lnSpc>
                <a:spcPct val="90000"/>
              </a:lnSpc>
            </a:pPr>
            <a:r>
              <a:rPr lang="en-US" sz="1600" b="1" dirty="0">
                <a:solidFill>
                  <a:prstClr val="black"/>
                </a:solidFill>
              </a:rPr>
              <a:t>29% lower $/VM</a:t>
            </a:r>
          </a:p>
          <a:p>
            <a:pPr algn="ctr">
              <a:lnSpc>
                <a:spcPct val="90000"/>
              </a:lnSpc>
            </a:pPr>
            <a:endParaRPr lang="en-US" sz="1600" dirty="0"/>
          </a:p>
        </p:txBody>
      </p:sp>
      <p:sp>
        <p:nvSpPr>
          <p:cNvPr id="19" name="TextBox 18">
            <a:extLst>
              <a:ext uri="{FF2B5EF4-FFF2-40B4-BE49-F238E27FC236}">
                <a16:creationId xmlns="" xmlns:a16="http://schemas.microsoft.com/office/drawing/2014/main" id="{FDD7E67E-5CD1-4EAF-9EB8-9EEF86D048F5}"/>
              </a:ext>
            </a:extLst>
          </p:cNvPr>
          <p:cNvSpPr txBox="1"/>
          <p:nvPr/>
        </p:nvSpPr>
        <p:spPr>
          <a:xfrm>
            <a:off x="4424146" y="5548031"/>
            <a:ext cx="3363902" cy="402700"/>
          </a:xfrm>
          <a:prstGeom prst="rect">
            <a:avLst/>
          </a:prstGeom>
          <a:noFill/>
        </p:spPr>
        <p:txBody>
          <a:bodyPr wrap="none" lIns="0" tIns="0" rIns="0" bIns="0" rtlCol="0">
            <a:noAutofit/>
          </a:bodyPr>
          <a:lstStyle/>
          <a:p>
            <a:pPr algn="ctr">
              <a:lnSpc>
                <a:spcPct val="90000"/>
              </a:lnSpc>
            </a:pPr>
            <a:r>
              <a:rPr lang="en-US" sz="1600" b="1" dirty="0">
                <a:solidFill>
                  <a:prstClr val="black"/>
                </a:solidFill>
              </a:rPr>
              <a:t>Up to 14X more storage</a:t>
            </a:r>
          </a:p>
          <a:p>
            <a:pPr algn="ctr">
              <a:lnSpc>
                <a:spcPct val="90000"/>
              </a:lnSpc>
            </a:pPr>
            <a:r>
              <a:rPr lang="en-US" sz="1600" b="1" dirty="0">
                <a:solidFill>
                  <a:prstClr val="black"/>
                </a:solidFill>
              </a:rPr>
              <a:t>per server</a:t>
            </a:r>
          </a:p>
        </p:txBody>
      </p:sp>
      <p:sp>
        <p:nvSpPr>
          <p:cNvPr id="20" name="TextBox 19">
            <a:extLst>
              <a:ext uri="{FF2B5EF4-FFF2-40B4-BE49-F238E27FC236}">
                <a16:creationId xmlns="" xmlns:a16="http://schemas.microsoft.com/office/drawing/2014/main" id="{C41B6517-49E7-41E3-8958-CC13D9C8B81B}"/>
              </a:ext>
            </a:extLst>
          </p:cNvPr>
          <p:cNvSpPr txBox="1"/>
          <p:nvPr/>
        </p:nvSpPr>
        <p:spPr>
          <a:xfrm>
            <a:off x="8148364" y="5548031"/>
            <a:ext cx="3363902" cy="402700"/>
          </a:xfrm>
          <a:prstGeom prst="rect">
            <a:avLst/>
          </a:prstGeom>
          <a:noFill/>
        </p:spPr>
        <p:txBody>
          <a:bodyPr wrap="none" lIns="0" tIns="0" rIns="0" bIns="0" rtlCol="0">
            <a:noAutofit/>
          </a:bodyPr>
          <a:lstStyle/>
          <a:p>
            <a:pPr algn="ctr">
              <a:lnSpc>
                <a:spcPct val="90000"/>
              </a:lnSpc>
            </a:pPr>
            <a:r>
              <a:rPr lang="en-US" sz="1600" b="1" dirty="0">
                <a:solidFill>
                  <a:prstClr val="black"/>
                </a:solidFill>
              </a:rPr>
              <a:t>$37K Uplink port saving</a:t>
            </a:r>
          </a:p>
          <a:p>
            <a:pPr algn="ctr">
              <a:lnSpc>
                <a:spcPct val="90000"/>
              </a:lnSpc>
            </a:pPr>
            <a:r>
              <a:rPr lang="en-US" sz="1600" b="1" dirty="0">
                <a:solidFill>
                  <a:prstClr val="black"/>
                </a:solidFill>
              </a:rPr>
              <a:t>per rack</a:t>
            </a:r>
          </a:p>
        </p:txBody>
      </p:sp>
      <p:sp>
        <p:nvSpPr>
          <p:cNvPr id="21" name="Footer Placeholder 20">
            <a:extLst>
              <a:ext uri="{FF2B5EF4-FFF2-40B4-BE49-F238E27FC236}">
                <a16:creationId xmlns="" xmlns:a16="http://schemas.microsoft.com/office/drawing/2014/main" id="{893B1922-EC46-465F-BCB7-D3105830544B}"/>
              </a:ext>
            </a:extLst>
          </p:cNvPr>
          <p:cNvSpPr>
            <a:spLocks noGrp="1"/>
          </p:cNvSpPr>
          <p:nvPr>
            <p:ph type="ftr" sz="quarter" idx="11"/>
          </p:nvPr>
        </p:nvSpPr>
        <p:spPr/>
        <p:txBody>
          <a:bodyPr/>
          <a:lstStyle/>
          <a:p>
            <a:r>
              <a:rPr lang="en-US"/>
              <a:t>For HPE and Channel Partner internal use only</a:t>
            </a:r>
          </a:p>
        </p:txBody>
      </p:sp>
    </p:spTree>
    <p:extLst>
      <p:ext uri="{BB962C8B-B14F-4D97-AF65-F5344CB8AC3E}">
        <p14:creationId xmlns:p14="http://schemas.microsoft.com/office/powerpoint/2010/main" val="300225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4800F-D801-4B9F-8390-3C82621AC510}"/>
              </a:ext>
            </a:extLst>
          </p:cNvPr>
          <p:cNvSpPr>
            <a:spLocks noGrp="1"/>
          </p:cNvSpPr>
          <p:nvPr>
            <p:ph type="title"/>
          </p:nvPr>
        </p:nvSpPr>
        <p:spPr/>
        <p:txBody>
          <a:bodyPr/>
          <a:lstStyle/>
          <a:p>
            <a:r>
              <a:rPr lang="en-US" dirty="0"/>
              <a:t>Simpler Operations</a:t>
            </a:r>
          </a:p>
        </p:txBody>
      </p:sp>
      <p:sp>
        <p:nvSpPr>
          <p:cNvPr id="3" name="Text Placeholder 2">
            <a:extLst>
              <a:ext uri="{FF2B5EF4-FFF2-40B4-BE49-F238E27FC236}">
                <a16:creationId xmlns="" xmlns:a16="http://schemas.microsoft.com/office/drawing/2014/main" id="{00DBF758-6959-444D-8C53-6061E016AB54}"/>
              </a:ext>
            </a:extLst>
          </p:cNvPr>
          <p:cNvSpPr>
            <a:spLocks noGrp="1"/>
          </p:cNvSpPr>
          <p:nvPr>
            <p:ph type="body" sz="quarter" idx="13"/>
          </p:nvPr>
        </p:nvSpPr>
        <p:spPr/>
        <p:txBody>
          <a:bodyPr/>
          <a:lstStyle/>
          <a:p>
            <a:r>
              <a:rPr lang="en-US" dirty="0"/>
              <a:t>Software Defined Intelligence advances</a:t>
            </a:r>
          </a:p>
        </p:txBody>
      </p:sp>
      <p:sp>
        <p:nvSpPr>
          <p:cNvPr id="4" name="Slide Number Placeholder 3">
            <a:extLst>
              <a:ext uri="{FF2B5EF4-FFF2-40B4-BE49-F238E27FC236}">
                <a16:creationId xmlns="" xmlns:a16="http://schemas.microsoft.com/office/drawing/2014/main" id="{90C26B5F-9B29-4522-A55E-696DEB0B55AD}"/>
              </a:ext>
            </a:extLst>
          </p:cNvPr>
          <p:cNvSpPr>
            <a:spLocks noGrp="1"/>
          </p:cNvSpPr>
          <p:nvPr>
            <p:ph type="sldNum" sz="quarter" idx="12"/>
          </p:nvPr>
        </p:nvSpPr>
        <p:spPr/>
        <p:txBody>
          <a:bodyPr/>
          <a:lstStyle/>
          <a:p>
            <a:fld id="{B016F8AB-BCEA-4347-8BA6-BE776009BC89}" type="slidenum">
              <a:rPr lang="en-US" smtClean="0"/>
              <a:pPr/>
              <a:t>4</a:t>
            </a:fld>
            <a:endParaRPr lang="en-US"/>
          </a:p>
        </p:txBody>
      </p:sp>
      <p:sp>
        <p:nvSpPr>
          <p:cNvPr id="8" name="Rectangle 7">
            <a:extLst>
              <a:ext uri="{FF2B5EF4-FFF2-40B4-BE49-F238E27FC236}">
                <a16:creationId xmlns="" xmlns:a16="http://schemas.microsoft.com/office/drawing/2014/main" id="{7C339EE0-F293-4CA6-BBC4-AD108AB76389}"/>
              </a:ext>
            </a:extLst>
          </p:cNvPr>
          <p:cNvSpPr/>
          <p:nvPr/>
        </p:nvSpPr>
        <p:spPr bwMode="ltGray">
          <a:xfrm>
            <a:off x="632812" y="1595660"/>
            <a:ext cx="3498135" cy="629784"/>
          </a:xfrm>
          <a:prstGeom prst="rect">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Composer management</a:t>
            </a:r>
          </a:p>
        </p:txBody>
      </p:sp>
      <p:sp>
        <p:nvSpPr>
          <p:cNvPr id="9" name="Rectangle 8">
            <a:extLst>
              <a:ext uri="{FF2B5EF4-FFF2-40B4-BE49-F238E27FC236}">
                <a16:creationId xmlns="" xmlns:a16="http://schemas.microsoft.com/office/drawing/2014/main" id="{FA02DDC3-CDB1-48C3-90FC-AF6CC103FCDF}"/>
              </a:ext>
            </a:extLst>
          </p:cNvPr>
          <p:cNvSpPr/>
          <p:nvPr/>
        </p:nvSpPr>
        <p:spPr bwMode="ltGray">
          <a:xfrm>
            <a:off x="4357030" y="1595660"/>
            <a:ext cx="3498135" cy="629784"/>
          </a:xfrm>
          <a:prstGeom prst="rect">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Simplified system update</a:t>
            </a:r>
          </a:p>
        </p:txBody>
      </p:sp>
      <p:sp>
        <p:nvSpPr>
          <p:cNvPr id="10" name="Rectangle 9">
            <a:extLst>
              <a:ext uri="{FF2B5EF4-FFF2-40B4-BE49-F238E27FC236}">
                <a16:creationId xmlns="" xmlns:a16="http://schemas.microsoft.com/office/drawing/2014/main" id="{BC6EEED5-59F8-42EF-99F1-27BE200E8095}"/>
              </a:ext>
            </a:extLst>
          </p:cNvPr>
          <p:cNvSpPr/>
          <p:nvPr/>
        </p:nvSpPr>
        <p:spPr bwMode="ltGray">
          <a:xfrm>
            <a:off x="8081248" y="1595660"/>
            <a:ext cx="3498135" cy="629784"/>
          </a:xfrm>
          <a:prstGeom prst="rect">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Image Streamer</a:t>
            </a:r>
          </a:p>
        </p:txBody>
      </p:sp>
      <p:sp>
        <p:nvSpPr>
          <p:cNvPr id="11" name="Rectangle 10">
            <a:extLst>
              <a:ext uri="{FF2B5EF4-FFF2-40B4-BE49-F238E27FC236}">
                <a16:creationId xmlns="" xmlns:a16="http://schemas.microsoft.com/office/drawing/2014/main" id="{D66BBACE-4A13-4AAB-8076-A88F36BF834C}"/>
              </a:ext>
            </a:extLst>
          </p:cNvPr>
          <p:cNvSpPr/>
          <p:nvPr/>
        </p:nvSpPr>
        <p:spPr bwMode="ltGray">
          <a:xfrm>
            <a:off x="632811" y="2307656"/>
            <a:ext cx="3498135" cy="3542082"/>
          </a:xfrm>
          <a:prstGeom prst="rect">
            <a:avLst/>
          </a:prstGeom>
          <a:solidFill>
            <a:schemeClr val="bg1"/>
          </a:solidFill>
          <a:ln w="508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554480" rIns="182880" bIns="91440" rtlCol="0" anchor="t" anchorCtr="0"/>
          <a:lstStyle/>
          <a:p>
            <a:pPr marL="173038" indent="-173038">
              <a:lnSpc>
                <a:spcPct val="90000"/>
              </a:lnSpc>
              <a:spcBef>
                <a:spcPts val="600"/>
              </a:spcBef>
              <a:buFont typeface="Arial" panose="020B0604020202020204" pitchFamily="34" charset="0"/>
              <a:buChar char="‒"/>
            </a:pPr>
            <a:r>
              <a:rPr lang="en-US" sz="1400" dirty="0">
                <a:solidFill>
                  <a:schemeClr val="tx1"/>
                </a:solidFill>
              </a:rPr>
              <a:t>Single interface for up to 21 frames of compute, storage and fabric</a:t>
            </a:r>
          </a:p>
          <a:p>
            <a:pPr marL="173038" indent="-173038">
              <a:lnSpc>
                <a:spcPct val="90000"/>
              </a:lnSpc>
              <a:spcBef>
                <a:spcPts val="600"/>
              </a:spcBef>
              <a:buFont typeface="Arial" panose="020B0604020202020204" pitchFamily="34" charset="0"/>
              <a:buChar char="‒"/>
            </a:pPr>
            <a:r>
              <a:rPr lang="en-US" sz="1400" dirty="0">
                <a:solidFill>
                  <a:schemeClr val="tx1"/>
                </a:solidFill>
              </a:rPr>
              <a:t>Auto-discovery of all resources</a:t>
            </a:r>
          </a:p>
          <a:p>
            <a:pPr marL="173038" indent="-173038">
              <a:lnSpc>
                <a:spcPct val="90000"/>
              </a:lnSpc>
              <a:spcBef>
                <a:spcPts val="600"/>
              </a:spcBef>
              <a:buFont typeface="Arial" panose="020B0604020202020204" pitchFamily="34" charset="0"/>
              <a:buChar char="‒"/>
            </a:pPr>
            <a:r>
              <a:rPr lang="en-US" sz="1400" dirty="0">
                <a:solidFill>
                  <a:schemeClr val="tx1"/>
                </a:solidFill>
              </a:rPr>
              <a:t>Eliminates 99.8% of</a:t>
            </a:r>
            <a:br>
              <a:rPr lang="en-US" sz="1400" dirty="0">
                <a:solidFill>
                  <a:schemeClr val="tx1"/>
                </a:solidFill>
              </a:rPr>
            </a:br>
            <a:r>
              <a:rPr lang="en-US" sz="1400" dirty="0">
                <a:solidFill>
                  <a:schemeClr val="tx1"/>
                </a:solidFill>
              </a:rPr>
              <a:t>management touch points</a:t>
            </a:r>
          </a:p>
        </p:txBody>
      </p:sp>
      <p:sp>
        <p:nvSpPr>
          <p:cNvPr id="12" name="Rectangle 11">
            <a:extLst>
              <a:ext uri="{FF2B5EF4-FFF2-40B4-BE49-F238E27FC236}">
                <a16:creationId xmlns="" xmlns:a16="http://schemas.microsoft.com/office/drawing/2014/main" id="{6303E561-E5D9-4A7F-9EEA-87D6DE53C4CF}"/>
              </a:ext>
            </a:extLst>
          </p:cNvPr>
          <p:cNvSpPr/>
          <p:nvPr/>
        </p:nvSpPr>
        <p:spPr bwMode="ltGray">
          <a:xfrm>
            <a:off x="4357030" y="2307656"/>
            <a:ext cx="3498135" cy="3542082"/>
          </a:xfrm>
          <a:prstGeom prst="rect">
            <a:avLst/>
          </a:prstGeom>
          <a:solidFill>
            <a:schemeClr val="bg1"/>
          </a:solidFill>
          <a:ln w="508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554480" rIns="182880" bIns="91440" rtlCol="0" anchor="t" anchorCtr="0"/>
          <a:lstStyle/>
          <a:p>
            <a:pPr marL="173038" indent="-173038">
              <a:lnSpc>
                <a:spcPct val="90000"/>
              </a:lnSpc>
              <a:spcBef>
                <a:spcPts val="600"/>
              </a:spcBef>
              <a:buFont typeface="Arial" panose="020B0604020202020204" pitchFamily="34" charset="0"/>
              <a:buChar char="‒"/>
            </a:pPr>
            <a:r>
              <a:rPr lang="en-US" sz="1400" dirty="0">
                <a:solidFill>
                  <a:prstClr val="black"/>
                </a:solidFill>
              </a:rPr>
              <a:t>Firmware downloadable in a </a:t>
            </a:r>
            <a:br>
              <a:rPr lang="en-US" sz="1400" dirty="0">
                <a:solidFill>
                  <a:prstClr val="black"/>
                </a:solidFill>
              </a:rPr>
            </a:br>
            <a:r>
              <a:rPr lang="en-US" sz="1400" dirty="0">
                <a:solidFill>
                  <a:prstClr val="black"/>
                </a:solidFill>
              </a:rPr>
              <a:t>single tested set</a:t>
            </a:r>
          </a:p>
          <a:p>
            <a:pPr marL="173038" indent="-173038">
              <a:lnSpc>
                <a:spcPct val="90000"/>
              </a:lnSpc>
              <a:spcBef>
                <a:spcPts val="600"/>
              </a:spcBef>
              <a:buFont typeface="Arial" panose="020B0604020202020204" pitchFamily="34" charset="0"/>
              <a:buChar char="‒"/>
            </a:pPr>
            <a:r>
              <a:rPr lang="en-US" sz="1400" dirty="0">
                <a:solidFill>
                  <a:prstClr val="black"/>
                </a:solidFill>
              </a:rPr>
              <a:t>Server firmware activation can be </a:t>
            </a:r>
            <a:br>
              <a:rPr lang="en-US" sz="1400" dirty="0">
                <a:solidFill>
                  <a:prstClr val="black"/>
                </a:solidFill>
              </a:rPr>
            </a:br>
            <a:r>
              <a:rPr lang="en-US" sz="1400" dirty="0">
                <a:solidFill>
                  <a:prstClr val="black"/>
                </a:solidFill>
              </a:rPr>
              <a:t>aligned with application business needs</a:t>
            </a:r>
          </a:p>
          <a:p>
            <a:pPr marL="173038" indent="-173038">
              <a:lnSpc>
                <a:spcPct val="90000"/>
              </a:lnSpc>
              <a:spcBef>
                <a:spcPts val="600"/>
              </a:spcBef>
              <a:buFont typeface="Arial" panose="020B0604020202020204" pitchFamily="34" charset="0"/>
              <a:buChar char="‒"/>
            </a:pPr>
            <a:r>
              <a:rPr lang="en-US" sz="1400" dirty="0">
                <a:solidFill>
                  <a:prstClr val="black"/>
                </a:solidFill>
              </a:rPr>
              <a:t>Up to 73% reduction </a:t>
            </a:r>
            <a:br>
              <a:rPr lang="en-US" sz="1400" dirty="0">
                <a:solidFill>
                  <a:prstClr val="black"/>
                </a:solidFill>
              </a:rPr>
            </a:br>
            <a:r>
              <a:rPr lang="en-US" sz="1400" dirty="0">
                <a:solidFill>
                  <a:prstClr val="black"/>
                </a:solidFill>
              </a:rPr>
              <a:t>in operator time performing </a:t>
            </a:r>
            <a:br>
              <a:rPr lang="en-US" sz="1400" dirty="0">
                <a:solidFill>
                  <a:prstClr val="black"/>
                </a:solidFill>
              </a:rPr>
            </a:br>
            <a:r>
              <a:rPr lang="en-US" sz="1400" dirty="0">
                <a:solidFill>
                  <a:prstClr val="black"/>
                </a:solidFill>
              </a:rPr>
              <a:t>firmware updates</a:t>
            </a:r>
          </a:p>
        </p:txBody>
      </p:sp>
      <p:sp>
        <p:nvSpPr>
          <p:cNvPr id="13" name="Rectangle 12">
            <a:extLst>
              <a:ext uri="{FF2B5EF4-FFF2-40B4-BE49-F238E27FC236}">
                <a16:creationId xmlns="" xmlns:a16="http://schemas.microsoft.com/office/drawing/2014/main" id="{7BA2AF53-C318-4EC3-9393-190CCA2D83F9}"/>
              </a:ext>
            </a:extLst>
          </p:cNvPr>
          <p:cNvSpPr/>
          <p:nvPr/>
        </p:nvSpPr>
        <p:spPr bwMode="ltGray">
          <a:xfrm>
            <a:off x="8081248" y="2307656"/>
            <a:ext cx="3498135" cy="3542082"/>
          </a:xfrm>
          <a:prstGeom prst="rect">
            <a:avLst/>
          </a:prstGeom>
          <a:solidFill>
            <a:schemeClr val="bg1"/>
          </a:solidFill>
          <a:ln w="508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554480" rIns="182880" bIns="91440" rtlCol="0" anchor="t" anchorCtr="0"/>
          <a:lstStyle/>
          <a:p>
            <a:pPr marL="173038" indent="-173038">
              <a:lnSpc>
                <a:spcPct val="90000"/>
              </a:lnSpc>
              <a:spcBef>
                <a:spcPts val="600"/>
              </a:spcBef>
              <a:buFont typeface="Arial" panose="020B0604020202020204" pitchFamily="34" charset="0"/>
              <a:buChar char="‒"/>
            </a:pPr>
            <a:r>
              <a:rPr lang="en-US" sz="1400" dirty="0">
                <a:solidFill>
                  <a:prstClr val="black"/>
                </a:solidFill>
              </a:rPr>
              <a:t>Deploy, update, re-deploy </a:t>
            </a:r>
            <a:br>
              <a:rPr lang="en-US" sz="1400" dirty="0">
                <a:solidFill>
                  <a:prstClr val="black"/>
                </a:solidFill>
              </a:rPr>
            </a:br>
            <a:r>
              <a:rPr lang="en-US" sz="1400" dirty="0">
                <a:solidFill>
                  <a:prstClr val="black"/>
                </a:solidFill>
              </a:rPr>
              <a:t>physical machines like VMs</a:t>
            </a:r>
          </a:p>
          <a:p>
            <a:pPr marL="173038" indent="-173038">
              <a:lnSpc>
                <a:spcPct val="90000"/>
              </a:lnSpc>
              <a:spcBef>
                <a:spcPts val="600"/>
              </a:spcBef>
              <a:buFont typeface="Arial" panose="020B0604020202020204" pitchFamily="34" charset="0"/>
              <a:buChar char="‒"/>
            </a:pPr>
            <a:r>
              <a:rPr lang="en-US" sz="1400" dirty="0">
                <a:solidFill>
                  <a:prstClr val="black"/>
                </a:solidFill>
              </a:rPr>
              <a:t>Stateless compute eliminates</a:t>
            </a:r>
            <a:br>
              <a:rPr lang="en-US" sz="1400" dirty="0">
                <a:solidFill>
                  <a:prstClr val="black"/>
                </a:solidFill>
              </a:rPr>
            </a:br>
            <a:r>
              <a:rPr lang="en-US" sz="1400" dirty="0">
                <a:solidFill>
                  <a:prstClr val="black"/>
                </a:solidFill>
              </a:rPr>
              <a:t>expensive of boot disks</a:t>
            </a:r>
          </a:p>
          <a:p>
            <a:pPr marL="173038" indent="-173038">
              <a:lnSpc>
                <a:spcPct val="90000"/>
              </a:lnSpc>
              <a:spcBef>
                <a:spcPts val="600"/>
              </a:spcBef>
              <a:buFont typeface="Arial" panose="020B0604020202020204" pitchFamily="34" charset="0"/>
              <a:buChar char="‒"/>
            </a:pPr>
            <a:r>
              <a:rPr lang="en-US" sz="1400" dirty="0">
                <a:solidFill>
                  <a:schemeClr val="tx1"/>
                </a:solidFill>
              </a:rPr>
              <a:t>Deploy Hypervisor and </a:t>
            </a:r>
            <a:r>
              <a:rPr lang="en-US" sz="1400" dirty="0" err="1">
                <a:solidFill>
                  <a:schemeClr val="tx1"/>
                </a:solidFill>
              </a:rPr>
              <a:t>OS+Apps</a:t>
            </a:r>
            <a:r>
              <a:rPr lang="en-US" sz="1400" dirty="0">
                <a:solidFill>
                  <a:schemeClr val="tx1"/>
                </a:solidFill>
              </a:rPr>
              <a:t> 80X faster than traditional network based deployments</a:t>
            </a:r>
          </a:p>
        </p:txBody>
      </p:sp>
      <p:pic>
        <p:nvPicPr>
          <p:cNvPr id="21" name="Picture 20">
            <a:extLst>
              <a:ext uri="{FF2B5EF4-FFF2-40B4-BE49-F238E27FC236}">
                <a16:creationId xmlns="" xmlns:a16="http://schemas.microsoft.com/office/drawing/2014/main" id="{8087706C-118D-435C-B201-D270D4A974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71" t="14644" r="30551" b="10314"/>
          <a:stretch/>
        </p:blipFill>
        <p:spPr>
          <a:xfrm>
            <a:off x="9410148" y="2459051"/>
            <a:ext cx="840334" cy="1251246"/>
          </a:xfrm>
          <a:prstGeom prst="rect">
            <a:avLst/>
          </a:prstGeom>
        </p:spPr>
      </p:pic>
      <p:grpSp>
        <p:nvGrpSpPr>
          <p:cNvPr id="22" name="Group 21">
            <a:extLst>
              <a:ext uri="{FF2B5EF4-FFF2-40B4-BE49-F238E27FC236}">
                <a16:creationId xmlns="" xmlns:a16="http://schemas.microsoft.com/office/drawing/2014/main" id="{431D0C2F-7D25-437E-B948-FB28C6B92696}"/>
              </a:ext>
            </a:extLst>
          </p:cNvPr>
          <p:cNvGrpSpPr/>
          <p:nvPr/>
        </p:nvGrpSpPr>
        <p:grpSpPr>
          <a:xfrm>
            <a:off x="1611640" y="2559647"/>
            <a:ext cx="1540475" cy="959220"/>
            <a:chOff x="3001997" y="4493636"/>
            <a:chExt cx="3408836" cy="2405984"/>
          </a:xfrm>
        </p:grpSpPr>
        <p:pic>
          <p:nvPicPr>
            <p:cNvPr id="23" name="Picture 22">
              <a:extLst>
                <a:ext uri="{FF2B5EF4-FFF2-40B4-BE49-F238E27FC236}">
                  <a16:creationId xmlns="" xmlns:a16="http://schemas.microsoft.com/office/drawing/2014/main" id="{4D76CFC4-70AC-48F7-BC8A-354358059B6D}"/>
                </a:ext>
              </a:extLst>
            </p:cNvPr>
            <p:cNvPicPr>
              <a:picLocks noChangeAspect="1"/>
            </p:cNvPicPr>
            <p:nvPr/>
          </p:nvPicPr>
          <p:blipFill>
            <a:blip r:embed="rId4"/>
            <a:stretch>
              <a:fillRect/>
            </a:stretch>
          </p:blipFill>
          <p:spPr>
            <a:xfrm>
              <a:off x="3001997" y="4493636"/>
              <a:ext cx="3408836" cy="2405984"/>
            </a:xfrm>
            <a:prstGeom prst="rect">
              <a:avLst/>
            </a:prstGeom>
          </p:spPr>
        </p:pic>
        <p:sp>
          <p:nvSpPr>
            <p:cNvPr id="24" name="Freeform 16">
              <a:extLst>
                <a:ext uri="{FF2B5EF4-FFF2-40B4-BE49-F238E27FC236}">
                  <a16:creationId xmlns="" xmlns:a16="http://schemas.microsoft.com/office/drawing/2014/main" id="{392BF8DC-01B1-48A7-9C1F-A3D858531D7E}"/>
                </a:ext>
              </a:extLst>
            </p:cNvPr>
            <p:cNvSpPr/>
            <p:nvPr/>
          </p:nvSpPr>
          <p:spPr bwMode="ltGray">
            <a:xfrm>
              <a:off x="3444240" y="4704080"/>
              <a:ext cx="2540000" cy="1778000"/>
            </a:xfrm>
            <a:custGeom>
              <a:avLst/>
              <a:gdLst>
                <a:gd name="connsiteX0" fmla="*/ 0 w 2540000"/>
                <a:gd name="connsiteY0" fmla="*/ 0 h 1778000"/>
                <a:gd name="connsiteX1" fmla="*/ 20320 w 2540000"/>
                <a:gd name="connsiteY1" fmla="*/ 1767840 h 1778000"/>
                <a:gd name="connsiteX2" fmla="*/ 345440 w 2540000"/>
                <a:gd name="connsiteY2" fmla="*/ 1778000 h 1778000"/>
                <a:gd name="connsiteX3" fmla="*/ 335280 w 2540000"/>
                <a:gd name="connsiteY3" fmla="*/ 223520 h 1778000"/>
                <a:gd name="connsiteX4" fmla="*/ 589280 w 2540000"/>
                <a:gd name="connsiteY4" fmla="*/ 223520 h 1778000"/>
                <a:gd name="connsiteX5" fmla="*/ 609600 w 2540000"/>
                <a:gd name="connsiteY5" fmla="*/ 1727200 h 1778000"/>
                <a:gd name="connsiteX6" fmla="*/ 863600 w 2540000"/>
                <a:gd name="connsiteY6" fmla="*/ 1737360 h 1778000"/>
                <a:gd name="connsiteX7" fmla="*/ 904240 w 2540000"/>
                <a:gd name="connsiteY7" fmla="*/ 254000 h 1778000"/>
                <a:gd name="connsiteX8" fmla="*/ 1188720 w 2540000"/>
                <a:gd name="connsiteY8" fmla="*/ 264160 h 1778000"/>
                <a:gd name="connsiteX9" fmla="*/ 1229360 w 2540000"/>
                <a:gd name="connsiteY9" fmla="*/ 1767840 h 1778000"/>
                <a:gd name="connsiteX10" fmla="*/ 1432560 w 2540000"/>
                <a:gd name="connsiteY10" fmla="*/ 1767840 h 1778000"/>
                <a:gd name="connsiteX11" fmla="*/ 1432560 w 2540000"/>
                <a:gd name="connsiteY11" fmla="*/ 233680 h 1778000"/>
                <a:gd name="connsiteX12" fmla="*/ 1717040 w 2540000"/>
                <a:gd name="connsiteY12" fmla="*/ 243840 h 1778000"/>
                <a:gd name="connsiteX13" fmla="*/ 1767840 w 2540000"/>
                <a:gd name="connsiteY13" fmla="*/ 1737360 h 1778000"/>
                <a:gd name="connsiteX14" fmla="*/ 1971040 w 2540000"/>
                <a:gd name="connsiteY14" fmla="*/ 1727200 h 1778000"/>
                <a:gd name="connsiteX15" fmla="*/ 1991360 w 2540000"/>
                <a:gd name="connsiteY15" fmla="*/ 233680 h 1778000"/>
                <a:gd name="connsiteX16" fmla="*/ 2306320 w 2540000"/>
                <a:gd name="connsiteY16" fmla="*/ 254000 h 1778000"/>
                <a:gd name="connsiteX17" fmla="*/ 2336800 w 2540000"/>
                <a:gd name="connsiteY17" fmla="*/ 1767840 h 1778000"/>
                <a:gd name="connsiteX18" fmla="*/ 2529840 w 2540000"/>
                <a:gd name="connsiteY18" fmla="*/ 1767840 h 1778000"/>
                <a:gd name="connsiteX19" fmla="*/ 2540000 w 2540000"/>
                <a:gd name="connsiteY19" fmla="*/ 0 h 1778000"/>
                <a:gd name="connsiteX20" fmla="*/ 2529840 w 2540000"/>
                <a:gd name="connsiteY20"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0000" h="1778000">
                  <a:moveTo>
                    <a:pt x="0" y="0"/>
                  </a:moveTo>
                  <a:lnTo>
                    <a:pt x="20320" y="1767840"/>
                  </a:lnTo>
                  <a:lnTo>
                    <a:pt x="345440" y="1778000"/>
                  </a:lnTo>
                  <a:cubicBezTo>
                    <a:pt x="342053" y="1259840"/>
                    <a:pt x="338667" y="741680"/>
                    <a:pt x="335280" y="223520"/>
                  </a:cubicBezTo>
                  <a:lnTo>
                    <a:pt x="589280" y="223520"/>
                  </a:lnTo>
                  <a:lnTo>
                    <a:pt x="609600" y="1727200"/>
                  </a:lnTo>
                  <a:lnTo>
                    <a:pt x="863600" y="1737360"/>
                  </a:lnTo>
                  <a:lnTo>
                    <a:pt x="904240" y="254000"/>
                  </a:lnTo>
                  <a:lnTo>
                    <a:pt x="1188720" y="264160"/>
                  </a:lnTo>
                  <a:lnTo>
                    <a:pt x="1229360" y="1767840"/>
                  </a:lnTo>
                  <a:lnTo>
                    <a:pt x="1432560" y="1767840"/>
                  </a:lnTo>
                  <a:lnTo>
                    <a:pt x="1432560" y="233680"/>
                  </a:lnTo>
                  <a:lnTo>
                    <a:pt x="1717040" y="243840"/>
                  </a:lnTo>
                  <a:lnTo>
                    <a:pt x="1767840" y="1737360"/>
                  </a:lnTo>
                  <a:lnTo>
                    <a:pt x="1971040" y="1727200"/>
                  </a:lnTo>
                  <a:lnTo>
                    <a:pt x="1991360" y="233680"/>
                  </a:lnTo>
                  <a:lnTo>
                    <a:pt x="2306320" y="254000"/>
                  </a:lnTo>
                  <a:lnTo>
                    <a:pt x="2336800" y="1767840"/>
                  </a:lnTo>
                  <a:lnTo>
                    <a:pt x="2529840" y="1767840"/>
                  </a:lnTo>
                  <a:cubicBezTo>
                    <a:pt x="2533227" y="1178560"/>
                    <a:pt x="2536613" y="589280"/>
                    <a:pt x="2540000" y="0"/>
                  </a:cubicBezTo>
                  <a:lnTo>
                    <a:pt x="2529840" y="0"/>
                  </a:lnTo>
                </a:path>
              </a:pathLst>
            </a:custGeom>
            <a:noFill/>
            <a:ln w="38100">
              <a:solidFill>
                <a:srgbClr val="00B3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25" name="Picture 24">
            <a:extLst>
              <a:ext uri="{FF2B5EF4-FFF2-40B4-BE49-F238E27FC236}">
                <a16:creationId xmlns="" xmlns:a16="http://schemas.microsoft.com/office/drawing/2014/main" id="{BB4FD7CE-729B-4ED0-87B6-5AE4A60D2C88}"/>
              </a:ext>
            </a:extLst>
          </p:cNvPr>
          <p:cNvPicPr>
            <a:picLocks noChangeAspect="1"/>
          </p:cNvPicPr>
          <p:nvPr/>
        </p:nvPicPr>
        <p:blipFill>
          <a:blip r:embed="rId5"/>
          <a:stretch>
            <a:fillRect/>
          </a:stretch>
        </p:blipFill>
        <p:spPr>
          <a:xfrm>
            <a:off x="5604860" y="2558797"/>
            <a:ext cx="1002473" cy="960920"/>
          </a:xfrm>
          <a:prstGeom prst="rect">
            <a:avLst/>
          </a:prstGeom>
        </p:spPr>
      </p:pic>
      <p:sp>
        <p:nvSpPr>
          <p:cNvPr id="5" name="Footer Placeholder 4">
            <a:extLst>
              <a:ext uri="{FF2B5EF4-FFF2-40B4-BE49-F238E27FC236}">
                <a16:creationId xmlns="" xmlns:a16="http://schemas.microsoft.com/office/drawing/2014/main" id="{9FA115CA-ED9D-4186-906A-A763FD3D880B}"/>
              </a:ext>
            </a:extLst>
          </p:cNvPr>
          <p:cNvSpPr>
            <a:spLocks noGrp="1"/>
          </p:cNvSpPr>
          <p:nvPr>
            <p:ph type="ftr" sz="quarter" idx="11"/>
          </p:nvPr>
        </p:nvSpPr>
        <p:spPr/>
        <p:txBody>
          <a:bodyPr/>
          <a:lstStyle/>
          <a:p>
            <a:r>
              <a:rPr lang="en-US"/>
              <a:t>For HPE and Channel Partner internal use only</a:t>
            </a:r>
          </a:p>
        </p:txBody>
      </p:sp>
    </p:spTree>
    <p:extLst>
      <p:ext uri="{BB962C8B-B14F-4D97-AF65-F5344CB8AC3E}">
        <p14:creationId xmlns:p14="http://schemas.microsoft.com/office/powerpoint/2010/main" val="219866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Synergy </a:t>
            </a:r>
            <a:r>
              <a:rPr lang="en-US" dirty="0" err="1"/>
              <a:t>CapEx</a:t>
            </a:r>
            <a:r>
              <a:rPr lang="en-US" dirty="0"/>
              <a:t> Savings</a:t>
            </a:r>
            <a:br>
              <a:rPr lang="en-US" dirty="0"/>
            </a:br>
            <a:endParaRPr lang="en-US" dirty="0"/>
          </a:p>
        </p:txBody>
      </p:sp>
      <p:sp>
        <p:nvSpPr>
          <p:cNvPr id="3" name="Text Placeholder 2"/>
          <p:cNvSpPr>
            <a:spLocks noGrp="1"/>
          </p:cNvSpPr>
          <p:nvPr>
            <p:ph type="body" sz="quarter" idx="13"/>
          </p:nvPr>
        </p:nvSpPr>
        <p:spPr/>
        <p:txBody>
          <a:bodyPr/>
          <a:lstStyle/>
          <a:p>
            <a:r>
              <a:rPr lang="en-US" dirty="0"/>
              <a:t>29% Lower Price per VM</a:t>
            </a:r>
          </a:p>
        </p:txBody>
      </p:sp>
      <p:sp>
        <p:nvSpPr>
          <p:cNvPr id="23" name="Footer Placeholder 22">
            <a:extLst>
              <a:ext uri="{FF2B5EF4-FFF2-40B4-BE49-F238E27FC236}">
                <a16:creationId xmlns="" xmlns:a16="http://schemas.microsoft.com/office/drawing/2014/main" id="{8BC402B2-F1F3-4C3D-89F9-BB51F132E596}"/>
              </a:ext>
            </a:extLst>
          </p:cNvPr>
          <p:cNvSpPr>
            <a:spLocks noGrp="1"/>
          </p:cNvSpPr>
          <p:nvPr>
            <p:ph type="ftr" sz="quarter" idx="11"/>
          </p:nvPr>
        </p:nvSpPr>
        <p:spPr/>
        <p:txBody>
          <a:bodyPr/>
          <a:lstStyle/>
          <a:p>
            <a:r>
              <a:rPr lang="en-US"/>
              <a:t>For HPE and Channel Partner internal use only</a:t>
            </a:r>
          </a:p>
        </p:txBody>
      </p:sp>
      <p:sp>
        <p:nvSpPr>
          <p:cNvPr id="6" name="Slide Number Placeholder 5"/>
          <p:cNvSpPr>
            <a:spLocks noGrp="1"/>
          </p:cNvSpPr>
          <p:nvPr>
            <p:ph type="sldNum" sz="quarter" idx="12"/>
          </p:nvPr>
        </p:nvSpPr>
        <p:spPr/>
        <p:txBody>
          <a:bodyPr/>
          <a:lstStyle/>
          <a:p>
            <a:fld id="{B016F8AB-BCEA-4347-8BA6-BE776009BC89}" type="slidenum">
              <a:rPr lang="en-US" smtClean="0"/>
              <a:pPr/>
              <a:t>5</a:t>
            </a:fld>
            <a:endParaRPr lang="en-US" dirty="0"/>
          </a:p>
        </p:txBody>
      </p:sp>
      <p:grpSp>
        <p:nvGrpSpPr>
          <p:cNvPr id="21" name="Group 20">
            <a:extLst>
              <a:ext uri="{FF2B5EF4-FFF2-40B4-BE49-F238E27FC236}">
                <a16:creationId xmlns="" xmlns:a16="http://schemas.microsoft.com/office/drawing/2014/main" id="{A41D785D-C8C2-4976-8725-555B935707EF}"/>
              </a:ext>
            </a:extLst>
          </p:cNvPr>
          <p:cNvGrpSpPr/>
          <p:nvPr/>
        </p:nvGrpSpPr>
        <p:grpSpPr>
          <a:xfrm>
            <a:off x="1105912" y="2395855"/>
            <a:ext cx="1238875" cy="2991338"/>
            <a:chOff x="1105912" y="2395855"/>
            <a:chExt cx="1238875" cy="2991338"/>
          </a:xfrm>
        </p:grpSpPr>
        <p:pic>
          <p:nvPicPr>
            <p:cNvPr id="10" name="Picture 21" descr="G520301005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912" y="2395855"/>
              <a:ext cx="1238875" cy="1046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1" descr="G520301005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912" y="4340518"/>
              <a:ext cx="1238875" cy="1046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1" descr="G520301005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912" y="3422340"/>
              <a:ext cx="1238875" cy="104667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472457" y="1602157"/>
            <a:ext cx="2504994" cy="441832"/>
          </a:xfrm>
          <a:prstGeom prst="rect">
            <a:avLst/>
          </a:prstGeom>
          <a:noFill/>
        </p:spPr>
        <p:txBody>
          <a:bodyPr wrap="none" lIns="0" tIns="0" rIns="0" bIns="0" rtlCol="0">
            <a:noAutofit/>
          </a:bodyPr>
          <a:lstStyle/>
          <a:p>
            <a:pPr algn="ctr">
              <a:lnSpc>
                <a:spcPct val="110000"/>
              </a:lnSpc>
            </a:pPr>
            <a:r>
              <a:rPr lang="en-US" dirty="0"/>
              <a:t>HPE BladeSystem</a:t>
            </a:r>
          </a:p>
          <a:p>
            <a:pPr algn="ctr">
              <a:lnSpc>
                <a:spcPct val="110000"/>
              </a:lnSpc>
            </a:pPr>
            <a:r>
              <a:rPr lang="en-US" dirty="0"/>
              <a:t>BL460c Gen10 </a:t>
            </a:r>
          </a:p>
        </p:txBody>
      </p:sp>
      <p:grpSp>
        <p:nvGrpSpPr>
          <p:cNvPr id="22" name="Group 21">
            <a:extLst>
              <a:ext uri="{FF2B5EF4-FFF2-40B4-BE49-F238E27FC236}">
                <a16:creationId xmlns="" xmlns:a16="http://schemas.microsoft.com/office/drawing/2014/main" id="{D5464FC7-2EFE-4D72-87A5-8E26D5025FE2}"/>
              </a:ext>
            </a:extLst>
          </p:cNvPr>
          <p:cNvGrpSpPr/>
          <p:nvPr/>
        </p:nvGrpSpPr>
        <p:grpSpPr>
          <a:xfrm>
            <a:off x="9930684" y="2395855"/>
            <a:ext cx="1126032" cy="3022830"/>
            <a:chOff x="9930684" y="2341949"/>
            <a:chExt cx="1126032" cy="302283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037" t="14801" r="79084" b="66933"/>
            <a:stretch/>
          </p:blipFill>
          <p:spPr>
            <a:xfrm>
              <a:off x="9930686" y="2341949"/>
              <a:ext cx="1126030" cy="106857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037" t="14801" r="79084" b="66933"/>
            <a:stretch/>
          </p:blipFill>
          <p:spPr>
            <a:xfrm>
              <a:off x="9930685" y="3319075"/>
              <a:ext cx="1126030" cy="106857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037" t="14801" r="79084" b="66933"/>
            <a:stretch/>
          </p:blipFill>
          <p:spPr>
            <a:xfrm>
              <a:off x="9930684" y="4296201"/>
              <a:ext cx="1126030" cy="1068578"/>
            </a:xfrm>
            <a:prstGeom prst="rect">
              <a:avLst/>
            </a:prstGeom>
          </p:spPr>
        </p:pic>
      </p:grpSp>
      <p:sp>
        <p:nvSpPr>
          <p:cNvPr id="14" name="TextBox 13"/>
          <p:cNvSpPr txBox="1"/>
          <p:nvPr/>
        </p:nvSpPr>
        <p:spPr>
          <a:xfrm>
            <a:off x="9229867" y="1602157"/>
            <a:ext cx="2504994" cy="441832"/>
          </a:xfrm>
          <a:prstGeom prst="rect">
            <a:avLst/>
          </a:prstGeom>
          <a:noFill/>
        </p:spPr>
        <p:txBody>
          <a:bodyPr wrap="none" lIns="0" tIns="0" rIns="0" bIns="0" rtlCol="0">
            <a:noAutofit/>
          </a:bodyPr>
          <a:lstStyle/>
          <a:p>
            <a:pPr algn="ctr">
              <a:lnSpc>
                <a:spcPct val="110000"/>
              </a:lnSpc>
            </a:pPr>
            <a:r>
              <a:rPr lang="en-US" dirty="0"/>
              <a:t>HPE Synergy</a:t>
            </a:r>
          </a:p>
          <a:p>
            <a:pPr algn="ctr">
              <a:lnSpc>
                <a:spcPct val="110000"/>
              </a:lnSpc>
            </a:pPr>
            <a:r>
              <a:rPr lang="en-US" dirty="0"/>
              <a:t>SY 480 Gen10</a:t>
            </a:r>
          </a:p>
        </p:txBody>
      </p:sp>
      <p:sp>
        <p:nvSpPr>
          <p:cNvPr id="15" name="TextBox 14"/>
          <p:cNvSpPr txBox="1"/>
          <p:nvPr/>
        </p:nvSpPr>
        <p:spPr>
          <a:xfrm>
            <a:off x="3259040" y="5974052"/>
            <a:ext cx="5673920" cy="241567"/>
          </a:xfrm>
          <a:prstGeom prst="rect">
            <a:avLst/>
          </a:prstGeom>
          <a:noFill/>
        </p:spPr>
        <p:txBody>
          <a:bodyPr wrap="none" lIns="0" tIns="0" rIns="0" bIns="0" rtlCol="0">
            <a:noAutofit/>
          </a:bodyPr>
          <a:lstStyle/>
          <a:p>
            <a:pPr algn="ctr">
              <a:lnSpc>
                <a:spcPct val="90000"/>
              </a:lnSpc>
            </a:pPr>
            <a:r>
              <a:rPr lang="en-US" sz="1200" dirty="0">
                <a:solidFill>
                  <a:prstClr val="black"/>
                </a:solidFill>
              </a:rPr>
              <a:t>Comparisons made at 3 frames with 2P compute.  </a:t>
            </a:r>
          </a:p>
        </p:txBody>
      </p:sp>
      <p:graphicFrame>
        <p:nvGraphicFramePr>
          <p:cNvPr id="16" name="Table 15"/>
          <p:cNvGraphicFramePr>
            <a:graphicFrameLocks noGrp="1"/>
          </p:cNvGraphicFramePr>
          <p:nvPr>
            <p:extLst>
              <p:ext uri="{D42A27DB-BD31-4B8C-83A1-F6EECF244321}">
                <p14:modId xmlns:p14="http://schemas.microsoft.com/office/powerpoint/2010/main" val="2372356899"/>
              </p:ext>
            </p:extLst>
          </p:nvPr>
        </p:nvGraphicFramePr>
        <p:xfrm>
          <a:off x="2923953" y="1683817"/>
          <a:ext cx="6432697" cy="3708400"/>
        </p:xfrm>
        <a:graphic>
          <a:graphicData uri="http://schemas.openxmlformats.org/drawingml/2006/table">
            <a:tbl>
              <a:tblPr firstRow="1" bandRow="1"/>
              <a:tblGrid>
                <a:gridCol w="1703313">
                  <a:extLst>
                    <a:ext uri="{9D8B030D-6E8A-4147-A177-3AD203B41FA5}">
                      <a16:colId xmlns="" xmlns:a16="http://schemas.microsoft.com/office/drawing/2014/main" val="20000"/>
                    </a:ext>
                  </a:extLst>
                </a:gridCol>
                <a:gridCol w="2719606">
                  <a:extLst>
                    <a:ext uri="{9D8B030D-6E8A-4147-A177-3AD203B41FA5}">
                      <a16:colId xmlns="" xmlns:a16="http://schemas.microsoft.com/office/drawing/2014/main" val="20001"/>
                    </a:ext>
                  </a:extLst>
                </a:gridCol>
                <a:gridCol w="2009778">
                  <a:extLst>
                    <a:ext uri="{9D8B030D-6E8A-4147-A177-3AD203B41FA5}">
                      <a16:colId xmlns="" xmlns:a16="http://schemas.microsoft.com/office/drawing/2014/main" val="20002"/>
                    </a:ext>
                  </a:extLst>
                </a:gridCol>
              </a:tblGrid>
              <a:tr h="370840">
                <a:tc>
                  <a:txBody>
                    <a:bodyPr/>
                    <a:lstStyle/>
                    <a:p>
                      <a:pPr algn="ctr"/>
                      <a:r>
                        <a:rPr lang="en-US" sz="1800" b="0" dirty="0">
                          <a:solidFill>
                            <a:schemeClr val="tx1"/>
                          </a:solidFill>
                          <a:latin typeface="+mj-lt"/>
                        </a:rPr>
                        <a:t>480Gb</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latin typeface="+mj-lt"/>
                        </a:rPr>
                        <a:t>LAN B/W per compute</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mj-lt"/>
                        </a:rPr>
                        <a:t>1.2Tb (+150%)</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pPr algn="ctr"/>
                      <a:r>
                        <a:rPr lang="en-US" sz="1800" b="0" dirty="0">
                          <a:solidFill>
                            <a:schemeClr val="tx1"/>
                          </a:solidFill>
                          <a:latin typeface="+mj-lt"/>
                        </a:rPr>
                        <a:t>52</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latin typeface="+mj-lt"/>
                        </a:rPr>
                        <a:t>Cores per compute</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mj-lt"/>
                        </a:rPr>
                        <a:t>56 (+8%)</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16</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DIMMs per compute</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1" dirty="0">
                          <a:solidFill>
                            <a:schemeClr val="tx1"/>
                          </a:solidFill>
                          <a:latin typeface="+mj-lt"/>
                        </a:rPr>
                        <a:t>24 (+50%)</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768</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DIMMs per rack</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1" dirty="0">
                          <a:solidFill>
                            <a:schemeClr val="tx1"/>
                          </a:solidFill>
                          <a:latin typeface="+mj-lt"/>
                        </a:rPr>
                        <a:t>864 (+12.5%)</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0840">
                <a:tc>
                  <a:txBody>
                    <a:bodyPr/>
                    <a:lstStyle/>
                    <a:p>
                      <a:pPr algn="ctr"/>
                      <a:r>
                        <a:rPr lang="en-US" sz="1800" b="0" dirty="0">
                          <a:latin typeface="+mj-lt"/>
                        </a:rPr>
                        <a:t>4992 GHz</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latin typeface="+mj-lt"/>
                        </a:rPr>
                        <a:t>Compute cycles per rack</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tx1"/>
                          </a:solidFill>
                          <a:latin typeface="+mj-lt"/>
                        </a:rPr>
                        <a:t>5040 GHz </a:t>
                      </a:r>
                      <a:r>
                        <a:rPr lang="en-US" sz="1800" b="1" dirty="0">
                          <a:solidFill>
                            <a:schemeClr val="tx1"/>
                          </a:solidFill>
                          <a:latin typeface="+mj-lt"/>
                        </a:rPr>
                        <a:t>(+1%)</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29727068"/>
                  </a:ext>
                </a:extLst>
              </a:tr>
              <a:tr h="370840">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96</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ISV licenses per rack</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1" dirty="0">
                          <a:solidFill>
                            <a:schemeClr val="tx1"/>
                          </a:solidFill>
                          <a:latin typeface="+mj-lt"/>
                        </a:rPr>
                        <a:t>72 (-25%)</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70840">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96</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Boot</a:t>
                      </a:r>
                      <a:r>
                        <a:rPr lang="en-US" sz="1800" b="0" baseline="0" dirty="0">
                          <a:latin typeface="+mj-lt"/>
                        </a:rPr>
                        <a:t> disks</a:t>
                      </a:r>
                      <a:endParaRPr lang="en-US" sz="1800" b="0" dirty="0">
                        <a:latin typeface="+mj-lt"/>
                      </a:endParaRP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1" dirty="0">
                          <a:solidFill>
                            <a:schemeClr val="tx1"/>
                          </a:solidFill>
                          <a:latin typeface="+mj-lt"/>
                        </a:rPr>
                        <a:t> Image Streamer</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70840">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12</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Network</a:t>
                      </a:r>
                      <a:r>
                        <a:rPr lang="en-US" sz="1800" b="0" baseline="0" dirty="0">
                          <a:latin typeface="+mj-lt"/>
                        </a:rPr>
                        <a:t> uplinks</a:t>
                      </a:r>
                      <a:endParaRPr lang="en-US" sz="1800" b="0" dirty="0">
                        <a:latin typeface="+mj-lt"/>
                      </a:endParaRP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1" dirty="0">
                          <a:solidFill>
                            <a:schemeClr val="tx1"/>
                          </a:solidFill>
                          <a:latin typeface="+mj-lt"/>
                        </a:rPr>
                        <a:t>4 (-67%)</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70840">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30U</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space</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30U</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70840">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18</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Power feeds</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etric Regular"/>
                        </a:defRPr>
                      </a:lvl1pPr>
                      <a:lvl2pPr marL="457200" algn="l" defTabSz="914400" rtl="0" eaLnBrk="1" latinLnBrk="0" hangingPunct="1">
                        <a:defRPr sz="1800" kern="1200">
                          <a:solidFill>
                            <a:schemeClr val="tx1"/>
                          </a:solidFill>
                          <a:latin typeface="Metric Regular"/>
                        </a:defRPr>
                      </a:lvl2pPr>
                      <a:lvl3pPr marL="914400" algn="l" defTabSz="914400" rtl="0" eaLnBrk="1" latinLnBrk="0" hangingPunct="1">
                        <a:defRPr sz="1800" kern="1200">
                          <a:solidFill>
                            <a:schemeClr val="tx1"/>
                          </a:solidFill>
                          <a:latin typeface="Metric Regular"/>
                        </a:defRPr>
                      </a:lvl3pPr>
                      <a:lvl4pPr marL="1371600" algn="l" defTabSz="914400" rtl="0" eaLnBrk="1" latinLnBrk="0" hangingPunct="1">
                        <a:defRPr sz="1800" kern="1200">
                          <a:solidFill>
                            <a:schemeClr val="tx1"/>
                          </a:solidFill>
                          <a:latin typeface="Metric Regular"/>
                        </a:defRPr>
                      </a:lvl4pPr>
                      <a:lvl5pPr marL="1828800" algn="l" defTabSz="914400" rtl="0" eaLnBrk="1" latinLnBrk="0" hangingPunct="1">
                        <a:defRPr sz="1800" kern="1200">
                          <a:solidFill>
                            <a:schemeClr val="tx1"/>
                          </a:solidFill>
                          <a:latin typeface="Metric Regular"/>
                        </a:defRPr>
                      </a:lvl5pPr>
                      <a:lvl6pPr marL="2286000" algn="l" defTabSz="914400" rtl="0" eaLnBrk="1" latinLnBrk="0" hangingPunct="1">
                        <a:defRPr sz="1800" kern="1200">
                          <a:solidFill>
                            <a:schemeClr val="tx1"/>
                          </a:solidFill>
                          <a:latin typeface="Metric Regular"/>
                        </a:defRPr>
                      </a:lvl6pPr>
                      <a:lvl7pPr marL="2743200" algn="l" defTabSz="914400" rtl="0" eaLnBrk="1" latinLnBrk="0" hangingPunct="1">
                        <a:defRPr sz="1800" kern="1200">
                          <a:solidFill>
                            <a:schemeClr val="tx1"/>
                          </a:solidFill>
                          <a:latin typeface="Metric Regular"/>
                        </a:defRPr>
                      </a:lvl7pPr>
                      <a:lvl8pPr marL="3200400" algn="l" defTabSz="914400" rtl="0" eaLnBrk="1" latinLnBrk="0" hangingPunct="1">
                        <a:defRPr sz="1800" kern="1200">
                          <a:solidFill>
                            <a:schemeClr val="tx1"/>
                          </a:solidFill>
                          <a:latin typeface="Metric Regular"/>
                        </a:defRPr>
                      </a:lvl8pPr>
                      <a:lvl9pPr marL="3657600" algn="l" defTabSz="914400" rtl="0" eaLnBrk="1" latinLnBrk="0" hangingPunct="1">
                        <a:defRPr sz="1800" kern="1200">
                          <a:solidFill>
                            <a:schemeClr val="tx1"/>
                          </a:solidFill>
                          <a:latin typeface="Metric Regular"/>
                        </a:defRPr>
                      </a:lvl9pPr>
                    </a:lstStyle>
                    <a:p>
                      <a:pPr algn="ctr"/>
                      <a:r>
                        <a:rPr lang="en-US" sz="1800" b="0" dirty="0">
                          <a:latin typeface="+mj-lt"/>
                        </a:rPr>
                        <a:t>18</a:t>
                      </a:r>
                    </a:p>
                  </a:txBody>
                  <a:tcPr>
                    <a:lnL w="12700" cap="flat" cmpd="sng" algn="ctr">
                      <a:solidFill>
                        <a:srgbClr val="01A982"/>
                      </a:solidFill>
                      <a:prstDash val="solid"/>
                      <a:round/>
                      <a:headEnd type="none" w="med" len="med"/>
                      <a:tailEnd type="none" w="med" len="med"/>
                    </a:lnL>
                    <a:lnR w="12700" cap="flat" cmpd="sng" algn="ctr">
                      <a:solidFill>
                        <a:srgbClr val="01A982"/>
                      </a:solidFill>
                      <a:prstDash val="solid"/>
                      <a:round/>
                      <a:headEnd type="none" w="med" len="med"/>
                      <a:tailEnd type="none" w="med" len="med"/>
                    </a:lnR>
                    <a:lnT w="12700" cap="flat" cmpd="sng" algn="ctr">
                      <a:solidFill>
                        <a:srgbClr val="01A982"/>
                      </a:solidFill>
                      <a:prstDash val="solid"/>
                      <a:round/>
                      <a:headEnd type="none" w="med" len="med"/>
                      <a:tailEnd type="none" w="med" len="med"/>
                    </a:lnT>
                    <a:lnB w="12700" cap="flat" cmpd="sng" algn="ctr">
                      <a:solidFill>
                        <a:srgbClr val="01A98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
        <p:nvSpPr>
          <p:cNvPr id="18" name="TextBox 17"/>
          <p:cNvSpPr txBox="1"/>
          <p:nvPr/>
        </p:nvSpPr>
        <p:spPr>
          <a:xfrm>
            <a:off x="4548150" y="5514555"/>
            <a:ext cx="3124863" cy="421419"/>
          </a:xfrm>
          <a:prstGeom prst="rect">
            <a:avLst/>
          </a:prstGeom>
          <a:noFill/>
        </p:spPr>
        <p:txBody>
          <a:bodyPr wrap="none" lIns="0" tIns="0" rIns="0" bIns="0" rtlCol="0">
            <a:noAutofit/>
          </a:bodyPr>
          <a:lstStyle/>
          <a:p>
            <a:pPr algn="ctr">
              <a:lnSpc>
                <a:spcPct val="90000"/>
              </a:lnSpc>
            </a:pPr>
            <a:r>
              <a:rPr lang="en-US" sz="2600" dirty="0">
                <a:solidFill>
                  <a:prstClr val="black"/>
                </a:solidFill>
              </a:rPr>
              <a:t>Total price per VM advantage: </a:t>
            </a:r>
            <a:r>
              <a:rPr lang="en-US" sz="3400" b="1" dirty="0"/>
              <a:t>29%</a:t>
            </a:r>
            <a:r>
              <a:rPr lang="en-US" sz="2600" b="1" dirty="0"/>
              <a:t>  </a:t>
            </a:r>
          </a:p>
        </p:txBody>
      </p:sp>
    </p:spTree>
    <p:extLst>
      <p:ext uri="{BB962C8B-B14F-4D97-AF65-F5344CB8AC3E}">
        <p14:creationId xmlns:p14="http://schemas.microsoft.com/office/powerpoint/2010/main" val="36771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99C0A4-2A0D-486D-A1D0-065840C01AF8}"/>
              </a:ext>
            </a:extLst>
          </p:cNvPr>
          <p:cNvSpPr>
            <a:spLocks noGrp="1"/>
          </p:cNvSpPr>
          <p:nvPr>
            <p:ph type="title"/>
          </p:nvPr>
        </p:nvSpPr>
        <p:spPr/>
        <p:txBody>
          <a:bodyPr/>
          <a:lstStyle/>
          <a:p>
            <a:r>
              <a:rPr lang="en-US"/>
              <a:t>Synergy Gen10 is optimized at scale vs BladeSystem @ 20Gb</a:t>
            </a:r>
            <a:endParaRPr lang="en-US" dirty="0"/>
          </a:p>
        </p:txBody>
      </p:sp>
      <p:sp>
        <p:nvSpPr>
          <p:cNvPr id="3" name="Text Placeholder 2">
            <a:extLst>
              <a:ext uri="{FF2B5EF4-FFF2-40B4-BE49-F238E27FC236}">
                <a16:creationId xmlns="" xmlns:a16="http://schemas.microsoft.com/office/drawing/2014/main" id="{D16C9B83-57FA-48F0-82AB-FE9955D5DE69}"/>
              </a:ext>
            </a:extLst>
          </p:cNvPr>
          <p:cNvSpPr>
            <a:spLocks noGrp="1"/>
          </p:cNvSpPr>
          <p:nvPr>
            <p:ph type="body" sz="quarter" idx="13"/>
          </p:nvPr>
        </p:nvSpPr>
        <p:spPr/>
        <p:txBody>
          <a:bodyPr/>
          <a:lstStyle/>
          <a:p>
            <a:r>
              <a:rPr lang="en-US"/>
              <a:t>Lower Price and TCO</a:t>
            </a:r>
            <a:endParaRPr lang="en-US" dirty="0"/>
          </a:p>
        </p:txBody>
      </p:sp>
      <p:sp>
        <p:nvSpPr>
          <p:cNvPr id="28" name="Footer Placeholder 27">
            <a:extLst>
              <a:ext uri="{FF2B5EF4-FFF2-40B4-BE49-F238E27FC236}">
                <a16:creationId xmlns="" xmlns:a16="http://schemas.microsoft.com/office/drawing/2014/main" id="{FF63CC1B-1643-4375-A292-35C9BDBBDE03}"/>
              </a:ext>
            </a:extLst>
          </p:cNvPr>
          <p:cNvSpPr>
            <a:spLocks noGrp="1"/>
          </p:cNvSpPr>
          <p:nvPr>
            <p:ph type="ftr" sz="quarter" idx="11"/>
          </p:nvPr>
        </p:nvSpPr>
        <p:spPr/>
        <p:txBody>
          <a:bodyPr/>
          <a:lstStyle/>
          <a:p>
            <a:r>
              <a:rPr lang="en-US"/>
              <a:t>For HPE and Channel Partner internal use only</a:t>
            </a:r>
          </a:p>
        </p:txBody>
      </p:sp>
      <p:sp>
        <p:nvSpPr>
          <p:cNvPr id="4" name="Slide Number Placeholder 3">
            <a:extLst>
              <a:ext uri="{FF2B5EF4-FFF2-40B4-BE49-F238E27FC236}">
                <a16:creationId xmlns="" xmlns:a16="http://schemas.microsoft.com/office/drawing/2014/main" id="{0A90AB42-3EE8-49D6-9E9E-69669B8EC579}"/>
              </a:ext>
            </a:extLst>
          </p:cNvPr>
          <p:cNvSpPr>
            <a:spLocks noGrp="1"/>
          </p:cNvSpPr>
          <p:nvPr>
            <p:ph type="sldNum" sz="quarter" idx="12"/>
          </p:nvPr>
        </p:nvSpPr>
        <p:spPr/>
        <p:txBody>
          <a:bodyPr/>
          <a:lstStyle/>
          <a:p>
            <a:fld id="{B016F8AB-BCEA-4347-8BA6-BE776009BC89}" type="slidenum">
              <a:rPr lang="en-US" smtClean="0"/>
              <a:pPr/>
              <a:t>6</a:t>
            </a:fld>
            <a:endParaRPr lang="en-US"/>
          </a:p>
        </p:txBody>
      </p:sp>
      <p:grpSp>
        <p:nvGrpSpPr>
          <p:cNvPr id="5" name="Group 4">
            <a:extLst>
              <a:ext uri="{FF2B5EF4-FFF2-40B4-BE49-F238E27FC236}">
                <a16:creationId xmlns="" xmlns:a16="http://schemas.microsoft.com/office/drawing/2014/main" id="{FE9FBC3C-3BB2-4A13-B042-585FBC5216F3}"/>
              </a:ext>
            </a:extLst>
          </p:cNvPr>
          <p:cNvGrpSpPr/>
          <p:nvPr/>
        </p:nvGrpSpPr>
        <p:grpSpPr>
          <a:xfrm>
            <a:off x="7565884" y="2566286"/>
            <a:ext cx="3725779" cy="2033337"/>
            <a:chOff x="7398747" y="2651322"/>
            <a:chExt cx="3725779" cy="2033337"/>
          </a:xfrm>
        </p:grpSpPr>
        <p:sp>
          <p:nvSpPr>
            <p:cNvPr id="6" name="Rectangle 5">
              <a:extLst>
                <a:ext uri="{FF2B5EF4-FFF2-40B4-BE49-F238E27FC236}">
                  <a16:creationId xmlns="" xmlns:a16="http://schemas.microsoft.com/office/drawing/2014/main" id="{B4DB1F0B-E9A1-4124-965D-5D00005D63F7}"/>
                </a:ext>
              </a:extLst>
            </p:cNvPr>
            <p:cNvSpPr/>
            <p:nvPr/>
          </p:nvSpPr>
          <p:spPr bwMode="ltGray">
            <a:xfrm>
              <a:off x="7398747" y="2651322"/>
              <a:ext cx="3725779" cy="2033337"/>
            </a:xfrm>
            <a:prstGeom prst="rect">
              <a:avLst/>
            </a:prstGeom>
            <a:solidFill>
              <a:schemeClr val="bg1"/>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endParaRPr>
            </a:p>
          </p:txBody>
        </p:sp>
        <p:sp>
          <p:nvSpPr>
            <p:cNvPr id="7" name="TextBox 6">
              <a:extLst>
                <a:ext uri="{FF2B5EF4-FFF2-40B4-BE49-F238E27FC236}">
                  <a16:creationId xmlns="" xmlns:a16="http://schemas.microsoft.com/office/drawing/2014/main" id="{D318A514-6AA1-4302-BFE7-88122DE6D334}"/>
                </a:ext>
              </a:extLst>
            </p:cNvPr>
            <p:cNvSpPr txBox="1"/>
            <p:nvPr/>
          </p:nvSpPr>
          <p:spPr>
            <a:xfrm>
              <a:off x="8176716" y="3117123"/>
              <a:ext cx="2574662" cy="1335135"/>
            </a:xfrm>
            <a:prstGeom prst="rect">
              <a:avLst/>
            </a:prstGeom>
            <a:noFill/>
          </p:spPr>
          <p:txBody>
            <a:bodyPr wrap="square" lIns="0" tIns="0" rIns="0" bIns="0" rtlCol="0">
              <a:noAutofit/>
            </a:bodyPr>
            <a:lstStyle/>
            <a:p>
              <a:pPr algn="ctr">
                <a:spcBef>
                  <a:spcPts val="600"/>
                </a:spcBef>
              </a:pPr>
              <a:r>
                <a:rPr lang="en-US" sz="3600" dirty="0">
                  <a:latin typeface="+mj-lt"/>
                </a:rPr>
                <a:t>TCO advantages</a:t>
              </a:r>
            </a:p>
          </p:txBody>
        </p:sp>
        <p:sp>
          <p:nvSpPr>
            <p:cNvPr id="8" name="TextBox 7">
              <a:extLst>
                <a:ext uri="{FF2B5EF4-FFF2-40B4-BE49-F238E27FC236}">
                  <a16:creationId xmlns="" xmlns:a16="http://schemas.microsoft.com/office/drawing/2014/main" id="{EDD99AA8-8A6C-45A6-86BB-7A72921DBEFC}"/>
                </a:ext>
              </a:extLst>
            </p:cNvPr>
            <p:cNvSpPr txBox="1"/>
            <p:nvPr/>
          </p:nvSpPr>
          <p:spPr>
            <a:xfrm flipV="1">
              <a:off x="7836288" y="3270464"/>
              <a:ext cx="408513" cy="795054"/>
            </a:xfrm>
            <a:prstGeom prst="rect">
              <a:avLst/>
            </a:prstGeom>
            <a:noFill/>
          </p:spPr>
          <p:txBody>
            <a:bodyPr wrap="square" lIns="0" tIns="0" rIns="0" bIns="0" rtlCol="0">
              <a:noAutofit/>
            </a:bodyPr>
            <a:lstStyle/>
            <a:p>
              <a:pPr>
                <a:lnSpc>
                  <a:spcPct val="90000"/>
                </a:lnSpc>
              </a:pPr>
              <a:r>
                <a:rPr lang="en-US" sz="7200" b="1" dirty="0">
                  <a:solidFill>
                    <a:srgbClr val="00B388"/>
                  </a:solidFill>
                </a:rPr>
                <a:t>+</a:t>
              </a:r>
            </a:p>
          </p:txBody>
        </p:sp>
      </p:grpSp>
      <p:sp>
        <p:nvSpPr>
          <p:cNvPr id="9" name="Title 2">
            <a:extLst>
              <a:ext uri="{FF2B5EF4-FFF2-40B4-BE49-F238E27FC236}">
                <a16:creationId xmlns="" xmlns:a16="http://schemas.microsoft.com/office/drawing/2014/main" id="{B7AC9150-0A12-48DE-B5BB-F936DE912B35}"/>
              </a:ext>
            </a:extLst>
          </p:cNvPr>
          <p:cNvSpPr txBox="1">
            <a:spLocks/>
          </p:cNvSpPr>
          <p:nvPr/>
        </p:nvSpPr>
        <p:spPr>
          <a:xfrm>
            <a:off x="1157319" y="1645627"/>
            <a:ext cx="5738781" cy="545433"/>
          </a:xfrm>
          <a:prstGeom prst="rect">
            <a:avLst/>
          </a:prstGeom>
          <a:noFill/>
        </p:spPr>
        <p:txBody>
          <a:bodyPr anchor="ctr"/>
          <a:lstStyle>
            <a:lvl1pPr algn="l" defTabSz="914034" rtl="0" eaLnBrk="1" latinLnBrk="0" hangingPunct="1">
              <a:lnSpc>
                <a:spcPct val="90000"/>
              </a:lnSpc>
              <a:spcBef>
                <a:spcPct val="0"/>
              </a:spcBef>
              <a:buNone/>
              <a:defRPr sz="2798" b="0" kern="1200">
                <a:solidFill>
                  <a:schemeClr val="tx1"/>
                </a:solidFill>
                <a:latin typeface="+mj-lt"/>
                <a:ea typeface="+mj-ea"/>
                <a:cs typeface="+mj-cs"/>
              </a:defRPr>
            </a:lvl1pPr>
          </a:lstStyle>
          <a:p>
            <a:pPr algn="ctr"/>
            <a:r>
              <a:rPr lang="en-US" sz="1800" b="1" dirty="0"/>
              <a:t>Cost per Compute </a:t>
            </a:r>
          </a:p>
        </p:txBody>
      </p:sp>
      <p:graphicFrame>
        <p:nvGraphicFramePr>
          <p:cNvPr id="10" name="Content Placeholder 4">
            <a:extLst>
              <a:ext uri="{FF2B5EF4-FFF2-40B4-BE49-F238E27FC236}">
                <a16:creationId xmlns="" xmlns:a16="http://schemas.microsoft.com/office/drawing/2014/main" id="{B51FADE6-2AC5-477B-8B3E-A369AB7BB6CD}"/>
              </a:ext>
            </a:extLst>
          </p:cNvPr>
          <p:cNvGraphicFramePr>
            <a:graphicFrameLocks/>
          </p:cNvGraphicFramePr>
          <p:nvPr>
            <p:extLst>
              <p:ext uri="{D42A27DB-BD31-4B8C-83A1-F6EECF244321}">
                <p14:modId xmlns:p14="http://schemas.microsoft.com/office/powerpoint/2010/main" val="4271682995"/>
              </p:ext>
            </p:extLst>
          </p:nvPr>
        </p:nvGraphicFramePr>
        <p:xfrm>
          <a:off x="1089891" y="1930401"/>
          <a:ext cx="5990209" cy="4063999"/>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 xmlns:a16="http://schemas.microsoft.com/office/drawing/2014/main" id="{B28769EA-44AB-4370-B4F2-2C2565BFFA42}"/>
              </a:ext>
            </a:extLst>
          </p:cNvPr>
          <p:cNvGrpSpPr/>
          <p:nvPr/>
        </p:nvGrpSpPr>
        <p:grpSpPr>
          <a:xfrm>
            <a:off x="2228476" y="2353259"/>
            <a:ext cx="865623" cy="784098"/>
            <a:chOff x="1608945" y="2343099"/>
            <a:chExt cx="865623" cy="784098"/>
          </a:xfrm>
        </p:grpSpPr>
        <p:cxnSp>
          <p:nvCxnSpPr>
            <p:cNvPr id="12" name="Straight Arrow Connector 11">
              <a:extLst>
                <a:ext uri="{FF2B5EF4-FFF2-40B4-BE49-F238E27FC236}">
                  <a16:creationId xmlns="" xmlns:a16="http://schemas.microsoft.com/office/drawing/2014/main" id="{E5060E3C-15A2-44A5-A65C-52E4765ECCC2}"/>
                </a:ext>
              </a:extLst>
            </p:cNvPr>
            <p:cNvCxnSpPr/>
            <p:nvPr/>
          </p:nvCxnSpPr>
          <p:spPr>
            <a:xfrm flipV="1">
              <a:off x="2224114" y="2565168"/>
              <a:ext cx="0" cy="562029"/>
            </a:xfrm>
            <a:prstGeom prst="straightConnector1">
              <a:avLst/>
            </a:prstGeom>
            <a:ln w="444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
              <a:extLst>
                <a:ext uri="{FF2B5EF4-FFF2-40B4-BE49-F238E27FC236}">
                  <a16:creationId xmlns="" xmlns:a16="http://schemas.microsoft.com/office/drawing/2014/main" id="{AF27CF50-96A5-4B9D-A1CC-C201642A3069}"/>
                </a:ext>
              </a:extLst>
            </p:cNvPr>
            <p:cNvSpPr txBox="1"/>
            <p:nvPr/>
          </p:nvSpPr>
          <p:spPr>
            <a:xfrm>
              <a:off x="1608945" y="2343099"/>
              <a:ext cx="865623" cy="193899"/>
            </a:xfrm>
            <a:prstGeom prst="rect">
              <a:avLst/>
            </a:prstGeom>
            <a:solidFill>
              <a:schemeClr val="bg1"/>
            </a:solid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400" dirty="0">
                  <a:solidFill>
                    <a:prstClr val="black"/>
                  </a:solidFill>
                  <a:cs typeface="Arial" panose="020B0604020202020204" pitchFamily="34" charset="0"/>
                </a:rPr>
                <a:t>3.0% more</a:t>
              </a:r>
            </a:p>
          </p:txBody>
        </p:sp>
      </p:grpSp>
      <p:grpSp>
        <p:nvGrpSpPr>
          <p:cNvPr id="14" name="Group 13">
            <a:extLst>
              <a:ext uri="{FF2B5EF4-FFF2-40B4-BE49-F238E27FC236}">
                <a16:creationId xmlns="" xmlns:a16="http://schemas.microsoft.com/office/drawing/2014/main" id="{682EBFBC-6302-4A46-9B81-528A555492FC}"/>
              </a:ext>
            </a:extLst>
          </p:cNvPr>
          <p:cNvGrpSpPr/>
          <p:nvPr/>
        </p:nvGrpSpPr>
        <p:grpSpPr>
          <a:xfrm>
            <a:off x="4677446" y="2920116"/>
            <a:ext cx="777457" cy="1720490"/>
            <a:chOff x="1950225" y="2307718"/>
            <a:chExt cx="777457" cy="1720490"/>
          </a:xfrm>
        </p:grpSpPr>
        <p:cxnSp>
          <p:nvCxnSpPr>
            <p:cNvPr id="15" name="Straight Arrow Connector 14">
              <a:extLst>
                <a:ext uri="{FF2B5EF4-FFF2-40B4-BE49-F238E27FC236}">
                  <a16:creationId xmlns="" xmlns:a16="http://schemas.microsoft.com/office/drawing/2014/main" id="{64E1C5B7-2A4E-4EFD-9B82-3C8BC7AA0BC5}"/>
                </a:ext>
              </a:extLst>
            </p:cNvPr>
            <p:cNvCxnSpPr/>
            <p:nvPr/>
          </p:nvCxnSpPr>
          <p:spPr>
            <a:xfrm>
              <a:off x="2188242" y="2565168"/>
              <a:ext cx="0" cy="1463040"/>
            </a:xfrm>
            <a:prstGeom prst="straightConnector1">
              <a:avLst/>
            </a:prstGeom>
            <a:ln w="44450">
              <a:solidFill>
                <a:srgbClr val="01A98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
              <a:extLst>
                <a:ext uri="{FF2B5EF4-FFF2-40B4-BE49-F238E27FC236}">
                  <a16:creationId xmlns="" xmlns:a16="http://schemas.microsoft.com/office/drawing/2014/main" id="{91A421F8-9329-47F2-B6C6-37EB61291028}"/>
                </a:ext>
              </a:extLst>
            </p:cNvPr>
            <p:cNvSpPr txBox="1"/>
            <p:nvPr/>
          </p:nvSpPr>
          <p:spPr>
            <a:xfrm>
              <a:off x="1950225" y="2307718"/>
              <a:ext cx="777457" cy="193899"/>
            </a:xfrm>
            <a:prstGeom prst="rect">
              <a:avLst/>
            </a:prstGeom>
            <a:solidFill>
              <a:schemeClr val="bg1"/>
            </a:solid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400" dirty="0">
                  <a:solidFill>
                    <a:prstClr val="black"/>
                  </a:solidFill>
                  <a:cs typeface="Arial" panose="020B0604020202020204" pitchFamily="34" charset="0"/>
                </a:rPr>
                <a:t>5.7% less</a:t>
              </a:r>
            </a:p>
          </p:txBody>
        </p:sp>
      </p:grpSp>
      <p:grpSp>
        <p:nvGrpSpPr>
          <p:cNvPr id="17" name="Group 16">
            <a:extLst>
              <a:ext uri="{FF2B5EF4-FFF2-40B4-BE49-F238E27FC236}">
                <a16:creationId xmlns="" xmlns:a16="http://schemas.microsoft.com/office/drawing/2014/main" id="{711A255A-098E-40F9-91C5-8AED2E015373}"/>
              </a:ext>
            </a:extLst>
          </p:cNvPr>
          <p:cNvGrpSpPr/>
          <p:nvPr/>
        </p:nvGrpSpPr>
        <p:grpSpPr>
          <a:xfrm>
            <a:off x="5850625" y="2915465"/>
            <a:ext cx="777457" cy="1793642"/>
            <a:chOff x="1950226" y="2307718"/>
            <a:chExt cx="777457" cy="1793642"/>
          </a:xfrm>
        </p:grpSpPr>
        <p:cxnSp>
          <p:nvCxnSpPr>
            <p:cNvPr id="18" name="Straight Arrow Connector 17">
              <a:extLst>
                <a:ext uri="{FF2B5EF4-FFF2-40B4-BE49-F238E27FC236}">
                  <a16:creationId xmlns="" xmlns:a16="http://schemas.microsoft.com/office/drawing/2014/main" id="{1048131A-4C0E-45A7-B54A-2F96FD180A37}"/>
                </a:ext>
              </a:extLst>
            </p:cNvPr>
            <p:cNvCxnSpPr/>
            <p:nvPr/>
          </p:nvCxnSpPr>
          <p:spPr>
            <a:xfrm>
              <a:off x="2206809" y="2565168"/>
              <a:ext cx="0" cy="1536192"/>
            </a:xfrm>
            <a:prstGeom prst="straightConnector1">
              <a:avLst/>
            </a:prstGeom>
            <a:ln w="50800">
              <a:solidFill>
                <a:srgbClr val="01A98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
              <a:extLst>
                <a:ext uri="{FF2B5EF4-FFF2-40B4-BE49-F238E27FC236}">
                  <a16:creationId xmlns="" xmlns:a16="http://schemas.microsoft.com/office/drawing/2014/main" id="{B3D0069B-A99D-4E7F-9641-1E6E03E3CEB7}"/>
                </a:ext>
              </a:extLst>
            </p:cNvPr>
            <p:cNvSpPr txBox="1"/>
            <p:nvPr/>
          </p:nvSpPr>
          <p:spPr>
            <a:xfrm>
              <a:off x="1950226" y="2307718"/>
              <a:ext cx="777457" cy="193899"/>
            </a:xfrm>
            <a:prstGeom prst="rect">
              <a:avLst/>
            </a:prstGeom>
            <a:solidFill>
              <a:schemeClr val="bg1"/>
            </a:solid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400" dirty="0">
                  <a:solidFill>
                    <a:prstClr val="black"/>
                  </a:solidFill>
                  <a:cs typeface="Arial" panose="020B0604020202020204" pitchFamily="34" charset="0"/>
                </a:rPr>
                <a:t>6.0% less</a:t>
              </a:r>
            </a:p>
          </p:txBody>
        </p:sp>
      </p:grpSp>
      <p:grpSp>
        <p:nvGrpSpPr>
          <p:cNvPr id="20" name="Group 19">
            <a:extLst>
              <a:ext uri="{FF2B5EF4-FFF2-40B4-BE49-F238E27FC236}">
                <a16:creationId xmlns="" xmlns:a16="http://schemas.microsoft.com/office/drawing/2014/main" id="{9B03A41F-31C2-41E3-924B-5987E1DA0643}"/>
              </a:ext>
            </a:extLst>
          </p:cNvPr>
          <p:cNvGrpSpPr/>
          <p:nvPr/>
        </p:nvGrpSpPr>
        <p:grpSpPr>
          <a:xfrm>
            <a:off x="5588578" y="2201325"/>
            <a:ext cx="1051775" cy="393596"/>
            <a:chOff x="5200650" y="2628900"/>
            <a:chExt cx="1051775" cy="393596"/>
          </a:xfrm>
        </p:grpSpPr>
        <p:sp>
          <p:nvSpPr>
            <p:cNvPr id="21" name="Rectangle 20">
              <a:extLst>
                <a:ext uri="{FF2B5EF4-FFF2-40B4-BE49-F238E27FC236}">
                  <a16:creationId xmlns="" xmlns:a16="http://schemas.microsoft.com/office/drawing/2014/main" id="{F0A1C0C2-070E-498A-8AA4-5ED07EE57BD6}"/>
                </a:ext>
              </a:extLst>
            </p:cNvPr>
            <p:cNvSpPr/>
            <p:nvPr/>
          </p:nvSpPr>
          <p:spPr bwMode="ltGray">
            <a:xfrm>
              <a:off x="5200650" y="2638425"/>
              <a:ext cx="238125" cy="161925"/>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cs typeface="Arial" panose="020B0604020202020204" pitchFamily="34" charset="0"/>
              </a:endParaRPr>
            </a:p>
          </p:txBody>
        </p:sp>
        <p:sp>
          <p:nvSpPr>
            <p:cNvPr id="22" name="Rectangle 21">
              <a:extLst>
                <a:ext uri="{FF2B5EF4-FFF2-40B4-BE49-F238E27FC236}">
                  <a16:creationId xmlns="" xmlns:a16="http://schemas.microsoft.com/office/drawing/2014/main" id="{3DF08AF5-0BE3-4961-8495-27B806B4A28A}"/>
                </a:ext>
              </a:extLst>
            </p:cNvPr>
            <p:cNvSpPr/>
            <p:nvPr/>
          </p:nvSpPr>
          <p:spPr bwMode="ltGray">
            <a:xfrm>
              <a:off x="5200650" y="2838450"/>
              <a:ext cx="238125" cy="161925"/>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cs typeface="Arial" panose="020B0604020202020204" pitchFamily="34" charset="0"/>
              </a:endParaRPr>
            </a:p>
          </p:txBody>
        </p:sp>
        <p:sp>
          <p:nvSpPr>
            <p:cNvPr id="23" name="TextBox 22">
              <a:extLst>
                <a:ext uri="{FF2B5EF4-FFF2-40B4-BE49-F238E27FC236}">
                  <a16:creationId xmlns="" xmlns:a16="http://schemas.microsoft.com/office/drawing/2014/main" id="{E9A42EB7-F2B9-42F8-AE85-30D41D3DB739}"/>
                </a:ext>
              </a:extLst>
            </p:cNvPr>
            <p:cNvSpPr txBox="1"/>
            <p:nvPr/>
          </p:nvSpPr>
          <p:spPr>
            <a:xfrm>
              <a:off x="5506863" y="2628900"/>
              <a:ext cx="745562" cy="212621"/>
            </a:xfrm>
            <a:prstGeom prst="rect">
              <a:avLst/>
            </a:prstGeom>
            <a:noFill/>
          </p:spPr>
          <p:txBody>
            <a:bodyPr wrap="square" lIns="0" tIns="0" rIns="0" bIns="0" rtlCol="0" anchor="ctr">
              <a:noAutofit/>
            </a:bodyPr>
            <a:lstStyle/>
            <a:p>
              <a:pPr>
                <a:lnSpc>
                  <a:spcPct val="90000"/>
                </a:lnSpc>
              </a:pPr>
              <a:r>
                <a:rPr lang="en-US" sz="900" dirty="0">
                  <a:solidFill>
                    <a:prstClr val="white">
                      <a:lumMod val="50000"/>
                    </a:prstClr>
                  </a:solidFill>
                  <a:cs typeface="Arial" panose="020B0604020202020204" pitchFamily="34" charset="0"/>
                </a:rPr>
                <a:t>Synergy</a:t>
              </a:r>
            </a:p>
          </p:txBody>
        </p:sp>
        <p:sp>
          <p:nvSpPr>
            <p:cNvPr id="24" name="TextBox 23">
              <a:extLst>
                <a:ext uri="{FF2B5EF4-FFF2-40B4-BE49-F238E27FC236}">
                  <a16:creationId xmlns="" xmlns:a16="http://schemas.microsoft.com/office/drawing/2014/main" id="{F9AC4625-8483-4531-8443-342C50754124}"/>
                </a:ext>
              </a:extLst>
            </p:cNvPr>
            <p:cNvSpPr txBox="1"/>
            <p:nvPr/>
          </p:nvSpPr>
          <p:spPr>
            <a:xfrm>
              <a:off x="5506863" y="2809875"/>
              <a:ext cx="745562" cy="212621"/>
            </a:xfrm>
            <a:prstGeom prst="rect">
              <a:avLst/>
            </a:prstGeom>
            <a:noFill/>
          </p:spPr>
          <p:txBody>
            <a:bodyPr wrap="square" lIns="0" tIns="0" rIns="0" bIns="0" rtlCol="0" anchor="ctr">
              <a:noAutofit/>
            </a:bodyPr>
            <a:lstStyle/>
            <a:p>
              <a:pPr>
                <a:lnSpc>
                  <a:spcPct val="90000"/>
                </a:lnSpc>
              </a:pPr>
              <a:r>
                <a:rPr lang="en-US" sz="900" dirty="0">
                  <a:solidFill>
                    <a:prstClr val="white">
                      <a:lumMod val="50000"/>
                    </a:prstClr>
                  </a:solidFill>
                  <a:cs typeface="Arial" panose="020B0604020202020204" pitchFamily="34" charset="0"/>
                </a:rPr>
                <a:t>BladeSystem</a:t>
              </a:r>
            </a:p>
          </p:txBody>
        </p:sp>
      </p:grpSp>
      <p:grpSp>
        <p:nvGrpSpPr>
          <p:cNvPr id="25" name="Group 24">
            <a:extLst>
              <a:ext uri="{FF2B5EF4-FFF2-40B4-BE49-F238E27FC236}">
                <a16:creationId xmlns="" xmlns:a16="http://schemas.microsoft.com/office/drawing/2014/main" id="{445947B0-021D-460B-A3A6-954C86914D85}"/>
              </a:ext>
            </a:extLst>
          </p:cNvPr>
          <p:cNvGrpSpPr/>
          <p:nvPr/>
        </p:nvGrpSpPr>
        <p:grpSpPr>
          <a:xfrm>
            <a:off x="3467574" y="2923224"/>
            <a:ext cx="777457" cy="659731"/>
            <a:chOff x="1978218" y="2307718"/>
            <a:chExt cx="777457" cy="659731"/>
          </a:xfrm>
        </p:grpSpPr>
        <p:cxnSp>
          <p:nvCxnSpPr>
            <p:cNvPr id="26" name="Straight Arrow Connector 25">
              <a:extLst>
                <a:ext uri="{FF2B5EF4-FFF2-40B4-BE49-F238E27FC236}">
                  <a16:creationId xmlns="" xmlns:a16="http://schemas.microsoft.com/office/drawing/2014/main" id="{C8782FBD-12D4-4E35-A523-86EB94A453A5}"/>
                </a:ext>
              </a:extLst>
            </p:cNvPr>
            <p:cNvCxnSpPr/>
            <p:nvPr/>
          </p:nvCxnSpPr>
          <p:spPr>
            <a:xfrm>
              <a:off x="2206904" y="2565168"/>
              <a:ext cx="0" cy="402281"/>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1">
              <a:extLst>
                <a:ext uri="{FF2B5EF4-FFF2-40B4-BE49-F238E27FC236}">
                  <a16:creationId xmlns="" xmlns:a16="http://schemas.microsoft.com/office/drawing/2014/main" id="{C3BD5F2B-6AF5-4CCB-B4F1-F6FE329D93AF}"/>
                </a:ext>
              </a:extLst>
            </p:cNvPr>
            <p:cNvSpPr txBox="1"/>
            <p:nvPr/>
          </p:nvSpPr>
          <p:spPr>
            <a:xfrm>
              <a:off x="1978218" y="2307718"/>
              <a:ext cx="777457" cy="193899"/>
            </a:xfrm>
            <a:prstGeom prst="rect">
              <a:avLst/>
            </a:prstGeom>
            <a:solidFill>
              <a:schemeClr val="bg1"/>
            </a:solid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400" dirty="0">
                  <a:solidFill>
                    <a:prstClr val="black"/>
                  </a:solidFill>
                  <a:cs typeface="Arial" panose="020B0604020202020204" pitchFamily="34" charset="0"/>
                </a:rPr>
                <a:t>1.7% less</a:t>
              </a:r>
            </a:p>
          </p:txBody>
        </p:sp>
      </p:grpSp>
    </p:spTree>
    <p:extLst>
      <p:ext uri="{BB962C8B-B14F-4D97-AF65-F5344CB8AC3E}">
        <p14:creationId xmlns:p14="http://schemas.microsoft.com/office/powerpoint/2010/main" val="126387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4800F-D801-4B9F-8390-3C82621AC510}"/>
              </a:ext>
            </a:extLst>
          </p:cNvPr>
          <p:cNvSpPr>
            <a:spLocks noGrp="1"/>
          </p:cNvSpPr>
          <p:nvPr>
            <p:ph type="title"/>
          </p:nvPr>
        </p:nvSpPr>
        <p:spPr/>
        <p:txBody>
          <a:bodyPr/>
          <a:lstStyle/>
          <a:p>
            <a:r>
              <a:rPr lang="en-US"/>
              <a:t>Designed for the future</a:t>
            </a:r>
            <a:endParaRPr lang="en-US" dirty="0"/>
          </a:p>
        </p:txBody>
      </p:sp>
      <p:sp>
        <p:nvSpPr>
          <p:cNvPr id="3" name="Text Placeholder 2">
            <a:extLst>
              <a:ext uri="{FF2B5EF4-FFF2-40B4-BE49-F238E27FC236}">
                <a16:creationId xmlns="" xmlns:a16="http://schemas.microsoft.com/office/drawing/2014/main" id="{00DBF758-6959-444D-8C53-6061E016AB54}"/>
              </a:ext>
            </a:extLst>
          </p:cNvPr>
          <p:cNvSpPr>
            <a:spLocks noGrp="1"/>
          </p:cNvSpPr>
          <p:nvPr>
            <p:ph type="body" sz="quarter" idx="13"/>
          </p:nvPr>
        </p:nvSpPr>
        <p:spPr/>
        <p:txBody>
          <a:bodyPr/>
          <a:lstStyle/>
          <a:p>
            <a:r>
              <a:rPr lang="en-US"/>
              <a:t>Pathway to Cloud and The Machine</a:t>
            </a:r>
            <a:endParaRPr lang="en-US" dirty="0"/>
          </a:p>
        </p:txBody>
      </p:sp>
      <p:sp>
        <p:nvSpPr>
          <p:cNvPr id="6" name="Footer Placeholder 5">
            <a:extLst>
              <a:ext uri="{FF2B5EF4-FFF2-40B4-BE49-F238E27FC236}">
                <a16:creationId xmlns="" xmlns:a16="http://schemas.microsoft.com/office/drawing/2014/main" id="{33A8593D-3C5A-464B-ABDE-D3E5588DA24D}"/>
              </a:ext>
            </a:extLst>
          </p:cNvPr>
          <p:cNvSpPr>
            <a:spLocks noGrp="1"/>
          </p:cNvSpPr>
          <p:nvPr>
            <p:ph type="ftr" sz="quarter" idx="11"/>
          </p:nvPr>
        </p:nvSpPr>
        <p:spPr/>
        <p:txBody>
          <a:bodyPr/>
          <a:lstStyle/>
          <a:p>
            <a:r>
              <a:rPr lang="en-US"/>
              <a:t>For HPE and Channel Partner internal use only</a:t>
            </a:r>
          </a:p>
        </p:txBody>
      </p:sp>
      <p:sp>
        <p:nvSpPr>
          <p:cNvPr id="4" name="Slide Number Placeholder 3">
            <a:extLst>
              <a:ext uri="{FF2B5EF4-FFF2-40B4-BE49-F238E27FC236}">
                <a16:creationId xmlns="" xmlns:a16="http://schemas.microsoft.com/office/drawing/2014/main" id="{90C26B5F-9B29-4522-A55E-696DEB0B55AD}"/>
              </a:ext>
            </a:extLst>
          </p:cNvPr>
          <p:cNvSpPr>
            <a:spLocks noGrp="1"/>
          </p:cNvSpPr>
          <p:nvPr>
            <p:ph type="sldNum" sz="quarter" idx="12"/>
          </p:nvPr>
        </p:nvSpPr>
        <p:spPr/>
        <p:txBody>
          <a:bodyPr/>
          <a:lstStyle/>
          <a:p>
            <a:fld id="{B016F8AB-BCEA-4347-8BA6-BE776009BC89}" type="slidenum">
              <a:rPr lang="en-US" smtClean="0"/>
              <a:pPr/>
              <a:t>7</a:t>
            </a:fld>
            <a:endParaRPr lang="en-US"/>
          </a:p>
        </p:txBody>
      </p:sp>
      <p:sp>
        <p:nvSpPr>
          <p:cNvPr id="8" name="Rectangle 7">
            <a:extLst>
              <a:ext uri="{FF2B5EF4-FFF2-40B4-BE49-F238E27FC236}">
                <a16:creationId xmlns="" xmlns:a16="http://schemas.microsoft.com/office/drawing/2014/main" id="{7C339EE0-F293-4CA6-BBC4-AD108AB76389}"/>
              </a:ext>
            </a:extLst>
          </p:cNvPr>
          <p:cNvSpPr/>
          <p:nvPr/>
        </p:nvSpPr>
        <p:spPr bwMode="ltGray">
          <a:xfrm>
            <a:off x="632812" y="1595660"/>
            <a:ext cx="3498135" cy="629784"/>
          </a:xfrm>
          <a:prstGeom prst="rect">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21X More Bandwidth</a:t>
            </a:r>
          </a:p>
        </p:txBody>
      </p:sp>
      <p:sp>
        <p:nvSpPr>
          <p:cNvPr id="9" name="Rectangle 8">
            <a:extLst>
              <a:ext uri="{FF2B5EF4-FFF2-40B4-BE49-F238E27FC236}">
                <a16:creationId xmlns="" xmlns:a16="http://schemas.microsoft.com/office/drawing/2014/main" id="{FA02DDC3-CDB1-48C3-90FC-AF6CC103FCDF}"/>
              </a:ext>
            </a:extLst>
          </p:cNvPr>
          <p:cNvSpPr/>
          <p:nvPr/>
        </p:nvSpPr>
        <p:spPr bwMode="ltGray">
          <a:xfrm>
            <a:off x="4357030" y="1595660"/>
            <a:ext cx="3498135" cy="629784"/>
          </a:xfrm>
          <a:prstGeom prst="rect">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50% More Power Headroom</a:t>
            </a:r>
          </a:p>
        </p:txBody>
      </p:sp>
      <p:sp>
        <p:nvSpPr>
          <p:cNvPr id="10" name="Rectangle 9">
            <a:extLst>
              <a:ext uri="{FF2B5EF4-FFF2-40B4-BE49-F238E27FC236}">
                <a16:creationId xmlns="" xmlns:a16="http://schemas.microsoft.com/office/drawing/2014/main" id="{BC6EEED5-59F8-42EF-99F1-27BE200E8095}"/>
              </a:ext>
            </a:extLst>
          </p:cNvPr>
          <p:cNvSpPr/>
          <p:nvPr/>
        </p:nvSpPr>
        <p:spPr bwMode="ltGray">
          <a:xfrm>
            <a:off x="8081248" y="1595660"/>
            <a:ext cx="3498135" cy="629784"/>
          </a:xfrm>
          <a:prstGeom prst="rect">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rPr>
              <a:t>Extensible Management</a:t>
            </a:r>
          </a:p>
        </p:txBody>
      </p:sp>
      <p:sp>
        <p:nvSpPr>
          <p:cNvPr id="11" name="Rectangle 10">
            <a:extLst>
              <a:ext uri="{FF2B5EF4-FFF2-40B4-BE49-F238E27FC236}">
                <a16:creationId xmlns="" xmlns:a16="http://schemas.microsoft.com/office/drawing/2014/main" id="{D66BBACE-4A13-4AAB-8076-A88F36BF834C}"/>
              </a:ext>
            </a:extLst>
          </p:cNvPr>
          <p:cNvSpPr/>
          <p:nvPr/>
        </p:nvSpPr>
        <p:spPr bwMode="ltGray">
          <a:xfrm>
            <a:off x="632811" y="2307656"/>
            <a:ext cx="3498135" cy="3542082"/>
          </a:xfrm>
          <a:prstGeom prst="rect">
            <a:avLst/>
          </a:prstGeom>
          <a:solidFill>
            <a:schemeClr val="bg1"/>
          </a:solidFill>
          <a:ln w="508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91440" rtlCol="0" anchor="t" anchorCtr="0"/>
          <a:lstStyle/>
          <a:p>
            <a:pPr algn="ctr">
              <a:lnSpc>
                <a:spcPct val="90000"/>
              </a:lnSpc>
            </a:pPr>
            <a:r>
              <a:rPr lang="en-US" sz="1400" dirty="0">
                <a:solidFill>
                  <a:prstClr val="black"/>
                </a:solidFill>
              </a:rPr>
              <a:t>Bandwidth of one Synergy optical connection is greater than total                    c7000 midplane</a:t>
            </a:r>
          </a:p>
        </p:txBody>
      </p:sp>
      <p:sp>
        <p:nvSpPr>
          <p:cNvPr id="12" name="Rectangle 11">
            <a:extLst>
              <a:ext uri="{FF2B5EF4-FFF2-40B4-BE49-F238E27FC236}">
                <a16:creationId xmlns="" xmlns:a16="http://schemas.microsoft.com/office/drawing/2014/main" id="{6303E561-E5D9-4A7F-9EEA-87D6DE53C4CF}"/>
              </a:ext>
            </a:extLst>
          </p:cNvPr>
          <p:cNvSpPr/>
          <p:nvPr/>
        </p:nvSpPr>
        <p:spPr bwMode="ltGray">
          <a:xfrm>
            <a:off x="4357030" y="2307656"/>
            <a:ext cx="3498135" cy="3542082"/>
          </a:xfrm>
          <a:prstGeom prst="rect">
            <a:avLst/>
          </a:prstGeom>
          <a:solidFill>
            <a:schemeClr val="bg1"/>
          </a:solidFill>
          <a:ln w="508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91440" rtlCol="0" anchor="t" anchorCtr="0"/>
          <a:lstStyle/>
          <a:p>
            <a:pPr algn="ctr">
              <a:lnSpc>
                <a:spcPct val="90000"/>
              </a:lnSpc>
              <a:spcBef>
                <a:spcPts val="600"/>
              </a:spcBef>
            </a:pPr>
            <a:r>
              <a:rPr lang="en-US" sz="1400" i="1" dirty="0">
                <a:solidFill>
                  <a:prstClr val="black"/>
                </a:solidFill>
              </a:rPr>
              <a:t>Synergy can grow its processors, c7000 processors are power-limited</a:t>
            </a:r>
          </a:p>
        </p:txBody>
      </p:sp>
      <p:sp>
        <p:nvSpPr>
          <p:cNvPr id="13" name="Rectangle 12">
            <a:extLst>
              <a:ext uri="{FF2B5EF4-FFF2-40B4-BE49-F238E27FC236}">
                <a16:creationId xmlns="" xmlns:a16="http://schemas.microsoft.com/office/drawing/2014/main" id="{7BA2AF53-C318-4EC3-9393-190CCA2D83F9}"/>
              </a:ext>
            </a:extLst>
          </p:cNvPr>
          <p:cNvSpPr/>
          <p:nvPr/>
        </p:nvSpPr>
        <p:spPr bwMode="ltGray">
          <a:xfrm>
            <a:off x="8081248" y="2307656"/>
            <a:ext cx="3498135" cy="3542082"/>
          </a:xfrm>
          <a:prstGeom prst="rect">
            <a:avLst/>
          </a:prstGeom>
          <a:solidFill>
            <a:schemeClr val="bg1"/>
          </a:solidFill>
          <a:ln w="508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91440" rtlCol="0" anchor="t" anchorCtr="0"/>
          <a:lstStyle/>
          <a:p>
            <a:pPr algn="ctr">
              <a:lnSpc>
                <a:spcPct val="90000"/>
              </a:lnSpc>
              <a:spcBef>
                <a:spcPts val="600"/>
              </a:spcBef>
            </a:pPr>
            <a:r>
              <a:rPr lang="en-US" sz="1400" i="1" dirty="0">
                <a:solidFill>
                  <a:prstClr val="black"/>
                </a:solidFill>
              </a:rPr>
              <a:t>Synergy can add new resource types and functions from the same                        UI and API</a:t>
            </a:r>
          </a:p>
          <a:p>
            <a:pPr marL="285750" indent="-285750" algn="ctr">
              <a:lnSpc>
                <a:spcPct val="90000"/>
              </a:lnSpc>
              <a:buFont typeface="Arial" panose="020B0604020202020204" pitchFamily="34" charset="0"/>
              <a:buChar char="•"/>
            </a:pPr>
            <a:endParaRPr lang="en-US" sz="1400" dirty="0">
              <a:solidFill>
                <a:prstClr val="black"/>
              </a:solidFill>
            </a:endParaRPr>
          </a:p>
          <a:p>
            <a:pPr marL="285750" indent="-285750" algn="ctr">
              <a:lnSpc>
                <a:spcPct val="90000"/>
              </a:lnSpc>
              <a:buFont typeface="Arial" panose="020B0604020202020204" pitchFamily="34" charset="0"/>
              <a:buChar char="•"/>
            </a:pPr>
            <a:r>
              <a:rPr lang="en-US" sz="1400" dirty="0"/>
              <a:t>Deploy Hypervisor and </a:t>
            </a:r>
            <a:r>
              <a:rPr lang="en-US" sz="1400" dirty="0" err="1"/>
              <a:t>OS+Apps</a:t>
            </a:r>
            <a:r>
              <a:rPr lang="en-US" sz="1400" dirty="0"/>
              <a:t> </a:t>
            </a:r>
          </a:p>
          <a:p>
            <a:pPr algn="ctr">
              <a:lnSpc>
                <a:spcPct val="90000"/>
              </a:lnSpc>
            </a:pPr>
            <a:r>
              <a:rPr lang="en-US" sz="1400" dirty="0"/>
              <a:t>80X faster than traditional</a:t>
            </a:r>
          </a:p>
          <a:p>
            <a:pPr algn="ctr">
              <a:lnSpc>
                <a:spcPct val="90000"/>
              </a:lnSpc>
            </a:pPr>
            <a:r>
              <a:rPr lang="en-US" sz="1400" dirty="0"/>
              <a:t> network based deployments</a:t>
            </a:r>
          </a:p>
        </p:txBody>
      </p:sp>
      <p:pic>
        <p:nvPicPr>
          <p:cNvPr id="16" name="Picture 15">
            <a:extLst>
              <a:ext uri="{FF2B5EF4-FFF2-40B4-BE49-F238E27FC236}">
                <a16:creationId xmlns="" xmlns:a16="http://schemas.microsoft.com/office/drawing/2014/main" id="{4A90D185-1449-4C41-813B-C9139FAD06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79928" y="3543406"/>
            <a:ext cx="875401" cy="593640"/>
          </a:xfrm>
          <a:prstGeom prst="rect">
            <a:avLst/>
          </a:prstGeom>
        </p:spPr>
      </p:pic>
      <p:pic>
        <p:nvPicPr>
          <p:cNvPr id="17" name="Picture 16">
            <a:extLst>
              <a:ext uri="{FF2B5EF4-FFF2-40B4-BE49-F238E27FC236}">
                <a16:creationId xmlns="" xmlns:a16="http://schemas.microsoft.com/office/drawing/2014/main" id="{B3C835F9-E245-4828-8298-FE986F53F49D}"/>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115000"/>
                    </a14:imgEffect>
                  </a14:imgLayer>
                </a14:imgProps>
              </a:ext>
              <a:ext uri="{28A0092B-C50C-407E-A947-70E740481C1C}">
                <a14:useLocalDpi xmlns:a14="http://schemas.microsoft.com/office/drawing/2010/main" val="0"/>
              </a:ext>
            </a:extLst>
          </a:blip>
          <a:srcRect l="13186" r="15300"/>
          <a:stretch/>
        </p:blipFill>
        <p:spPr>
          <a:xfrm>
            <a:off x="1274699" y="3342969"/>
            <a:ext cx="1505229" cy="1305223"/>
          </a:xfrm>
          <a:prstGeom prst="rect">
            <a:avLst/>
          </a:prstGeom>
        </p:spPr>
      </p:pic>
      <p:grpSp>
        <p:nvGrpSpPr>
          <p:cNvPr id="18" name="Group 17">
            <a:extLst>
              <a:ext uri="{FF2B5EF4-FFF2-40B4-BE49-F238E27FC236}">
                <a16:creationId xmlns="" xmlns:a16="http://schemas.microsoft.com/office/drawing/2014/main" id="{94EB491C-C1FB-4F9D-A880-6C35CB640603}"/>
              </a:ext>
            </a:extLst>
          </p:cNvPr>
          <p:cNvGrpSpPr/>
          <p:nvPr/>
        </p:nvGrpSpPr>
        <p:grpSpPr>
          <a:xfrm>
            <a:off x="4707654" y="3154131"/>
            <a:ext cx="2668102" cy="1603080"/>
            <a:chOff x="7318449" y="814064"/>
            <a:chExt cx="3956152" cy="2376982"/>
          </a:xfrm>
        </p:grpSpPr>
        <p:pic>
          <p:nvPicPr>
            <p:cNvPr id="19" name="Picture 18">
              <a:extLst>
                <a:ext uri="{FF2B5EF4-FFF2-40B4-BE49-F238E27FC236}">
                  <a16:creationId xmlns="" xmlns:a16="http://schemas.microsoft.com/office/drawing/2014/main" id="{CB0698B0-5CEB-4FA5-98AA-A08FC777D825}"/>
                </a:ext>
              </a:extLst>
            </p:cNvPr>
            <p:cNvPicPr>
              <a:picLocks noChangeAspect="1"/>
            </p:cNvPicPr>
            <p:nvPr/>
          </p:nvPicPr>
          <p:blipFill>
            <a:blip r:embed="rId6"/>
            <a:stretch>
              <a:fillRect/>
            </a:stretch>
          </p:blipFill>
          <p:spPr>
            <a:xfrm>
              <a:off x="7318449" y="814064"/>
              <a:ext cx="3956152" cy="2376982"/>
            </a:xfrm>
            <a:prstGeom prst="rect">
              <a:avLst/>
            </a:prstGeom>
          </p:spPr>
        </p:pic>
        <p:cxnSp>
          <p:nvCxnSpPr>
            <p:cNvPr id="26" name="Straight Connector 25">
              <a:extLst>
                <a:ext uri="{FF2B5EF4-FFF2-40B4-BE49-F238E27FC236}">
                  <a16:creationId xmlns="" xmlns:a16="http://schemas.microsoft.com/office/drawing/2014/main" id="{3804A449-DB0B-473F-9D70-7A4C39F41216}"/>
                </a:ext>
              </a:extLst>
            </p:cNvPr>
            <p:cNvCxnSpPr/>
            <p:nvPr/>
          </p:nvCxnSpPr>
          <p:spPr>
            <a:xfrm>
              <a:off x="8931604" y="1943832"/>
              <a:ext cx="729842"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Right Arrow 17">
              <a:extLst>
                <a:ext uri="{FF2B5EF4-FFF2-40B4-BE49-F238E27FC236}">
                  <a16:creationId xmlns="" xmlns:a16="http://schemas.microsoft.com/office/drawing/2014/main" id="{48F5B43E-EFB8-46D3-8ED9-62125B032493}"/>
                </a:ext>
              </a:extLst>
            </p:cNvPr>
            <p:cNvSpPr/>
            <p:nvPr/>
          </p:nvSpPr>
          <p:spPr bwMode="ltGray">
            <a:xfrm rot="19916255">
              <a:off x="8991488" y="1474600"/>
              <a:ext cx="1160844" cy="160601"/>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grpSp>
      <p:pic>
        <p:nvPicPr>
          <p:cNvPr id="28" name="Picture 27">
            <a:extLst>
              <a:ext uri="{FF2B5EF4-FFF2-40B4-BE49-F238E27FC236}">
                <a16:creationId xmlns="" xmlns:a16="http://schemas.microsoft.com/office/drawing/2014/main" id="{69FE54B8-95F8-445E-AC0C-67B0020569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7519" y="3384874"/>
            <a:ext cx="2393449" cy="1302616"/>
          </a:xfrm>
          <a:prstGeom prst="rect">
            <a:avLst/>
          </a:prstGeom>
          <a:ln w="12700">
            <a:solidFill>
              <a:schemeClr val="accent5"/>
            </a:solidFill>
          </a:ln>
        </p:spPr>
      </p:pic>
      <p:sp>
        <p:nvSpPr>
          <p:cNvPr id="29" name="Rectangle 28">
            <a:extLst>
              <a:ext uri="{FF2B5EF4-FFF2-40B4-BE49-F238E27FC236}">
                <a16:creationId xmlns="" xmlns:a16="http://schemas.microsoft.com/office/drawing/2014/main" id="{B8C61770-7A74-4097-8BCD-E6D6CC8DD96E}"/>
              </a:ext>
            </a:extLst>
          </p:cNvPr>
          <p:cNvSpPr/>
          <p:nvPr/>
        </p:nvSpPr>
        <p:spPr bwMode="ltGray">
          <a:xfrm>
            <a:off x="632811" y="4687490"/>
            <a:ext cx="3498135" cy="1109737"/>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91440" rtlCol="0" anchor="t" anchorCtr="0"/>
          <a:lstStyle/>
          <a:p>
            <a:pPr algn="ctr">
              <a:lnSpc>
                <a:spcPct val="90000"/>
              </a:lnSpc>
            </a:pPr>
            <a:r>
              <a:rPr lang="en-US" sz="1400" dirty="0">
                <a:solidFill>
                  <a:prstClr val="black"/>
                </a:solidFill>
              </a:rPr>
              <a:t>100Gb enabled;</a:t>
            </a:r>
            <a:br>
              <a:rPr lang="en-US" sz="1400" dirty="0">
                <a:solidFill>
                  <a:prstClr val="black"/>
                </a:solidFill>
              </a:rPr>
            </a:br>
            <a:r>
              <a:rPr lang="en-US" sz="1400" dirty="0">
                <a:solidFill>
                  <a:prstClr val="black"/>
                </a:solidFill>
              </a:rPr>
              <a:t>Photonics and NVM Ready</a:t>
            </a:r>
          </a:p>
        </p:txBody>
      </p:sp>
      <p:sp>
        <p:nvSpPr>
          <p:cNvPr id="30" name="Rectangle 29">
            <a:extLst>
              <a:ext uri="{FF2B5EF4-FFF2-40B4-BE49-F238E27FC236}">
                <a16:creationId xmlns="" xmlns:a16="http://schemas.microsoft.com/office/drawing/2014/main" id="{E94A3D7B-55C5-42B4-B113-40A12F954F32}"/>
              </a:ext>
            </a:extLst>
          </p:cNvPr>
          <p:cNvSpPr/>
          <p:nvPr/>
        </p:nvSpPr>
        <p:spPr bwMode="ltGray">
          <a:xfrm>
            <a:off x="4357030" y="4687490"/>
            <a:ext cx="3498135" cy="1109737"/>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91440" rtlCol="0" anchor="t" anchorCtr="0"/>
          <a:lstStyle/>
          <a:p>
            <a:pPr algn="ctr">
              <a:lnSpc>
                <a:spcPct val="90000"/>
              </a:lnSpc>
            </a:pPr>
            <a:r>
              <a:rPr lang="en-US" sz="1400" dirty="0">
                <a:solidFill>
                  <a:prstClr val="black"/>
                </a:solidFill>
              </a:rPr>
              <a:t>Ready for Higher Power </a:t>
            </a:r>
            <a:br>
              <a:rPr lang="en-US" sz="1400" dirty="0">
                <a:solidFill>
                  <a:prstClr val="black"/>
                </a:solidFill>
              </a:rPr>
            </a:br>
            <a:r>
              <a:rPr lang="en-US" sz="1400" dirty="0">
                <a:solidFill>
                  <a:prstClr val="black"/>
                </a:solidFill>
              </a:rPr>
              <a:t>CPUs, GPUs, DIMMs and NVM</a:t>
            </a:r>
          </a:p>
        </p:txBody>
      </p:sp>
      <p:sp>
        <p:nvSpPr>
          <p:cNvPr id="31" name="Rectangle 30">
            <a:extLst>
              <a:ext uri="{FF2B5EF4-FFF2-40B4-BE49-F238E27FC236}">
                <a16:creationId xmlns="" xmlns:a16="http://schemas.microsoft.com/office/drawing/2014/main" id="{4A15BEC2-A4EC-4D44-B0D3-F7893B35508A}"/>
              </a:ext>
            </a:extLst>
          </p:cNvPr>
          <p:cNvSpPr/>
          <p:nvPr/>
        </p:nvSpPr>
        <p:spPr bwMode="ltGray">
          <a:xfrm>
            <a:off x="8081248" y="4687490"/>
            <a:ext cx="3498135" cy="1109737"/>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91440" rtlCol="0" anchor="t" anchorCtr="0"/>
          <a:lstStyle/>
          <a:p>
            <a:pPr algn="ctr">
              <a:lnSpc>
                <a:spcPct val="90000"/>
              </a:lnSpc>
            </a:pPr>
            <a:r>
              <a:rPr lang="en-US" sz="1400" dirty="0">
                <a:solidFill>
                  <a:prstClr val="black"/>
                </a:solidFill>
              </a:rPr>
              <a:t>Ready to manage future </a:t>
            </a:r>
          </a:p>
          <a:p>
            <a:pPr algn="ctr">
              <a:lnSpc>
                <a:spcPct val="90000"/>
              </a:lnSpc>
            </a:pPr>
            <a:r>
              <a:rPr lang="en-US" sz="1400" dirty="0">
                <a:solidFill>
                  <a:prstClr val="black"/>
                </a:solidFill>
              </a:rPr>
              <a:t>technologies and accept</a:t>
            </a:r>
          </a:p>
          <a:p>
            <a:pPr algn="ctr">
              <a:lnSpc>
                <a:spcPct val="90000"/>
              </a:lnSpc>
            </a:pPr>
            <a:r>
              <a:rPr lang="en-US" sz="1400" dirty="0">
                <a:solidFill>
                  <a:prstClr val="black"/>
                </a:solidFill>
              </a:rPr>
              <a:t>advanced appliances</a:t>
            </a:r>
          </a:p>
        </p:txBody>
      </p:sp>
    </p:spTree>
    <p:extLst>
      <p:ext uri="{BB962C8B-B14F-4D97-AF65-F5344CB8AC3E}">
        <p14:creationId xmlns:p14="http://schemas.microsoft.com/office/powerpoint/2010/main" val="386389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_Standard_Arial_16x9_v5">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HPE_Standard_Arial_16x9_v6.potx" id="{F8EFE7BC-79A1-4FD6-8A6D-02B908A31951}" vid="{4119D955-CD52-4867-997F-CE0E5896B622}"/>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theme>
</file>

<file path=docProps/app.xml><?xml version="1.0" encoding="utf-8"?>
<Properties xmlns="http://schemas.openxmlformats.org/officeDocument/2006/extended-properties" xmlns:vt="http://schemas.openxmlformats.org/officeDocument/2006/docPropsVTypes">
  <Template>HPE_Standard_Arial_16x9_v6 - Copy</Template>
  <TotalTime>1781</TotalTime>
  <Words>2139</Words>
  <Application>Microsoft Office PowerPoint</Application>
  <PresentationFormat>Widescreen</PresentationFormat>
  <Paragraphs>219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Times New Roman</vt:lpstr>
      <vt:lpstr>HPE_Standard_Arial_16x9_v5</vt:lpstr>
      <vt:lpstr>Transition HPE BladeSystem  to HPE Synergy</vt:lpstr>
      <vt:lpstr>Four reasons to migrate to Synergy now</vt:lpstr>
      <vt:lpstr>Enable broader set of applications at lower costs</vt:lpstr>
      <vt:lpstr>Simpler Operations</vt:lpstr>
      <vt:lpstr>Synergy CapEx Savings </vt:lpstr>
      <vt:lpstr>Synergy Gen10 is optimized at scale vs BladeSystem @ 20Gb</vt:lpstr>
      <vt:lpstr>Designed for the future</vt:lpstr>
    </vt:vector>
  </TitlesOfParts>
  <Manager>Holly Garcia</Manager>
  <Company>Hewlett Packard Enterprise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Customer Benefits of Evolving Your BladeSystem Environment to HPE Synergy</dc:title>
  <dc:creator>Enterprise Presentations/Vijendran Shanmugasundaram/LA1707274</dc:creator>
  <dc:description>Nicole.sanchez@hpe.com_x000d_
(408)655-2359</dc:description>
  <cp:lastModifiedBy>Laxen-Brown, Lori</cp:lastModifiedBy>
  <cp:revision>65</cp:revision>
  <dcterms:created xsi:type="dcterms:W3CDTF">2017-07-28T02:13:31Z</dcterms:created>
  <dcterms:modified xsi:type="dcterms:W3CDTF">2017-11-02T21:01:15Z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