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22" r:id="rId2"/>
    <p:sldId id="324" r:id="rId3"/>
    <p:sldId id="325" r:id="rId4"/>
    <p:sldId id="326" r:id="rId5"/>
    <p:sldId id="328" r:id="rId6"/>
    <p:sldId id="329" r:id="rId7"/>
    <p:sldId id="330" r:id="rId8"/>
    <p:sldId id="331" r:id="rId9"/>
    <p:sldId id="333" r:id="rId10"/>
    <p:sldId id="334" r:id="rId11"/>
    <p:sldId id="335" r:id="rId12"/>
    <p:sldId id="336" r:id="rId13"/>
    <p:sldId id="29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410" autoAdjust="0"/>
  </p:normalViewPr>
  <p:slideViewPr>
    <p:cSldViewPr>
      <p:cViewPr varScale="1">
        <p:scale>
          <a:sx n="121" d="100"/>
          <a:sy n="121" d="100"/>
        </p:scale>
        <p:origin x="784" y="168"/>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38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24410145514074E-2"/>
          <c:y val="3.8013998250218721E-2"/>
          <c:w val="0.93504546856675286"/>
          <c:h val="0.88672659667541553"/>
        </c:manualLayout>
      </c:layout>
      <c:lineChart>
        <c:grouping val="standard"/>
        <c:varyColors val="0"/>
        <c:ser>
          <c:idx val="0"/>
          <c:order val="0"/>
          <c:tx>
            <c:strRef>
              <c:f>Sheet1!$B$1</c:f>
              <c:strCache>
                <c:ptCount val="1"/>
                <c:pt idx="0">
                  <c:v>6136, 32GB RDIMMs</c:v>
                </c:pt>
              </c:strCache>
            </c:strRef>
          </c:tx>
          <c:spPr>
            <a:ln w="31750" cap="rnd">
              <a:solidFill>
                <a:schemeClr val="accent4"/>
              </a:solidFill>
              <a:round/>
            </a:ln>
            <a:effectLst/>
          </c:spPr>
          <c:marker>
            <c:symbol val="circle"/>
            <c:size val="5"/>
            <c:spPr>
              <a:solidFill>
                <a:schemeClr val="accent4"/>
              </a:solidFill>
              <a:ln w="38100">
                <a:solidFill>
                  <a:schemeClr val="accent4"/>
                </a:solidFill>
              </a:ln>
              <a:effectLst/>
            </c:spPr>
          </c:marker>
          <c:dPt>
            <c:idx val="4"/>
            <c:marker>
              <c:symbol val="circle"/>
              <c:size val="5"/>
              <c:spPr>
                <a:solidFill>
                  <a:schemeClr val="accent4"/>
                </a:solidFill>
                <a:ln w="381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1-48C5-4FF8-82A8-CEDE716C9CFB}"/>
              </c:ext>
            </c:extLst>
          </c:dPt>
          <c:dPt>
            <c:idx val="5"/>
            <c:marker>
              <c:symbol val="circle"/>
              <c:size val="5"/>
              <c:spPr>
                <a:solidFill>
                  <a:schemeClr val="accent4"/>
                </a:solidFill>
                <a:ln w="38100">
                  <a:solidFill>
                    <a:schemeClr val="accent4"/>
                  </a:solidFill>
                </a:ln>
                <a:effectLst/>
              </c:spPr>
            </c:marker>
            <c:bubble3D val="0"/>
            <c:extLst>
              <c:ext xmlns:c16="http://schemas.microsoft.com/office/drawing/2014/chart" uri="{C3380CC4-5D6E-409C-BE32-E72D297353CC}">
                <c16:uniqueId val="{00000002-48C5-4FF8-82A8-CEDE716C9CFB}"/>
              </c:ext>
            </c:extLst>
          </c:dPt>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1028</c:v>
                </c:pt>
                <c:pt idx="1">
                  <c:v>1737</c:v>
                </c:pt>
                <c:pt idx="2">
                  <c:v>2458</c:v>
                </c:pt>
                <c:pt idx="3">
                  <c:v>3187</c:v>
                </c:pt>
                <c:pt idx="4">
                  <c:v>3917</c:v>
                </c:pt>
                <c:pt idx="5">
                  <c:v>4637</c:v>
                </c:pt>
                <c:pt idx="6">
                  <c:v>5269</c:v>
                </c:pt>
                <c:pt idx="7">
                  <c:v>5269</c:v>
                </c:pt>
              </c:numCache>
            </c:numRef>
          </c:val>
          <c:smooth val="0"/>
          <c:extLst>
            <c:ext xmlns:c16="http://schemas.microsoft.com/office/drawing/2014/chart" uri="{C3380CC4-5D6E-409C-BE32-E72D297353CC}">
              <c16:uniqueId val="{00000003-48C5-4FF8-82A8-CEDE716C9CFB}"/>
            </c:ext>
          </c:extLst>
        </c:ser>
        <c:ser>
          <c:idx val="1"/>
          <c:order val="1"/>
          <c:tx>
            <c:strRef>
              <c:f>Sheet1!$C$1</c:f>
              <c:strCache>
                <c:ptCount val="1"/>
                <c:pt idx="0">
                  <c:v>6150, 32GB RDIMMs</c:v>
                </c:pt>
              </c:strCache>
            </c:strRef>
          </c:tx>
          <c:spPr>
            <a:ln w="28575" cap="rnd">
              <a:solidFill>
                <a:schemeClr val="accent2"/>
              </a:solidFill>
              <a:round/>
            </a:ln>
            <a:effectLst/>
          </c:spPr>
          <c:marker>
            <c:symbol val="circle"/>
            <c:size val="5"/>
            <c:spPr>
              <a:solidFill>
                <a:schemeClr val="accent2"/>
              </a:solidFill>
              <a:ln w="38100">
                <a:solidFill>
                  <a:schemeClr val="bg1">
                    <a:lumMod val="50000"/>
                  </a:schemeClr>
                </a:solidFill>
              </a:ln>
              <a:effectLst/>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1055</c:v>
                </c:pt>
                <c:pt idx="1">
                  <c:v>1800</c:v>
                </c:pt>
                <c:pt idx="2">
                  <c:v>2552</c:v>
                </c:pt>
                <c:pt idx="3">
                  <c:v>3315</c:v>
                </c:pt>
                <c:pt idx="4">
                  <c:v>4072</c:v>
                </c:pt>
                <c:pt idx="5">
                  <c:v>4827</c:v>
                </c:pt>
                <c:pt idx="6">
                  <c:v>5269</c:v>
                </c:pt>
                <c:pt idx="7">
                  <c:v>5269</c:v>
                </c:pt>
              </c:numCache>
            </c:numRef>
          </c:val>
          <c:smooth val="0"/>
          <c:extLst>
            <c:ext xmlns:c16="http://schemas.microsoft.com/office/drawing/2014/chart" uri="{C3380CC4-5D6E-409C-BE32-E72D297353CC}">
              <c16:uniqueId val="{00000004-48C5-4FF8-82A8-CEDE716C9CFB}"/>
            </c:ext>
          </c:extLst>
        </c:ser>
        <c:ser>
          <c:idx val="2"/>
          <c:order val="2"/>
          <c:tx>
            <c:strRef>
              <c:f>Sheet1!$D$1</c:f>
              <c:strCache>
                <c:ptCount val="1"/>
                <c:pt idx="0">
                  <c:v>8168, 64GB</c:v>
                </c:pt>
              </c:strCache>
            </c:strRef>
          </c:tx>
          <c:spPr>
            <a:ln w="28575" cap="rnd">
              <a:solidFill>
                <a:schemeClr val="accent3"/>
              </a:solidFill>
              <a:round/>
            </a:ln>
            <a:effectLst/>
          </c:spPr>
          <c:marker>
            <c:symbol val="circle"/>
            <c:size val="5"/>
            <c:spPr>
              <a:solidFill>
                <a:schemeClr val="accent3"/>
              </a:solidFill>
              <a:ln w="38100">
                <a:solidFill>
                  <a:schemeClr val="accent3"/>
                </a:solidFill>
              </a:ln>
              <a:effectLst/>
            </c:spPr>
          </c:marker>
          <c:dPt>
            <c:idx val="6"/>
            <c:marker>
              <c:symbol val="circle"/>
              <c:size val="5"/>
              <c:spPr>
                <a:solidFill>
                  <a:schemeClr val="accent4"/>
                </a:solidFill>
                <a:ln w="38100">
                  <a:solidFill>
                    <a:schemeClr val="accent4"/>
                  </a:solidFill>
                </a:ln>
                <a:effectLst/>
              </c:spPr>
            </c:marker>
            <c:bubble3D val="0"/>
            <c:extLst>
              <c:ext xmlns:c16="http://schemas.microsoft.com/office/drawing/2014/chart" uri="{C3380CC4-5D6E-409C-BE32-E72D297353CC}">
                <c16:uniqueId val="{00000005-48C5-4FF8-82A8-CEDE716C9CFB}"/>
              </c:ext>
            </c:extLst>
          </c:dPt>
          <c:dPt>
            <c:idx val="7"/>
            <c:marker>
              <c:symbol val="circle"/>
              <c:size val="5"/>
              <c:spPr>
                <a:solidFill>
                  <a:schemeClr val="accent4"/>
                </a:solidFill>
                <a:ln w="38100">
                  <a:solidFill>
                    <a:schemeClr val="accent4"/>
                  </a:solidFill>
                </a:ln>
                <a:effectLst/>
              </c:spPr>
            </c:marker>
            <c:bubble3D val="0"/>
            <c:spPr>
              <a:ln w="28575" cap="rnd">
                <a:solidFill>
                  <a:schemeClr val="accent4"/>
                </a:solidFill>
                <a:round/>
              </a:ln>
              <a:effectLst/>
            </c:spPr>
            <c:extLst>
              <c:ext xmlns:c16="http://schemas.microsoft.com/office/drawing/2014/chart" uri="{C3380CC4-5D6E-409C-BE32-E72D297353CC}">
                <c16:uniqueId val="{00000007-48C5-4FF8-82A8-CEDE716C9CFB}"/>
              </c:ext>
            </c:extLst>
          </c:dPt>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1063</c:v>
                </c:pt>
                <c:pt idx="1">
                  <c:v>1820</c:v>
                </c:pt>
                <c:pt idx="2">
                  <c:v>2583</c:v>
                </c:pt>
                <c:pt idx="3">
                  <c:v>3357</c:v>
                </c:pt>
                <c:pt idx="4">
                  <c:v>4121</c:v>
                </c:pt>
                <c:pt idx="5">
                  <c:v>4889</c:v>
                </c:pt>
                <c:pt idx="6">
                  <c:v>5269</c:v>
                </c:pt>
                <c:pt idx="7">
                  <c:v>5269</c:v>
                </c:pt>
              </c:numCache>
            </c:numRef>
          </c:val>
          <c:smooth val="0"/>
          <c:extLst>
            <c:ext xmlns:c16="http://schemas.microsoft.com/office/drawing/2014/chart" uri="{C3380CC4-5D6E-409C-BE32-E72D297353CC}">
              <c16:uniqueId val="{00000008-48C5-4FF8-82A8-CEDE716C9CFB}"/>
            </c:ext>
          </c:extLst>
        </c:ser>
        <c:dLbls>
          <c:showLegendKey val="0"/>
          <c:showVal val="0"/>
          <c:showCatName val="0"/>
          <c:showSerName val="0"/>
          <c:showPercent val="0"/>
          <c:showBubbleSize val="0"/>
        </c:dLbls>
        <c:marker val="1"/>
        <c:smooth val="0"/>
        <c:axId val="357970128"/>
        <c:axId val="357965032"/>
      </c:lineChart>
      <c:catAx>
        <c:axId val="35797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965032"/>
        <c:crosses val="autoZero"/>
        <c:auto val="1"/>
        <c:lblAlgn val="ctr"/>
        <c:lblOffset val="100"/>
        <c:noMultiLvlLbl val="0"/>
      </c:catAx>
      <c:valAx>
        <c:axId val="357965032"/>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97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Synergy</c:v>
                </c:pt>
              </c:strCache>
            </c:strRef>
          </c:tx>
          <c:spPr>
            <a:ln w="38100" cap="rnd">
              <a:solidFill>
                <a:schemeClr val="accent1"/>
              </a:solidFill>
              <a:round/>
            </a:ln>
            <a:effectLst/>
          </c:spPr>
          <c:marker>
            <c:symbol val="none"/>
          </c:marker>
          <c:cat>
            <c:numRef>
              <c:f>Sheet1!$A$2:$A$145</c:f>
              <c:numCache>
                <c:formatCode>General</c:formatCode>
                <c:ptCount val="144"/>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pt idx="63">
                  <c:v>512</c:v>
                </c:pt>
                <c:pt idx="64">
                  <c:v>520</c:v>
                </c:pt>
                <c:pt idx="65">
                  <c:v>528</c:v>
                </c:pt>
                <c:pt idx="66">
                  <c:v>536</c:v>
                </c:pt>
                <c:pt idx="67">
                  <c:v>544</c:v>
                </c:pt>
                <c:pt idx="68">
                  <c:v>552</c:v>
                </c:pt>
                <c:pt idx="69">
                  <c:v>560</c:v>
                </c:pt>
                <c:pt idx="70">
                  <c:v>568</c:v>
                </c:pt>
                <c:pt idx="71">
                  <c:v>576</c:v>
                </c:pt>
                <c:pt idx="72">
                  <c:v>584</c:v>
                </c:pt>
                <c:pt idx="73">
                  <c:v>592</c:v>
                </c:pt>
                <c:pt idx="74">
                  <c:v>600</c:v>
                </c:pt>
                <c:pt idx="75">
                  <c:v>608</c:v>
                </c:pt>
                <c:pt idx="76">
                  <c:v>616</c:v>
                </c:pt>
                <c:pt idx="77">
                  <c:v>624</c:v>
                </c:pt>
                <c:pt idx="78">
                  <c:v>632</c:v>
                </c:pt>
                <c:pt idx="79">
                  <c:v>640</c:v>
                </c:pt>
                <c:pt idx="80">
                  <c:v>648</c:v>
                </c:pt>
                <c:pt idx="81">
                  <c:v>656</c:v>
                </c:pt>
                <c:pt idx="82">
                  <c:v>664</c:v>
                </c:pt>
                <c:pt idx="83">
                  <c:v>672</c:v>
                </c:pt>
                <c:pt idx="84">
                  <c:v>680</c:v>
                </c:pt>
                <c:pt idx="85">
                  <c:v>688</c:v>
                </c:pt>
                <c:pt idx="86">
                  <c:v>696</c:v>
                </c:pt>
                <c:pt idx="87">
                  <c:v>704</c:v>
                </c:pt>
                <c:pt idx="88">
                  <c:v>712</c:v>
                </c:pt>
                <c:pt idx="89">
                  <c:v>720</c:v>
                </c:pt>
                <c:pt idx="90">
                  <c:v>728</c:v>
                </c:pt>
                <c:pt idx="91">
                  <c:v>736</c:v>
                </c:pt>
                <c:pt idx="92">
                  <c:v>744</c:v>
                </c:pt>
                <c:pt idx="93">
                  <c:v>752</c:v>
                </c:pt>
                <c:pt idx="94">
                  <c:v>760</c:v>
                </c:pt>
                <c:pt idx="95">
                  <c:v>768</c:v>
                </c:pt>
                <c:pt idx="96">
                  <c:v>776</c:v>
                </c:pt>
                <c:pt idx="97">
                  <c:v>784</c:v>
                </c:pt>
                <c:pt idx="98">
                  <c:v>792</c:v>
                </c:pt>
                <c:pt idx="99">
                  <c:v>800</c:v>
                </c:pt>
                <c:pt idx="100">
                  <c:v>808</c:v>
                </c:pt>
                <c:pt idx="101">
                  <c:v>816</c:v>
                </c:pt>
                <c:pt idx="102">
                  <c:v>824</c:v>
                </c:pt>
                <c:pt idx="103">
                  <c:v>832</c:v>
                </c:pt>
                <c:pt idx="104">
                  <c:v>840</c:v>
                </c:pt>
                <c:pt idx="105">
                  <c:v>848</c:v>
                </c:pt>
                <c:pt idx="106">
                  <c:v>856</c:v>
                </c:pt>
                <c:pt idx="107">
                  <c:v>864</c:v>
                </c:pt>
                <c:pt idx="108">
                  <c:v>872</c:v>
                </c:pt>
                <c:pt idx="109">
                  <c:v>880</c:v>
                </c:pt>
                <c:pt idx="110">
                  <c:v>888</c:v>
                </c:pt>
                <c:pt idx="111">
                  <c:v>896</c:v>
                </c:pt>
                <c:pt idx="112">
                  <c:v>904</c:v>
                </c:pt>
                <c:pt idx="113">
                  <c:v>912</c:v>
                </c:pt>
                <c:pt idx="114">
                  <c:v>920</c:v>
                </c:pt>
                <c:pt idx="115">
                  <c:v>928</c:v>
                </c:pt>
                <c:pt idx="116">
                  <c:v>936</c:v>
                </c:pt>
                <c:pt idx="117">
                  <c:v>944</c:v>
                </c:pt>
                <c:pt idx="118">
                  <c:v>952</c:v>
                </c:pt>
                <c:pt idx="119">
                  <c:v>960</c:v>
                </c:pt>
                <c:pt idx="120">
                  <c:v>968</c:v>
                </c:pt>
                <c:pt idx="121">
                  <c:v>976</c:v>
                </c:pt>
                <c:pt idx="122">
                  <c:v>984</c:v>
                </c:pt>
                <c:pt idx="123">
                  <c:v>992</c:v>
                </c:pt>
                <c:pt idx="124">
                  <c:v>1000</c:v>
                </c:pt>
                <c:pt idx="125">
                  <c:v>1008</c:v>
                </c:pt>
                <c:pt idx="126">
                  <c:v>1016</c:v>
                </c:pt>
                <c:pt idx="127">
                  <c:v>1024</c:v>
                </c:pt>
                <c:pt idx="128">
                  <c:v>1032</c:v>
                </c:pt>
                <c:pt idx="129">
                  <c:v>1040</c:v>
                </c:pt>
                <c:pt idx="130">
                  <c:v>1048</c:v>
                </c:pt>
                <c:pt idx="131">
                  <c:v>1056</c:v>
                </c:pt>
                <c:pt idx="132">
                  <c:v>1064</c:v>
                </c:pt>
                <c:pt idx="133">
                  <c:v>1072</c:v>
                </c:pt>
                <c:pt idx="134">
                  <c:v>1080</c:v>
                </c:pt>
                <c:pt idx="135">
                  <c:v>1088</c:v>
                </c:pt>
                <c:pt idx="136">
                  <c:v>1096</c:v>
                </c:pt>
                <c:pt idx="137">
                  <c:v>1104</c:v>
                </c:pt>
                <c:pt idx="138">
                  <c:v>1112</c:v>
                </c:pt>
                <c:pt idx="139">
                  <c:v>1120</c:v>
                </c:pt>
                <c:pt idx="140">
                  <c:v>1128</c:v>
                </c:pt>
                <c:pt idx="141">
                  <c:v>1136</c:v>
                </c:pt>
                <c:pt idx="142">
                  <c:v>1144</c:v>
                </c:pt>
                <c:pt idx="143">
                  <c:v>1152</c:v>
                </c:pt>
              </c:numCache>
            </c:numRef>
          </c:cat>
          <c:val>
            <c:numRef>
              <c:f>Sheet1!$B$2:$B$145</c:f>
              <c:numCache>
                <c:formatCode>#,##0</c:formatCode>
                <c:ptCount val="144"/>
                <c:pt idx="0">
                  <c:v>59179.76999999999</c:v>
                </c:pt>
                <c:pt idx="1">
                  <c:v>71770.92</c:v>
                </c:pt>
                <c:pt idx="2">
                  <c:v>82412.069999999992</c:v>
                </c:pt>
                <c:pt idx="3">
                  <c:v>109822.83000000002</c:v>
                </c:pt>
                <c:pt idx="4">
                  <c:v>122413.98</c:v>
                </c:pt>
                <c:pt idx="5">
                  <c:v>133055.13</c:v>
                </c:pt>
                <c:pt idx="6">
                  <c:v>160465.89000000001</c:v>
                </c:pt>
                <c:pt idx="7">
                  <c:v>173057.03999999998</c:v>
                </c:pt>
                <c:pt idx="8">
                  <c:v>183698.19</c:v>
                </c:pt>
                <c:pt idx="9">
                  <c:v>211108.94999999998</c:v>
                </c:pt>
                <c:pt idx="10">
                  <c:v>223700.09999999998</c:v>
                </c:pt>
                <c:pt idx="11">
                  <c:v>234341.25</c:v>
                </c:pt>
                <c:pt idx="12">
                  <c:v>261752.01</c:v>
                </c:pt>
                <c:pt idx="13">
                  <c:v>274343.16000000003</c:v>
                </c:pt>
                <c:pt idx="14">
                  <c:v>284984.31</c:v>
                </c:pt>
                <c:pt idx="15">
                  <c:v>312395.06999999989</c:v>
                </c:pt>
                <c:pt idx="16">
                  <c:v>324986.21999999991</c:v>
                </c:pt>
                <c:pt idx="17">
                  <c:v>335627.36999999994</c:v>
                </c:pt>
                <c:pt idx="18">
                  <c:v>381409.21</c:v>
                </c:pt>
                <c:pt idx="19">
                  <c:v>394000.36000000004</c:v>
                </c:pt>
                <c:pt idx="20">
                  <c:v>404641.51</c:v>
                </c:pt>
                <c:pt idx="21">
                  <c:v>432052.27</c:v>
                </c:pt>
                <c:pt idx="22">
                  <c:v>444643.42000000004</c:v>
                </c:pt>
                <c:pt idx="23">
                  <c:v>455284.57</c:v>
                </c:pt>
                <c:pt idx="24">
                  <c:v>482695.33</c:v>
                </c:pt>
                <c:pt idx="25">
                  <c:v>495286.48</c:v>
                </c:pt>
                <c:pt idx="26">
                  <c:v>505927.63000000012</c:v>
                </c:pt>
                <c:pt idx="27">
                  <c:v>533338.39</c:v>
                </c:pt>
                <c:pt idx="28">
                  <c:v>545929.54</c:v>
                </c:pt>
                <c:pt idx="29">
                  <c:v>556570.68999999994</c:v>
                </c:pt>
                <c:pt idx="30">
                  <c:v>583981.44999999995</c:v>
                </c:pt>
                <c:pt idx="31">
                  <c:v>596572.6</c:v>
                </c:pt>
                <c:pt idx="32">
                  <c:v>607213.75</c:v>
                </c:pt>
                <c:pt idx="33">
                  <c:v>634624.50999999989</c:v>
                </c:pt>
                <c:pt idx="34">
                  <c:v>647215.66</c:v>
                </c:pt>
                <c:pt idx="35">
                  <c:v>657856.80999999994</c:v>
                </c:pt>
                <c:pt idx="36">
                  <c:v>735728.76000000013</c:v>
                </c:pt>
                <c:pt idx="37">
                  <c:v>748319.91000000015</c:v>
                </c:pt>
                <c:pt idx="38">
                  <c:v>758961.06000000017</c:v>
                </c:pt>
                <c:pt idx="39">
                  <c:v>785559.9700000002</c:v>
                </c:pt>
                <c:pt idx="40">
                  <c:v>798151.12000000023</c:v>
                </c:pt>
                <c:pt idx="41">
                  <c:v>808792.27000000014</c:v>
                </c:pt>
                <c:pt idx="42">
                  <c:v>835391.18000000017</c:v>
                </c:pt>
                <c:pt idx="43">
                  <c:v>847982.33000000007</c:v>
                </c:pt>
                <c:pt idx="44">
                  <c:v>858623.4800000001</c:v>
                </c:pt>
                <c:pt idx="45">
                  <c:v>885222.39</c:v>
                </c:pt>
                <c:pt idx="46">
                  <c:v>897813.54</c:v>
                </c:pt>
                <c:pt idx="47">
                  <c:v>908454.69000000006</c:v>
                </c:pt>
                <c:pt idx="48">
                  <c:v>935053.60000000021</c:v>
                </c:pt>
                <c:pt idx="49">
                  <c:v>947644.75</c:v>
                </c:pt>
                <c:pt idx="50">
                  <c:v>958285.90000000014</c:v>
                </c:pt>
                <c:pt idx="51">
                  <c:v>984884.81</c:v>
                </c:pt>
                <c:pt idx="52">
                  <c:v>997475.9600000002</c:v>
                </c:pt>
                <c:pt idx="53">
                  <c:v>1008117.1100000003</c:v>
                </c:pt>
                <c:pt idx="54">
                  <c:v>1031726.02</c:v>
                </c:pt>
                <c:pt idx="55">
                  <c:v>1044317.1700000002</c:v>
                </c:pt>
                <c:pt idx="56">
                  <c:v>1054958.32</c:v>
                </c:pt>
                <c:pt idx="57">
                  <c:v>1081557.23</c:v>
                </c:pt>
                <c:pt idx="58">
                  <c:v>1094148.3799999999</c:v>
                </c:pt>
                <c:pt idx="59">
                  <c:v>1104789.53</c:v>
                </c:pt>
                <c:pt idx="60">
                  <c:v>1131388.44</c:v>
                </c:pt>
                <c:pt idx="61">
                  <c:v>1143979.5900000001</c:v>
                </c:pt>
                <c:pt idx="62">
                  <c:v>1154620.74</c:v>
                </c:pt>
                <c:pt idx="63">
                  <c:v>1181219.6500000004</c:v>
                </c:pt>
                <c:pt idx="64">
                  <c:v>1193810.8</c:v>
                </c:pt>
                <c:pt idx="65">
                  <c:v>1204451.9500000002</c:v>
                </c:pt>
                <c:pt idx="66">
                  <c:v>1231050.8600000001</c:v>
                </c:pt>
                <c:pt idx="67">
                  <c:v>1243642.0100000002</c:v>
                </c:pt>
                <c:pt idx="68">
                  <c:v>1254283.1600000004</c:v>
                </c:pt>
                <c:pt idx="69">
                  <c:v>1280882.07</c:v>
                </c:pt>
                <c:pt idx="70">
                  <c:v>1293473.2200000002</c:v>
                </c:pt>
                <c:pt idx="71">
                  <c:v>1304114.3700000001</c:v>
                </c:pt>
                <c:pt idx="72">
                  <c:v>1391728.5200000003</c:v>
                </c:pt>
                <c:pt idx="73">
                  <c:v>1404319.6700000002</c:v>
                </c:pt>
                <c:pt idx="74">
                  <c:v>1414960.82</c:v>
                </c:pt>
                <c:pt idx="75">
                  <c:v>1441559.7300000002</c:v>
                </c:pt>
                <c:pt idx="76">
                  <c:v>1454150.8800000001</c:v>
                </c:pt>
                <c:pt idx="77">
                  <c:v>1464792.0300000003</c:v>
                </c:pt>
                <c:pt idx="78">
                  <c:v>1491390.9400000002</c:v>
                </c:pt>
                <c:pt idx="79">
                  <c:v>1503982.0899999999</c:v>
                </c:pt>
                <c:pt idx="80">
                  <c:v>1514623.24</c:v>
                </c:pt>
                <c:pt idx="81">
                  <c:v>1541222.15</c:v>
                </c:pt>
                <c:pt idx="82">
                  <c:v>1553813.3</c:v>
                </c:pt>
                <c:pt idx="83">
                  <c:v>1564454.45</c:v>
                </c:pt>
                <c:pt idx="84">
                  <c:v>1591053.3599999999</c:v>
                </c:pt>
                <c:pt idx="85">
                  <c:v>1603644.51</c:v>
                </c:pt>
                <c:pt idx="86">
                  <c:v>1614285.66</c:v>
                </c:pt>
                <c:pt idx="87">
                  <c:v>1640884.57</c:v>
                </c:pt>
                <c:pt idx="88">
                  <c:v>1653475.72</c:v>
                </c:pt>
                <c:pt idx="89">
                  <c:v>1664116.8699999999</c:v>
                </c:pt>
                <c:pt idx="90">
                  <c:v>1741163.84</c:v>
                </c:pt>
                <c:pt idx="91">
                  <c:v>1753754.99</c:v>
                </c:pt>
                <c:pt idx="92">
                  <c:v>1764396.1400000004</c:v>
                </c:pt>
                <c:pt idx="93">
                  <c:v>1790995.05</c:v>
                </c:pt>
                <c:pt idx="94">
                  <c:v>1803586.2000000002</c:v>
                </c:pt>
                <c:pt idx="95">
                  <c:v>1814227.35</c:v>
                </c:pt>
                <c:pt idx="96">
                  <c:v>1840826.2600000002</c:v>
                </c:pt>
                <c:pt idx="97">
                  <c:v>1853417.4100000001</c:v>
                </c:pt>
                <c:pt idx="98">
                  <c:v>1864058.56</c:v>
                </c:pt>
                <c:pt idx="99">
                  <c:v>1890657.47</c:v>
                </c:pt>
                <c:pt idx="100">
                  <c:v>1903248.62</c:v>
                </c:pt>
                <c:pt idx="101">
                  <c:v>1913889.77</c:v>
                </c:pt>
                <c:pt idx="102">
                  <c:v>1940488.6799999997</c:v>
                </c:pt>
                <c:pt idx="103">
                  <c:v>1953079.83</c:v>
                </c:pt>
                <c:pt idx="104">
                  <c:v>1963720.98</c:v>
                </c:pt>
                <c:pt idx="105">
                  <c:v>1990319.8900000001</c:v>
                </c:pt>
                <c:pt idx="106">
                  <c:v>2002911.04</c:v>
                </c:pt>
                <c:pt idx="107">
                  <c:v>2013552.1900000004</c:v>
                </c:pt>
                <c:pt idx="108">
                  <c:v>2015826.0199999998</c:v>
                </c:pt>
                <c:pt idx="109">
                  <c:v>2028417.1699999997</c:v>
                </c:pt>
                <c:pt idx="110">
                  <c:v>2039058.3199999998</c:v>
                </c:pt>
                <c:pt idx="111">
                  <c:v>2065657.23</c:v>
                </c:pt>
                <c:pt idx="112">
                  <c:v>2078248.38</c:v>
                </c:pt>
                <c:pt idx="113">
                  <c:v>2088889.53</c:v>
                </c:pt>
                <c:pt idx="114">
                  <c:v>2115488.44</c:v>
                </c:pt>
                <c:pt idx="115">
                  <c:v>2128079.59</c:v>
                </c:pt>
                <c:pt idx="116">
                  <c:v>2138720.7399999998</c:v>
                </c:pt>
                <c:pt idx="117">
                  <c:v>2165319.6499999994</c:v>
                </c:pt>
                <c:pt idx="118">
                  <c:v>2177910.7999999998</c:v>
                </c:pt>
                <c:pt idx="119">
                  <c:v>2188551.9499999997</c:v>
                </c:pt>
                <c:pt idx="120">
                  <c:v>2215150.86</c:v>
                </c:pt>
                <c:pt idx="121">
                  <c:v>2227742.0099999998</c:v>
                </c:pt>
                <c:pt idx="122">
                  <c:v>2238383.16</c:v>
                </c:pt>
                <c:pt idx="123">
                  <c:v>2264982.0699999998</c:v>
                </c:pt>
                <c:pt idx="124">
                  <c:v>2277573.2199999997</c:v>
                </c:pt>
                <c:pt idx="125">
                  <c:v>2288214.3699999996</c:v>
                </c:pt>
                <c:pt idx="126">
                  <c:v>2397163.6</c:v>
                </c:pt>
                <c:pt idx="127">
                  <c:v>2409754.75</c:v>
                </c:pt>
                <c:pt idx="128">
                  <c:v>2420395.9</c:v>
                </c:pt>
                <c:pt idx="129">
                  <c:v>2446994.8099999996</c:v>
                </c:pt>
                <c:pt idx="130">
                  <c:v>2459585.96</c:v>
                </c:pt>
                <c:pt idx="131">
                  <c:v>2470227.11</c:v>
                </c:pt>
                <c:pt idx="132">
                  <c:v>2496826.02</c:v>
                </c:pt>
                <c:pt idx="133">
                  <c:v>2509417.1700000004</c:v>
                </c:pt>
                <c:pt idx="134">
                  <c:v>2520058.3200000003</c:v>
                </c:pt>
                <c:pt idx="135">
                  <c:v>2546657.2300000004</c:v>
                </c:pt>
                <c:pt idx="136">
                  <c:v>2559248.3800000004</c:v>
                </c:pt>
                <c:pt idx="137">
                  <c:v>2569889.5300000007</c:v>
                </c:pt>
                <c:pt idx="138">
                  <c:v>2596488.4400000004</c:v>
                </c:pt>
                <c:pt idx="139">
                  <c:v>2609079.5900000003</c:v>
                </c:pt>
                <c:pt idx="140">
                  <c:v>2619720.7400000007</c:v>
                </c:pt>
                <c:pt idx="141">
                  <c:v>2646319.6500000004</c:v>
                </c:pt>
                <c:pt idx="142">
                  <c:v>2658910.7999999998</c:v>
                </c:pt>
                <c:pt idx="143">
                  <c:v>2669551.9500000002</c:v>
                </c:pt>
              </c:numCache>
            </c:numRef>
          </c:val>
          <c:smooth val="0"/>
          <c:extLst>
            <c:ext xmlns:c16="http://schemas.microsoft.com/office/drawing/2014/chart" uri="{C3380CC4-5D6E-409C-BE32-E72D297353CC}">
              <c16:uniqueId val="{00000000-5EC0-4AC3-ACA4-9F418A8AE98D}"/>
            </c:ext>
          </c:extLst>
        </c:ser>
        <c:ser>
          <c:idx val="1"/>
          <c:order val="1"/>
          <c:tx>
            <c:strRef>
              <c:f>Sheet1!$C$1</c:f>
              <c:strCache>
                <c:ptCount val="1"/>
                <c:pt idx="0">
                  <c:v>UCS</c:v>
                </c:pt>
              </c:strCache>
            </c:strRef>
          </c:tx>
          <c:spPr>
            <a:ln w="38100" cap="rnd">
              <a:solidFill>
                <a:schemeClr val="accent2"/>
              </a:solidFill>
              <a:round/>
            </a:ln>
            <a:effectLst/>
          </c:spPr>
          <c:marker>
            <c:symbol val="none"/>
          </c:marker>
          <c:cat>
            <c:numRef>
              <c:f>Sheet1!$A$2:$A$145</c:f>
              <c:numCache>
                <c:formatCode>General</c:formatCode>
                <c:ptCount val="144"/>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pt idx="63">
                  <c:v>512</c:v>
                </c:pt>
                <c:pt idx="64">
                  <c:v>520</c:v>
                </c:pt>
                <c:pt idx="65">
                  <c:v>528</c:v>
                </c:pt>
                <c:pt idx="66">
                  <c:v>536</c:v>
                </c:pt>
                <c:pt idx="67">
                  <c:v>544</c:v>
                </c:pt>
                <c:pt idx="68">
                  <c:v>552</c:v>
                </c:pt>
                <c:pt idx="69">
                  <c:v>560</c:v>
                </c:pt>
                <c:pt idx="70">
                  <c:v>568</c:v>
                </c:pt>
                <c:pt idx="71">
                  <c:v>576</c:v>
                </c:pt>
                <c:pt idx="72">
                  <c:v>584</c:v>
                </c:pt>
                <c:pt idx="73">
                  <c:v>592</c:v>
                </c:pt>
                <c:pt idx="74">
                  <c:v>600</c:v>
                </c:pt>
                <c:pt idx="75">
                  <c:v>608</c:v>
                </c:pt>
                <c:pt idx="76">
                  <c:v>616</c:v>
                </c:pt>
                <c:pt idx="77">
                  <c:v>624</c:v>
                </c:pt>
                <c:pt idx="78">
                  <c:v>632</c:v>
                </c:pt>
                <c:pt idx="79">
                  <c:v>640</c:v>
                </c:pt>
                <c:pt idx="80">
                  <c:v>648</c:v>
                </c:pt>
                <c:pt idx="81">
                  <c:v>656</c:v>
                </c:pt>
                <c:pt idx="82">
                  <c:v>664</c:v>
                </c:pt>
                <c:pt idx="83">
                  <c:v>672</c:v>
                </c:pt>
                <c:pt idx="84">
                  <c:v>680</c:v>
                </c:pt>
                <c:pt idx="85">
                  <c:v>688</c:v>
                </c:pt>
                <c:pt idx="86">
                  <c:v>696</c:v>
                </c:pt>
                <c:pt idx="87">
                  <c:v>704</c:v>
                </c:pt>
                <c:pt idx="88">
                  <c:v>712</c:v>
                </c:pt>
                <c:pt idx="89">
                  <c:v>720</c:v>
                </c:pt>
                <c:pt idx="90">
                  <c:v>728</c:v>
                </c:pt>
                <c:pt idx="91">
                  <c:v>736</c:v>
                </c:pt>
                <c:pt idx="92">
                  <c:v>744</c:v>
                </c:pt>
                <c:pt idx="93">
                  <c:v>752</c:v>
                </c:pt>
                <c:pt idx="94">
                  <c:v>760</c:v>
                </c:pt>
                <c:pt idx="95">
                  <c:v>768</c:v>
                </c:pt>
                <c:pt idx="96">
                  <c:v>776</c:v>
                </c:pt>
                <c:pt idx="97">
                  <c:v>784</c:v>
                </c:pt>
                <c:pt idx="98">
                  <c:v>792</c:v>
                </c:pt>
                <c:pt idx="99">
                  <c:v>800</c:v>
                </c:pt>
                <c:pt idx="100">
                  <c:v>808</c:v>
                </c:pt>
                <c:pt idx="101">
                  <c:v>816</c:v>
                </c:pt>
                <c:pt idx="102">
                  <c:v>824</c:v>
                </c:pt>
                <c:pt idx="103">
                  <c:v>832</c:v>
                </c:pt>
                <c:pt idx="104">
                  <c:v>840</c:v>
                </c:pt>
                <c:pt idx="105">
                  <c:v>848</c:v>
                </c:pt>
                <c:pt idx="106">
                  <c:v>856</c:v>
                </c:pt>
                <c:pt idx="107">
                  <c:v>864</c:v>
                </c:pt>
                <c:pt idx="108">
                  <c:v>872</c:v>
                </c:pt>
                <c:pt idx="109">
                  <c:v>880</c:v>
                </c:pt>
                <c:pt idx="110">
                  <c:v>888</c:v>
                </c:pt>
                <c:pt idx="111">
                  <c:v>896</c:v>
                </c:pt>
                <c:pt idx="112">
                  <c:v>904</c:v>
                </c:pt>
                <c:pt idx="113">
                  <c:v>912</c:v>
                </c:pt>
                <c:pt idx="114">
                  <c:v>920</c:v>
                </c:pt>
                <c:pt idx="115">
                  <c:v>928</c:v>
                </c:pt>
                <c:pt idx="116">
                  <c:v>936</c:v>
                </c:pt>
                <c:pt idx="117">
                  <c:v>944</c:v>
                </c:pt>
                <c:pt idx="118">
                  <c:v>952</c:v>
                </c:pt>
                <c:pt idx="119">
                  <c:v>960</c:v>
                </c:pt>
                <c:pt idx="120">
                  <c:v>968</c:v>
                </c:pt>
                <c:pt idx="121">
                  <c:v>976</c:v>
                </c:pt>
                <c:pt idx="122">
                  <c:v>984</c:v>
                </c:pt>
                <c:pt idx="123">
                  <c:v>992</c:v>
                </c:pt>
                <c:pt idx="124">
                  <c:v>1000</c:v>
                </c:pt>
                <c:pt idx="125">
                  <c:v>1008</c:v>
                </c:pt>
                <c:pt idx="126">
                  <c:v>1016</c:v>
                </c:pt>
                <c:pt idx="127">
                  <c:v>1024</c:v>
                </c:pt>
                <c:pt idx="128">
                  <c:v>1032</c:v>
                </c:pt>
                <c:pt idx="129">
                  <c:v>1040</c:v>
                </c:pt>
                <c:pt idx="130">
                  <c:v>1048</c:v>
                </c:pt>
                <c:pt idx="131">
                  <c:v>1056</c:v>
                </c:pt>
                <c:pt idx="132">
                  <c:v>1064</c:v>
                </c:pt>
                <c:pt idx="133">
                  <c:v>1072</c:v>
                </c:pt>
                <c:pt idx="134">
                  <c:v>1080</c:v>
                </c:pt>
                <c:pt idx="135">
                  <c:v>1088</c:v>
                </c:pt>
                <c:pt idx="136">
                  <c:v>1096</c:v>
                </c:pt>
                <c:pt idx="137">
                  <c:v>1104</c:v>
                </c:pt>
                <c:pt idx="138">
                  <c:v>1112</c:v>
                </c:pt>
                <c:pt idx="139">
                  <c:v>1120</c:v>
                </c:pt>
                <c:pt idx="140">
                  <c:v>1128</c:v>
                </c:pt>
                <c:pt idx="141">
                  <c:v>1136</c:v>
                </c:pt>
                <c:pt idx="142">
                  <c:v>1144</c:v>
                </c:pt>
                <c:pt idx="143">
                  <c:v>1152</c:v>
                </c:pt>
              </c:numCache>
            </c:numRef>
          </c:cat>
          <c:val>
            <c:numRef>
              <c:f>Sheet1!$C$2:$C$145</c:f>
              <c:numCache>
                <c:formatCode>#,##0</c:formatCode>
                <c:ptCount val="144"/>
                <c:pt idx="0">
                  <c:v>86678.885675675672</c:v>
                </c:pt>
                <c:pt idx="1">
                  <c:v>105766.82135135133</c:v>
                </c:pt>
                <c:pt idx="2">
                  <c:v>124854.75702702704</c:v>
                </c:pt>
                <c:pt idx="3">
                  <c:v>143942.69270270268</c:v>
                </c:pt>
                <c:pt idx="4">
                  <c:v>163030.6283783784</c:v>
                </c:pt>
                <c:pt idx="5">
                  <c:v>182118.56405405406</c:v>
                </c:pt>
                <c:pt idx="6">
                  <c:v>201206.49972972975</c:v>
                </c:pt>
                <c:pt idx="7">
                  <c:v>220294.43540540538</c:v>
                </c:pt>
                <c:pt idx="8">
                  <c:v>270723.92108108109</c:v>
                </c:pt>
                <c:pt idx="9">
                  <c:v>289811.85675675678</c:v>
                </c:pt>
                <c:pt idx="10">
                  <c:v>308899.79243243247</c:v>
                </c:pt>
                <c:pt idx="11">
                  <c:v>327987.72810810816</c:v>
                </c:pt>
                <c:pt idx="12">
                  <c:v>347075.66378378373</c:v>
                </c:pt>
                <c:pt idx="13">
                  <c:v>366163.59945945948</c:v>
                </c:pt>
                <c:pt idx="14">
                  <c:v>385251.53513513517</c:v>
                </c:pt>
                <c:pt idx="15">
                  <c:v>404339.4708108108</c:v>
                </c:pt>
                <c:pt idx="16">
                  <c:v>454768.95648648648</c:v>
                </c:pt>
                <c:pt idx="17">
                  <c:v>473856.89216216211</c:v>
                </c:pt>
                <c:pt idx="18">
                  <c:v>492944.82783783786</c:v>
                </c:pt>
                <c:pt idx="19">
                  <c:v>512032.76351351349</c:v>
                </c:pt>
                <c:pt idx="20">
                  <c:v>531120.69918918912</c:v>
                </c:pt>
                <c:pt idx="21">
                  <c:v>550208.63486486487</c:v>
                </c:pt>
                <c:pt idx="22">
                  <c:v>569296.5705405405</c:v>
                </c:pt>
                <c:pt idx="23">
                  <c:v>588384.50621621625</c:v>
                </c:pt>
                <c:pt idx="24">
                  <c:v>638813.99189189193</c:v>
                </c:pt>
                <c:pt idx="25">
                  <c:v>657901.92756756744</c:v>
                </c:pt>
                <c:pt idx="26">
                  <c:v>676989.86324324331</c:v>
                </c:pt>
                <c:pt idx="27">
                  <c:v>696077.79891891894</c:v>
                </c:pt>
                <c:pt idx="28">
                  <c:v>715165.73459459469</c:v>
                </c:pt>
                <c:pt idx="29">
                  <c:v>734253.67027027032</c:v>
                </c:pt>
                <c:pt idx="30">
                  <c:v>753341.60594594595</c:v>
                </c:pt>
                <c:pt idx="31">
                  <c:v>772429.54162162158</c:v>
                </c:pt>
                <c:pt idx="32">
                  <c:v>822859.02729729738</c:v>
                </c:pt>
                <c:pt idx="33">
                  <c:v>841946.96297297301</c:v>
                </c:pt>
                <c:pt idx="34">
                  <c:v>861034.89864864864</c:v>
                </c:pt>
                <c:pt idx="35">
                  <c:v>880122.83432432427</c:v>
                </c:pt>
                <c:pt idx="36">
                  <c:v>899210.7699999999</c:v>
                </c:pt>
                <c:pt idx="37">
                  <c:v>918298.70567567577</c:v>
                </c:pt>
                <c:pt idx="38">
                  <c:v>937386.6413513514</c:v>
                </c:pt>
                <c:pt idx="39">
                  <c:v>956474.57702702703</c:v>
                </c:pt>
                <c:pt idx="40">
                  <c:v>1006904.0627027026</c:v>
                </c:pt>
                <c:pt idx="41">
                  <c:v>1025991.9983783782</c:v>
                </c:pt>
                <c:pt idx="42">
                  <c:v>1045079.9340540541</c:v>
                </c:pt>
                <c:pt idx="43">
                  <c:v>1064167.8697297296</c:v>
                </c:pt>
                <c:pt idx="44">
                  <c:v>1083255.8054054054</c:v>
                </c:pt>
                <c:pt idx="45">
                  <c:v>1102343.7410810811</c:v>
                </c:pt>
                <c:pt idx="46">
                  <c:v>1121431.6767567564</c:v>
                </c:pt>
                <c:pt idx="47">
                  <c:v>1140519.6124324326</c:v>
                </c:pt>
                <c:pt idx="48">
                  <c:v>1190949.0981081079</c:v>
                </c:pt>
                <c:pt idx="49">
                  <c:v>1210037.0337837837</c:v>
                </c:pt>
                <c:pt idx="50">
                  <c:v>1229124.9694594594</c:v>
                </c:pt>
                <c:pt idx="51">
                  <c:v>1248212.9051351349</c:v>
                </c:pt>
                <c:pt idx="52">
                  <c:v>1267300.8408108109</c:v>
                </c:pt>
                <c:pt idx="53">
                  <c:v>1286388.7764864864</c:v>
                </c:pt>
                <c:pt idx="54">
                  <c:v>1305476.7121621622</c:v>
                </c:pt>
                <c:pt idx="55">
                  <c:v>1324564.6478378377</c:v>
                </c:pt>
                <c:pt idx="56">
                  <c:v>1434643.5335135134</c:v>
                </c:pt>
                <c:pt idx="57">
                  <c:v>1453731.4691891894</c:v>
                </c:pt>
                <c:pt idx="58">
                  <c:v>1472819.4048648649</c:v>
                </c:pt>
                <c:pt idx="59">
                  <c:v>1491907.3405405406</c:v>
                </c:pt>
                <c:pt idx="60">
                  <c:v>1510995.2762162166</c:v>
                </c:pt>
                <c:pt idx="61">
                  <c:v>1530083.2118918919</c:v>
                </c:pt>
                <c:pt idx="62">
                  <c:v>1549171.1475675676</c:v>
                </c:pt>
                <c:pt idx="63">
                  <c:v>1568259.0832432432</c:v>
                </c:pt>
                <c:pt idx="64">
                  <c:v>1618688.568918919</c:v>
                </c:pt>
                <c:pt idx="65">
                  <c:v>1637776.5045945949</c:v>
                </c:pt>
                <c:pt idx="66">
                  <c:v>1656864.4402702702</c:v>
                </c:pt>
                <c:pt idx="67">
                  <c:v>1675952.375945946</c:v>
                </c:pt>
                <c:pt idx="68">
                  <c:v>1695040.3116216215</c:v>
                </c:pt>
                <c:pt idx="69">
                  <c:v>1714128.2472972972</c:v>
                </c:pt>
                <c:pt idx="70">
                  <c:v>1733216.1829729732</c:v>
                </c:pt>
                <c:pt idx="71">
                  <c:v>1752304.1186486487</c:v>
                </c:pt>
                <c:pt idx="72">
                  <c:v>1802733.6043243243</c:v>
                </c:pt>
                <c:pt idx="73">
                  <c:v>1821821.5399999998</c:v>
                </c:pt>
                <c:pt idx="74">
                  <c:v>1840909.4756756756</c:v>
                </c:pt>
                <c:pt idx="75">
                  <c:v>1859997.4113513515</c:v>
                </c:pt>
                <c:pt idx="76">
                  <c:v>1879085.347027027</c:v>
                </c:pt>
                <c:pt idx="77">
                  <c:v>1898173.2827027028</c:v>
                </c:pt>
                <c:pt idx="78">
                  <c:v>1917261.2183783781</c:v>
                </c:pt>
                <c:pt idx="79">
                  <c:v>1936349.1540540541</c:v>
                </c:pt>
                <c:pt idx="80">
                  <c:v>1986778.6397297299</c:v>
                </c:pt>
                <c:pt idx="81">
                  <c:v>2005866.5754054054</c:v>
                </c:pt>
                <c:pt idx="82">
                  <c:v>2024954.5110810811</c:v>
                </c:pt>
                <c:pt idx="83">
                  <c:v>2044042.4467567564</c:v>
                </c:pt>
                <c:pt idx="84">
                  <c:v>2063130.3824324324</c:v>
                </c:pt>
                <c:pt idx="85">
                  <c:v>2082218.3181081084</c:v>
                </c:pt>
                <c:pt idx="86">
                  <c:v>2101306.2537837839</c:v>
                </c:pt>
                <c:pt idx="87">
                  <c:v>2120394.1894594594</c:v>
                </c:pt>
                <c:pt idx="88">
                  <c:v>2170823.6751351347</c:v>
                </c:pt>
                <c:pt idx="89">
                  <c:v>2189911.6108108107</c:v>
                </c:pt>
                <c:pt idx="90">
                  <c:v>2208999.5464864867</c:v>
                </c:pt>
                <c:pt idx="91">
                  <c:v>2228087.4821621622</c:v>
                </c:pt>
                <c:pt idx="92">
                  <c:v>2247175.4178378377</c:v>
                </c:pt>
                <c:pt idx="93">
                  <c:v>2266263.3535135128</c:v>
                </c:pt>
                <c:pt idx="94">
                  <c:v>2285351.2891891892</c:v>
                </c:pt>
                <c:pt idx="95">
                  <c:v>2304439.2248648652</c:v>
                </c:pt>
                <c:pt idx="96">
                  <c:v>2354868.7105405405</c:v>
                </c:pt>
                <c:pt idx="97">
                  <c:v>2373956.6462162165</c:v>
                </c:pt>
                <c:pt idx="98">
                  <c:v>2393044.5818918915</c:v>
                </c:pt>
                <c:pt idx="99">
                  <c:v>2412132.5175675675</c:v>
                </c:pt>
                <c:pt idx="100">
                  <c:v>2431220.453243244</c:v>
                </c:pt>
                <c:pt idx="101">
                  <c:v>2450308.388918919</c:v>
                </c:pt>
                <c:pt idx="102">
                  <c:v>2469396.3245945945</c:v>
                </c:pt>
                <c:pt idx="103">
                  <c:v>2488484.2602702701</c:v>
                </c:pt>
                <c:pt idx="104">
                  <c:v>2538913.7459459458</c:v>
                </c:pt>
                <c:pt idx="105">
                  <c:v>2558001.6816216218</c:v>
                </c:pt>
                <c:pt idx="106">
                  <c:v>2577089.6172972973</c:v>
                </c:pt>
                <c:pt idx="107">
                  <c:v>2596177.5529729729</c:v>
                </c:pt>
                <c:pt idx="108">
                  <c:v>2615265.4886486484</c:v>
                </c:pt>
                <c:pt idx="109">
                  <c:v>2634353.4243243244</c:v>
                </c:pt>
                <c:pt idx="110">
                  <c:v>2653441.3600000003</c:v>
                </c:pt>
                <c:pt idx="111">
                  <c:v>2672529.2956756754</c:v>
                </c:pt>
                <c:pt idx="112">
                  <c:v>2759208.1813513516</c:v>
                </c:pt>
                <c:pt idx="113">
                  <c:v>2778296.1170270271</c:v>
                </c:pt>
                <c:pt idx="114">
                  <c:v>2797384.0527027026</c:v>
                </c:pt>
                <c:pt idx="115">
                  <c:v>2816471.9883783786</c:v>
                </c:pt>
                <c:pt idx="116">
                  <c:v>2835559.9240540541</c:v>
                </c:pt>
                <c:pt idx="117">
                  <c:v>2854647.8597297296</c:v>
                </c:pt>
                <c:pt idx="118">
                  <c:v>2873735.7954054056</c:v>
                </c:pt>
                <c:pt idx="119">
                  <c:v>2892823.7310810811</c:v>
                </c:pt>
                <c:pt idx="120">
                  <c:v>2943253.2167567569</c:v>
                </c:pt>
                <c:pt idx="121">
                  <c:v>2962341.1524324333</c:v>
                </c:pt>
                <c:pt idx="122">
                  <c:v>2981429.0881081079</c:v>
                </c:pt>
                <c:pt idx="123">
                  <c:v>3000517.0237837839</c:v>
                </c:pt>
                <c:pt idx="124">
                  <c:v>3019604.9594594594</c:v>
                </c:pt>
                <c:pt idx="125">
                  <c:v>3038692.8951351354</c:v>
                </c:pt>
                <c:pt idx="126">
                  <c:v>3057780.8308108114</c:v>
                </c:pt>
                <c:pt idx="127">
                  <c:v>3076868.7664864864</c:v>
                </c:pt>
                <c:pt idx="128">
                  <c:v>3127298.2521621622</c:v>
                </c:pt>
                <c:pt idx="129">
                  <c:v>3146386.1878378377</c:v>
                </c:pt>
                <c:pt idx="130">
                  <c:v>3165474.1235135132</c:v>
                </c:pt>
                <c:pt idx="131">
                  <c:v>3184562.0591891897</c:v>
                </c:pt>
                <c:pt idx="132">
                  <c:v>3203649.9948648643</c:v>
                </c:pt>
                <c:pt idx="133">
                  <c:v>3222737.9305405403</c:v>
                </c:pt>
                <c:pt idx="134">
                  <c:v>3241825.8662162162</c:v>
                </c:pt>
                <c:pt idx="135">
                  <c:v>3260913.8018918918</c:v>
                </c:pt>
                <c:pt idx="136">
                  <c:v>3311343.287567568</c:v>
                </c:pt>
                <c:pt idx="137">
                  <c:v>3330431.2232432431</c:v>
                </c:pt>
                <c:pt idx="138">
                  <c:v>3349519.158918919</c:v>
                </c:pt>
                <c:pt idx="139">
                  <c:v>3368607.0945945946</c:v>
                </c:pt>
                <c:pt idx="140">
                  <c:v>3387695.0302702705</c:v>
                </c:pt>
                <c:pt idx="141">
                  <c:v>3406782.9659459465</c:v>
                </c:pt>
                <c:pt idx="142">
                  <c:v>3425870.9016216211</c:v>
                </c:pt>
                <c:pt idx="143">
                  <c:v>3444958.8372972975</c:v>
                </c:pt>
              </c:numCache>
            </c:numRef>
          </c:val>
          <c:smooth val="0"/>
          <c:extLst>
            <c:ext xmlns:c16="http://schemas.microsoft.com/office/drawing/2014/chart" uri="{C3380CC4-5D6E-409C-BE32-E72D297353CC}">
              <c16:uniqueId val="{00000001-5EC0-4AC3-ACA4-9F418A8AE98D}"/>
            </c:ext>
          </c:extLst>
        </c:ser>
        <c:dLbls>
          <c:showLegendKey val="0"/>
          <c:showVal val="0"/>
          <c:showCatName val="0"/>
          <c:showSerName val="0"/>
          <c:showPercent val="0"/>
          <c:showBubbleSize val="0"/>
        </c:dLbls>
        <c:smooth val="0"/>
        <c:axId val="312846448"/>
        <c:axId val="312845664"/>
      </c:lineChart>
      <c:catAx>
        <c:axId val="31284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12845664"/>
        <c:crosses val="autoZero"/>
        <c:auto val="1"/>
        <c:lblAlgn val="ctr"/>
        <c:lblOffset val="100"/>
        <c:noMultiLvlLbl val="0"/>
      </c:catAx>
      <c:valAx>
        <c:axId val="312845664"/>
        <c:scaling>
          <c:orientation val="minMax"/>
          <c:max val="35000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84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Synergy</c:v>
                </c:pt>
              </c:strCache>
            </c:strRef>
          </c:tx>
          <c:spPr>
            <a:ln w="38100" cap="rnd">
              <a:solidFill>
                <a:schemeClr val="accent1"/>
              </a:solidFill>
              <a:round/>
            </a:ln>
            <a:effectLst/>
          </c:spPr>
          <c:marker>
            <c:symbol val="none"/>
          </c:marker>
          <c:cat>
            <c:numRef>
              <c:f>Sheet1!$A$2:$A$145</c:f>
              <c:numCache>
                <c:formatCode>General</c:formatCode>
                <c:ptCount val="144"/>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pt idx="63">
                  <c:v>512</c:v>
                </c:pt>
                <c:pt idx="64">
                  <c:v>520</c:v>
                </c:pt>
                <c:pt idx="65">
                  <c:v>528</c:v>
                </c:pt>
                <c:pt idx="66">
                  <c:v>536</c:v>
                </c:pt>
                <c:pt idx="67">
                  <c:v>544</c:v>
                </c:pt>
                <c:pt idx="68">
                  <c:v>552</c:v>
                </c:pt>
                <c:pt idx="69">
                  <c:v>560</c:v>
                </c:pt>
                <c:pt idx="70">
                  <c:v>568</c:v>
                </c:pt>
                <c:pt idx="71">
                  <c:v>576</c:v>
                </c:pt>
                <c:pt idx="72">
                  <c:v>584</c:v>
                </c:pt>
                <c:pt idx="73">
                  <c:v>592</c:v>
                </c:pt>
                <c:pt idx="74">
                  <c:v>600</c:v>
                </c:pt>
                <c:pt idx="75">
                  <c:v>608</c:v>
                </c:pt>
                <c:pt idx="76">
                  <c:v>616</c:v>
                </c:pt>
                <c:pt idx="77">
                  <c:v>624</c:v>
                </c:pt>
                <c:pt idx="78">
                  <c:v>632</c:v>
                </c:pt>
                <c:pt idx="79">
                  <c:v>640</c:v>
                </c:pt>
                <c:pt idx="80">
                  <c:v>648</c:v>
                </c:pt>
                <c:pt idx="81">
                  <c:v>656</c:v>
                </c:pt>
                <c:pt idx="82">
                  <c:v>664</c:v>
                </c:pt>
                <c:pt idx="83">
                  <c:v>672</c:v>
                </c:pt>
                <c:pt idx="84">
                  <c:v>680</c:v>
                </c:pt>
                <c:pt idx="85">
                  <c:v>688</c:v>
                </c:pt>
                <c:pt idx="86">
                  <c:v>696</c:v>
                </c:pt>
                <c:pt idx="87">
                  <c:v>704</c:v>
                </c:pt>
                <c:pt idx="88">
                  <c:v>712</c:v>
                </c:pt>
                <c:pt idx="89">
                  <c:v>720</c:v>
                </c:pt>
                <c:pt idx="90">
                  <c:v>728</c:v>
                </c:pt>
                <c:pt idx="91">
                  <c:v>736</c:v>
                </c:pt>
                <c:pt idx="92">
                  <c:v>744</c:v>
                </c:pt>
                <c:pt idx="93">
                  <c:v>752</c:v>
                </c:pt>
                <c:pt idx="94">
                  <c:v>760</c:v>
                </c:pt>
                <c:pt idx="95">
                  <c:v>768</c:v>
                </c:pt>
                <c:pt idx="96">
                  <c:v>776</c:v>
                </c:pt>
                <c:pt idx="97">
                  <c:v>784</c:v>
                </c:pt>
                <c:pt idx="98">
                  <c:v>792</c:v>
                </c:pt>
                <c:pt idx="99">
                  <c:v>800</c:v>
                </c:pt>
                <c:pt idx="100">
                  <c:v>808</c:v>
                </c:pt>
                <c:pt idx="101">
                  <c:v>816</c:v>
                </c:pt>
                <c:pt idx="102">
                  <c:v>824</c:v>
                </c:pt>
                <c:pt idx="103">
                  <c:v>832</c:v>
                </c:pt>
                <c:pt idx="104">
                  <c:v>840</c:v>
                </c:pt>
                <c:pt idx="105">
                  <c:v>848</c:v>
                </c:pt>
                <c:pt idx="106">
                  <c:v>856</c:v>
                </c:pt>
                <c:pt idx="107">
                  <c:v>864</c:v>
                </c:pt>
                <c:pt idx="108">
                  <c:v>872</c:v>
                </c:pt>
                <c:pt idx="109">
                  <c:v>880</c:v>
                </c:pt>
                <c:pt idx="110">
                  <c:v>888</c:v>
                </c:pt>
                <c:pt idx="111">
                  <c:v>896</c:v>
                </c:pt>
                <c:pt idx="112">
                  <c:v>904</c:v>
                </c:pt>
                <c:pt idx="113">
                  <c:v>912</c:v>
                </c:pt>
                <c:pt idx="114">
                  <c:v>920</c:v>
                </c:pt>
                <c:pt idx="115">
                  <c:v>928</c:v>
                </c:pt>
                <c:pt idx="116">
                  <c:v>936</c:v>
                </c:pt>
                <c:pt idx="117">
                  <c:v>944</c:v>
                </c:pt>
                <c:pt idx="118">
                  <c:v>952</c:v>
                </c:pt>
                <c:pt idx="119">
                  <c:v>960</c:v>
                </c:pt>
                <c:pt idx="120">
                  <c:v>968</c:v>
                </c:pt>
                <c:pt idx="121">
                  <c:v>976</c:v>
                </c:pt>
                <c:pt idx="122">
                  <c:v>984</c:v>
                </c:pt>
                <c:pt idx="123">
                  <c:v>992</c:v>
                </c:pt>
                <c:pt idx="124">
                  <c:v>1000</c:v>
                </c:pt>
                <c:pt idx="125">
                  <c:v>1008</c:v>
                </c:pt>
                <c:pt idx="126">
                  <c:v>1016</c:v>
                </c:pt>
                <c:pt idx="127">
                  <c:v>1024</c:v>
                </c:pt>
                <c:pt idx="128">
                  <c:v>1032</c:v>
                </c:pt>
                <c:pt idx="129">
                  <c:v>1040</c:v>
                </c:pt>
                <c:pt idx="130">
                  <c:v>1048</c:v>
                </c:pt>
                <c:pt idx="131">
                  <c:v>1056</c:v>
                </c:pt>
                <c:pt idx="132">
                  <c:v>1064</c:v>
                </c:pt>
                <c:pt idx="133">
                  <c:v>1072</c:v>
                </c:pt>
                <c:pt idx="134">
                  <c:v>1080</c:v>
                </c:pt>
                <c:pt idx="135">
                  <c:v>1088</c:v>
                </c:pt>
                <c:pt idx="136">
                  <c:v>1096</c:v>
                </c:pt>
                <c:pt idx="137">
                  <c:v>1104</c:v>
                </c:pt>
                <c:pt idx="138">
                  <c:v>1112</c:v>
                </c:pt>
                <c:pt idx="139">
                  <c:v>1120</c:v>
                </c:pt>
                <c:pt idx="140">
                  <c:v>1128</c:v>
                </c:pt>
                <c:pt idx="141">
                  <c:v>1136</c:v>
                </c:pt>
                <c:pt idx="142">
                  <c:v>1144</c:v>
                </c:pt>
                <c:pt idx="143">
                  <c:v>1152</c:v>
                </c:pt>
              </c:numCache>
            </c:numRef>
          </c:cat>
          <c:val>
            <c:numRef>
              <c:f>Sheet1!$B$2:$B$145</c:f>
              <c:numCache>
                <c:formatCode>#,##0</c:formatCode>
                <c:ptCount val="144"/>
                <c:pt idx="0">
                  <c:v>59179.76999999999</c:v>
                </c:pt>
                <c:pt idx="1">
                  <c:v>71770.92</c:v>
                </c:pt>
                <c:pt idx="2">
                  <c:v>82412.069999999992</c:v>
                </c:pt>
                <c:pt idx="3">
                  <c:v>109822.83000000002</c:v>
                </c:pt>
                <c:pt idx="4">
                  <c:v>122413.98</c:v>
                </c:pt>
                <c:pt idx="5">
                  <c:v>133055.13</c:v>
                </c:pt>
                <c:pt idx="6">
                  <c:v>160465.89000000001</c:v>
                </c:pt>
                <c:pt idx="7">
                  <c:v>173057.03999999998</c:v>
                </c:pt>
                <c:pt idx="8">
                  <c:v>183698.19</c:v>
                </c:pt>
                <c:pt idx="9">
                  <c:v>211108.94999999998</c:v>
                </c:pt>
                <c:pt idx="10">
                  <c:v>223700.09999999998</c:v>
                </c:pt>
                <c:pt idx="11">
                  <c:v>234341.25</c:v>
                </c:pt>
                <c:pt idx="12">
                  <c:v>261752.01</c:v>
                </c:pt>
                <c:pt idx="13">
                  <c:v>274343.16000000003</c:v>
                </c:pt>
                <c:pt idx="14">
                  <c:v>284984.31</c:v>
                </c:pt>
                <c:pt idx="15">
                  <c:v>312395.06999999989</c:v>
                </c:pt>
                <c:pt idx="16">
                  <c:v>324986.21999999991</c:v>
                </c:pt>
                <c:pt idx="17">
                  <c:v>335627.36999999994</c:v>
                </c:pt>
                <c:pt idx="18">
                  <c:v>381409.21</c:v>
                </c:pt>
                <c:pt idx="19">
                  <c:v>394000.36000000004</c:v>
                </c:pt>
                <c:pt idx="20">
                  <c:v>404641.51</c:v>
                </c:pt>
                <c:pt idx="21">
                  <c:v>432052.27</c:v>
                </c:pt>
                <c:pt idx="22">
                  <c:v>444643.42000000004</c:v>
                </c:pt>
                <c:pt idx="23">
                  <c:v>455284.57</c:v>
                </c:pt>
                <c:pt idx="24">
                  <c:v>482695.33</c:v>
                </c:pt>
                <c:pt idx="25">
                  <c:v>495286.48</c:v>
                </c:pt>
                <c:pt idx="26">
                  <c:v>505927.63000000012</c:v>
                </c:pt>
                <c:pt idx="27">
                  <c:v>533338.39</c:v>
                </c:pt>
                <c:pt idx="28">
                  <c:v>545929.54</c:v>
                </c:pt>
                <c:pt idx="29">
                  <c:v>556570.68999999994</c:v>
                </c:pt>
                <c:pt idx="30">
                  <c:v>583981.44999999995</c:v>
                </c:pt>
                <c:pt idx="31">
                  <c:v>596572.6</c:v>
                </c:pt>
                <c:pt idx="32">
                  <c:v>607213.75</c:v>
                </c:pt>
                <c:pt idx="33">
                  <c:v>634624.50999999989</c:v>
                </c:pt>
                <c:pt idx="34">
                  <c:v>647215.66</c:v>
                </c:pt>
                <c:pt idx="35">
                  <c:v>657856.80999999994</c:v>
                </c:pt>
                <c:pt idx="36">
                  <c:v>735728.76000000013</c:v>
                </c:pt>
                <c:pt idx="37">
                  <c:v>748319.91000000015</c:v>
                </c:pt>
                <c:pt idx="38">
                  <c:v>758961.06000000017</c:v>
                </c:pt>
                <c:pt idx="39">
                  <c:v>785559.9700000002</c:v>
                </c:pt>
                <c:pt idx="40">
                  <c:v>798151.12000000023</c:v>
                </c:pt>
                <c:pt idx="41">
                  <c:v>808792.27000000014</c:v>
                </c:pt>
                <c:pt idx="42">
                  <c:v>835391.18000000017</c:v>
                </c:pt>
                <c:pt idx="43">
                  <c:v>847982.33000000007</c:v>
                </c:pt>
                <c:pt idx="44">
                  <c:v>858623.4800000001</c:v>
                </c:pt>
                <c:pt idx="45">
                  <c:v>885222.39</c:v>
                </c:pt>
                <c:pt idx="46">
                  <c:v>897813.54</c:v>
                </c:pt>
                <c:pt idx="47">
                  <c:v>908454.69000000006</c:v>
                </c:pt>
                <c:pt idx="48">
                  <c:v>935053.60000000021</c:v>
                </c:pt>
                <c:pt idx="49">
                  <c:v>947644.75</c:v>
                </c:pt>
                <c:pt idx="50">
                  <c:v>958285.90000000014</c:v>
                </c:pt>
                <c:pt idx="51">
                  <c:v>984884.81</c:v>
                </c:pt>
                <c:pt idx="52">
                  <c:v>997475.9600000002</c:v>
                </c:pt>
                <c:pt idx="53">
                  <c:v>1008117.1100000003</c:v>
                </c:pt>
                <c:pt idx="54">
                  <c:v>1031726.02</c:v>
                </c:pt>
                <c:pt idx="55">
                  <c:v>1044317.1700000002</c:v>
                </c:pt>
                <c:pt idx="56">
                  <c:v>1054958.32</c:v>
                </c:pt>
                <c:pt idx="57">
                  <c:v>1081557.23</c:v>
                </c:pt>
                <c:pt idx="58">
                  <c:v>1094148.3799999999</c:v>
                </c:pt>
                <c:pt idx="59">
                  <c:v>1104789.53</c:v>
                </c:pt>
                <c:pt idx="60">
                  <c:v>1131388.44</c:v>
                </c:pt>
                <c:pt idx="61">
                  <c:v>1143979.5900000001</c:v>
                </c:pt>
                <c:pt idx="62">
                  <c:v>1154620.74</c:v>
                </c:pt>
                <c:pt idx="63">
                  <c:v>1181219.6500000004</c:v>
                </c:pt>
                <c:pt idx="64">
                  <c:v>1193810.8</c:v>
                </c:pt>
                <c:pt idx="65">
                  <c:v>1204451.9500000002</c:v>
                </c:pt>
                <c:pt idx="66">
                  <c:v>1231050.8600000001</c:v>
                </c:pt>
                <c:pt idx="67">
                  <c:v>1243642.0100000002</c:v>
                </c:pt>
                <c:pt idx="68">
                  <c:v>1254283.1600000004</c:v>
                </c:pt>
                <c:pt idx="69">
                  <c:v>1280882.07</c:v>
                </c:pt>
                <c:pt idx="70">
                  <c:v>1293473.2200000002</c:v>
                </c:pt>
                <c:pt idx="71">
                  <c:v>1304114.3700000001</c:v>
                </c:pt>
                <c:pt idx="72">
                  <c:v>1391728.5200000003</c:v>
                </c:pt>
                <c:pt idx="73">
                  <c:v>1404319.6700000002</c:v>
                </c:pt>
                <c:pt idx="74">
                  <c:v>1414960.82</c:v>
                </c:pt>
                <c:pt idx="75">
                  <c:v>1441559.7300000002</c:v>
                </c:pt>
                <c:pt idx="76">
                  <c:v>1454150.8800000001</c:v>
                </c:pt>
                <c:pt idx="77">
                  <c:v>1464792.0300000003</c:v>
                </c:pt>
                <c:pt idx="78">
                  <c:v>1491390.9400000002</c:v>
                </c:pt>
                <c:pt idx="79">
                  <c:v>1503982.0899999999</c:v>
                </c:pt>
                <c:pt idx="80">
                  <c:v>1514623.24</c:v>
                </c:pt>
                <c:pt idx="81">
                  <c:v>1541222.15</c:v>
                </c:pt>
                <c:pt idx="82">
                  <c:v>1553813.3</c:v>
                </c:pt>
                <c:pt idx="83">
                  <c:v>1564454.45</c:v>
                </c:pt>
                <c:pt idx="84">
                  <c:v>1591053.3599999999</c:v>
                </c:pt>
                <c:pt idx="85">
                  <c:v>1603644.51</c:v>
                </c:pt>
                <c:pt idx="86">
                  <c:v>1614285.66</c:v>
                </c:pt>
                <c:pt idx="87">
                  <c:v>1640884.57</c:v>
                </c:pt>
                <c:pt idx="88">
                  <c:v>1653475.72</c:v>
                </c:pt>
                <c:pt idx="89">
                  <c:v>1664116.8699999999</c:v>
                </c:pt>
                <c:pt idx="90">
                  <c:v>1741163.84</c:v>
                </c:pt>
                <c:pt idx="91">
                  <c:v>1753754.99</c:v>
                </c:pt>
                <c:pt idx="92">
                  <c:v>1764396.1400000004</c:v>
                </c:pt>
                <c:pt idx="93">
                  <c:v>1790995.05</c:v>
                </c:pt>
                <c:pt idx="94">
                  <c:v>1803586.2000000002</c:v>
                </c:pt>
                <c:pt idx="95">
                  <c:v>1814227.35</c:v>
                </c:pt>
                <c:pt idx="96">
                  <c:v>1840826.2600000002</c:v>
                </c:pt>
                <c:pt idx="97">
                  <c:v>1853417.4100000001</c:v>
                </c:pt>
                <c:pt idx="98">
                  <c:v>1864058.56</c:v>
                </c:pt>
                <c:pt idx="99">
                  <c:v>1890657.47</c:v>
                </c:pt>
                <c:pt idx="100">
                  <c:v>1903248.62</c:v>
                </c:pt>
                <c:pt idx="101">
                  <c:v>1913889.77</c:v>
                </c:pt>
                <c:pt idx="102">
                  <c:v>1940488.6799999997</c:v>
                </c:pt>
                <c:pt idx="103">
                  <c:v>1953079.83</c:v>
                </c:pt>
                <c:pt idx="104">
                  <c:v>1963720.98</c:v>
                </c:pt>
                <c:pt idx="105">
                  <c:v>1990319.8900000001</c:v>
                </c:pt>
                <c:pt idx="106">
                  <c:v>2002911.04</c:v>
                </c:pt>
                <c:pt idx="107">
                  <c:v>2013552.1900000004</c:v>
                </c:pt>
                <c:pt idx="108">
                  <c:v>2015826.0199999998</c:v>
                </c:pt>
                <c:pt idx="109">
                  <c:v>2028417.1699999997</c:v>
                </c:pt>
                <c:pt idx="110">
                  <c:v>2039058.3199999998</c:v>
                </c:pt>
                <c:pt idx="111">
                  <c:v>2065657.23</c:v>
                </c:pt>
                <c:pt idx="112">
                  <c:v>2078248.38</c:v>
                </c:pt>
                <c:pt idx="113">
                  <c:v>2088889.53</c:v>
                </c:pt>
                <c:pt idx="114">
                  <c:v>2115488.44</c:v>
                </c:pt>
                <c:pt idx="115">
                  <c:v>2128079.59</c:v>
                </c:pt>
                <c:pt idx="116">
                  <c:v>2138720.7399999998</c:v>
                </c:pt>
                <c:pt idx="117">
                  <c:v>2165319.6499999994</c:v>
                </c:pt>
                <c:pt idx="118">
                  <c:v>2177910.7999999998</c:v>
                </c:pt>
                <c:pt idx="119">
                  <c:v>2188551.9499999997</c:v>
                </c:pt>
                <c:pt idx="120">
                  <c:v>2215150.86</c:v>
                </c:pt>
                <c:pt idx="121">
                  <c:v>2227742.0099999998</c:v>
                </c:pt>
                <c:pt idx="122">
                  <c:v>2238383.16</c:v>
                </c:pt>
                <c:pt idx="123">
                  <c:v>2264982.0699999998</c:v>
                </c:pt>
                <c:pt idx="124">
                  <c:v>2277573.2199999997</c:v>
                </c:pt>
                <c:pt idx="125">
                  <c:v>2288214.3699999996</c:v>
                </c:pt>
                <c:pt idx="126">
                  <c:v>2397163.6</c:v>
                </c:pt>
                <c:pt idx="127">
                  <c:v>2409754.75</c:v>
                </c:pt>
                <c:pt idx="128">
                  <c:v>2420395.9</c:v>
                </c:pt>
                <c:pt idx="129">
                  <c:v>2446994.8099999996</c:v>
                </c:pt>
                <c:pt idx="130">
                  <c:v>2459585.96</c:v>
                </c:pt>
                <c:pt idx="131">
                  <c:v>2470227.11</c:v>
                </c:pt>
                <c:pt idx="132">
                  <c:v>2496826.02</c:v>
                </c:pt>
                <c:pt idx="133">
                  <c:v>2509417.1700000004</c:v>
                </c:pt>
                <c:pt idx="134">
                  <c:v>2520058.3200000003</c:v>
                </c:pt>
                <c:pt idx="135">
                  <c:v>2546657.2300000004</c:v>
                </c:pt>
                <c:pt idx="136">
                  <c:v>2559248.3800000004</c:v>
                </c:pt>
                <c:pt idx="137">
                  <c:v>2569889.5300000007</c:v>
                </c:pt>
                <c:pt idx="138">
                  <c:v>2596488.4400000004</c:v>
                </c:pt>
                <c:pt idx="139">
                  <c:v>2609079.5900000003</c:v>
                </c:pt>
                <c:pt idx="140">
                  <c:v>2619720.7400000007</c:v>
                </c:pt>
                <c:pt idx="141">
                  <c:v>2646319.6500000004</c:v>
                </c:pt>
                <c:pt idx="142">
                  <c:v>2658910.7999999998</c:v>
                </c:pt>
                <c:pt idx="143">
                  <c:v>2669551.9500000002</c:v>
                </c:pt>
              </c:numCache>
            </c:numRef>
          </c:val>
          <c:smooth val="0"/>
          <c:extLst>
            <c:ext xmlns:c16="http://schemas.microsoft.com/office/drawing/2014/chart" uri="{C3380CC4-5D6E-409C-BE32-E72D297353CC}">
              <c16:uniqueId val="{00000000-5EC0-4AC3-ACA4-9F418A8AE98D}"/>
            </c:ext>
          </c:extLst>
        </c:ser>
        <c:ser>
          <c:idx val="1"/>
          <c:order val="1"/>
          <c:tx>
            <c:strRef>
              <c:f>Sheet1!$C$1</c:f>
              <c:strCache>
                <c:ptCount val="1"/>
                <c:pt idx="0">
                  <c:v>UCS</c:v>
                </c:pt>
              </c:strCache>
            </c:strRef>
          </c:tx>
          <c:spPr>
            <a:ln w="38100" cap="rnd">
              <a:solidFill>
                <a:schemeClr val="accent2"/>
              </a:solidFill>
              <a:round/>
            </a:ln>
            <a:effectLst/>
          </c:spPr>
          <c:marker>
            <c:symbol val="none"/>
          </c:marker>
          <c:cat>
            <c:numRef>
              <c:f>Sheet1!$A$2:$A$145</c:f>
              <c:numCache>
                <c:formatCode>General</c:formatCode>
                <c:ptCount val="144"/>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pt idx="63">
                  <c:v>512</c:v>
                </c:pt>
                <c:pt idx="64">
                  <c:v>520</c:v>
                </c:pt>
                <c:pt idx="65">
                  <c:v>528</c:v>
                </c:pt>
                <c:pt idx="66">
                  <c:v>536</c:v>
                </c:pt>
                <c:pt idx="67">
                  <c:v>544</c:v>
                </c:pt>
                <c:pt idx="68">
                  <c:v>552</c:v>
                </c:pt>
                <c:pt idx="69">
                  <c:v>560</c:v>
                </c:pt>
                <c:pt idx="70">
                  <c:v>568</c:v>
                </c:pt>
                <c:pt idx="71">
                  <c:v>576</c:v>
                </c:pt>
                <c:pt idx="72">
                  <c:v>584</c:v>
                </c:pt>
                <c:pt idx="73">
                  <c:v>592</c:v>
                </c:pt>
                <c:pt idx="74">
                  <c:v>600</c:v>
                </c:pt>
                <c:pt idx="75">
                  <c:v>608</c:v>
                </c:pt>
                <c:pt idx="76">
                  <c:v>616</c:v>
                </c:pt>
                <c:pt idx="77">
                  <c:v>624</c:v>
                </c:pt>
                <c:pt idx="78">
                  <c:v>632</c:v>
                </c:pt>
                <c:pt idx="79">
                  <c:v>640</c:v>
                </c:pt>
                <c:pt idx="80">
                  <c:v>648</c:v>
                </c:pt>
                <c:pt idx="81">
                  <c:v>656</c:v>
                </c:pt>
                <c:pt idx="82">
                  <c:v>664</c:v>
                </c:pt>
                <c:pt idx="83">
                  <c:v>672</c:v>
                </c:pt>
                <c:pt idx="84">
                  <c:v>680</c:v>
                </c:pt>
                <c:pt idx="85">
                  <c:v>688</c:v>
                </c:pt>
                <c:pt idx="86">
                  <c:v>696</c:v>
                </c:pt>
                <c:pt idx="87">
                  <c:v>704</c:v>
                </c:pt>
                <c:pt idx="88">
                  <c:v>712</c:v>
                </c:pt>
                <c:pt idx="89">
                  <c:v>720</c:v>
                </c:pt>
                <c:pt idx="90">
                  <c:v>728</c:v>
                </c:pt>
                <c:pt idx="91">
                  <c:v>736</c:v>
                </c:pt>
                <c:pt idx="92">
                  <c:v>744</c:v>
                </c:pt>
                <c:pt idx="93">
                  <c:v>752</c:v>
                </c:pt>
                <c:pt idx="94">
                  <c:v>760</c:v>
                </c:pt>
                <c:pt idx="95">
                  <c:v>768</c:v>
                </c:pt>
                <c:pt idx="96">
                  <c:v>776</c:v>
                </c:pt>
                <c:pt idx="97">
                  <c:v>784</c:v>
                </c:pt>
                <c:pt idx="98">
                  <c:v>792</c:v>
                </c:pt>
                <c:pt idx="99">
                  <c:v>800</c:v>
                </c:pt>
                <c:pt idx="100">
                  <c:v>808</c:v>
                </c:pt>
                <c:pt idx="101">
                  <c:v>816</c:v>
                </c:pt>
                <c:pt idx="102">
                  <c:v>824</c:v>
                </c:pt>
                <c:pt idx="103">
                  <c:v>832</c:v>
                </c:pt>
                <c:pt idx="104">
                  <c:v>840</c:v>
                </c:pt>
                <c:pt idx="105">
                  <c:v>848</c:v>
                </c:pt>
                <c:pt idx="106">
                  <c:v>856</c:v>
                </c:pt>
                <c:pt idx="107">
                  <c:v>864</c:v>
                </c:pt>
                <c:pt idx="108">
                  <c:v>872</c:v>
                </c:pt>
                <c:pt idx="109">
                  <c:v>880</c:v>
                </c:pt>
                <c:pt idx="110">
                  <c:v>888</c:v>
                </c:pt>
                <c:pt idx="111">
                  <c:v>896</c:v>
                </c:pt>
                <c:pt idx="112">
                  <c:v>904</c:v>
                </c:pt>
                <c:pt idx="113">
                  <c:v>912</c:v>
                </c:pt>
                <c:pt idx="114">
                  <c:v>920</c:v>
                </c:pt>
                <c:pt idx="115">
                  <c:v>928</c:v>
                </c:pt>
                <c:pt idx="116">
                  <c:v>936</c:v>
                </c:pt>
                <c:pt idx="117">
                  <c:v>944</c:v>
                </c:pt>
                <c:pt idx="118">
                  <c:v>952</c:v>
                </c:pt>
                <c:pt idx="119">
                  <c:v>960</c:v>
                </c:pt>
                <c:pt idx="120">
                  <c:v>968</c:v>
                </c:pt>
                <c:pt idx="121">
                  <c:v>976</c:v>
                </c:pt>
                <c:pt idx="122">
                  <c:v>984</c:v>
                </c:pt>
                <c:pt idx="123">
                  <c:v>992</c:v>
                </c:pt>
                <c:pt idx="124">
                  <c:v>1000</c:v>
                </c:pt>
                <c:pt idx="125">
                  <c:v>1008</c:v>
                </c:pt>
                <c:pt idx="126">
                  <c:v>1016</c:v>
                </c:pt>
                <c:pt idx="127">
                  <c:v>1024</c:v>
                </c:pt>
                <c:pt idx="128">
                  <c:v>1032</c:v>
                </c:pt>
                <c:pt idx="129">
                  <c:v>1040</c:v>
                </c:pt>
                <c:pt idx="130">
                  <c:v>1048</c:v>
                </c:pt>
                <c:pt idx="131">
                  <c:v>1056</c:v>
                </c:pt>
                <c:pt idx="132">
                  <c:v>1064</c:v>
                </c:pt>
                <c:pt idx="133">
                  <c:v>1072</c:v>
                </c:pt>
                <c:pt idx="134">
                  <c:v>1080</c:v>
                </c:pt>
                <c:pt idx="135">
                  <c:v>1088</c:v>
                </c:pt>
                <c:pt idx="136">
                  <c:v>1096</c:v>
                </c:pt>
                <c:pt idx="137">
                  <c:v>1104</c:v>
                </c:pt>
                <c:pt idx="138">
                  <c:v>1112</c:v>
                </c:pt>
                <c:pt idx="139">
                  <c:v>1120</c:v>
                </c:pt>
                <c:pt idx="140">
                  <c:v>1128</c:v>
                </c:pt>
                <c:pt idx="141">
                  <c:v>1136</c:v>
                </c:pt>
                <c:pt idx="142">
                  <c:v>1144</c:v>
                </c:pt>
                <c:pt idx="143">
                  <c:v>1152</c:v>
                </c:pt>
              </c:numCache>
            </c:numRef>
          </c:cat>
          <c:val>
            <c:numRef>
              <c:f>Sheet1!$C$2:$C$145</c:f>
              <c:numCache>
                <c:formatCode>#,##0</c:formatCode>
                <c:ptCount val="144"/>
                <c:pt idx="0">
                  <c:v>86678.885675675672</c:v>
                </c:pt>
                <c:pt idx="1">
                  <c:v>105766.82135135133</c:v>
                </c:pt>
                <c:pt idx="2">
                  <c:v>124854.75702702704</c:v>
                </c:pt>
                <c:pt idx="3">
                  <c:v>143942.69270270268</c:v>
                </c:pt>
                <c:pt idx="4">
                  <c:v>163030.6283783784</c:v>
                </c:pt>
                <c:pt idx="5">
                  <c:v>182118.56405405406</c:v>
                </c:pt>
                <c:pt idx="6">
                  <c:v>201206.49972972975</c:v>
                </c:pt>
                <c:pt idx="7">
                  <c:v>220294.43540540538</c:v>
                </c:pt>
                <c:pt idx="8">
                  <c:v>270723.92108108109</c:v>
                </c:pt>
                <c:pt idx="9">
                  <c:v>289811.85675675678</c:v>
                </c:pt>
                <c:pt idx="10">
                  <c:v>308899.79243243247</c:v>
                </c:pt>
                <c:pt idx="11">
                  <c:v>327987.72810810816</c:v>
                </c:pt>
                <c:pt idx="12">
                  <c:v>347075.66378378373</c:v>
                </c:pt>
                <c:pt idx="13">
                  <c:v>366163.59945945948</c:v>
                </c:pt>
                <c:pt idx="14">
                  <c:v>385251.53513513517</c:v>
                </c:pt>
                <c:pt idx="15">
                  <c:v>404339.4708108108</c:v>
                </c:pt>
                <c:pt idx="16">
                  <c:v>454768.95648648648</c:v>
                </c:pt>
                <c:pt idx="17">
                  <c:v>473856.89216216211</c:v>
                </c:pt>
                <c:pt idx="18">
                  <c:v>492944.82783783786</c:v>
                </c:pt>
                <c:pt idx="19">
                  <c:v>512032.76351351349</c:v>
                </c:pt>
                <c:pt idx="20">
                  <c:v>531120.69918918912</c:v>
                </c:pt>
                <c:pt idx="21">
                  <c:v>550208.63486486487</c:v>
                </c:pt>
                <c:pt idx="22">
                  <c:v>569296.5705405405</c:v>
                </c:pt>
                <c:pt idx="23">
                  <c:v>588384.50621621625</c:v>
                </c:pt>
                <c:pt idx="24">
                  <c:v>638813.99189189193</c:v>
                </c:pt>
                <c:pt idx="25">
                  <c:v>657901.92756756744</c:v>
                </c:pt>
                <c:pt idx="26">
                  <c:v>676989.86324324331</c:v>
                </c:pt>
                <c:pt idx="27">
                  <c:v>696077.79891891894</c:v>
                </c:pt>
                <c:pt idx="28">
                  <c:v>715165.73459459469</c:v>
                </c:pt>
                <c:pt idx="29">
                  <c:v>734253.67027027032</c:v>
                </c:pt>
                <c:pt idx="30">
                  <c:v>753341.60594594595</c:v>
                </c:pt>
                <c:pt idx="31">
                  <c:v>772429.54162162158</c:v>
                </c:pt>
                <c:pt idx="32">
                  <c:v>822859.02729729738</c:v>
                </c:pt>
                <c:pt idx="33">
                  <c:v>841946.96297297301</c:v>
                </c:pt>
                <c:pt idx="34">
                  <c:v>861034.89864864864</c:v>
                </c:pt>
                <c:pt idx="35">
                  <c:v>880122.83432432427</c:v>
                </c:pt>
                <c:pt idx="36">
                  <c:v>899210.7699999999</c:v>
                </c:pt>
                <c:pt idx="37">
                  <c:v>918298.70567567577</c:v>
                </c:pt>
                <c:pt idx="38">
                  <c:v>937386.6413513514</c:v>
                </c:pt>
                <c:pt idx="39">
                  <c:v>956474.57702702703</c:v>
                </c:pt>
                <c:pt idx="40">
                  <c:v>1006904.0627027026</c:v>
                </c:pt>
                <c:pt idx="41">
                  <c:v>1025991.9983783782</c:v>
                </c:pt>
                <c:pt idx="42">
                  <c:v>1045079.9340540541</c:v>
                </c:pt>
                <c:pt idx="43">
                  <c:v>1064167.8697297296</c:v>
                </c:pt>
                <c:pt idx="44">
                  <c:v>1083255.8054054054</c:v>
                </c:pt>
                <c:pt idx="45">
                  <c:v>1102343.7410810811</c:v>
                </c:pt>
                <c:pt idx="46">
                  <c:v>1121431.6767567564</c:v>
                </c:pt>
                <c:pt idx="47">
                  <c:v>1140519.6124324326</c:v>
                </c:pt>
                <c:pt idx="48">
                  <c:v>1190949.0981081079</c:v>
                </c:pt>
                <c:pt idx="49">
                  <c:v>1210037.0337837837</c:v>
                </c:pt>
                <c:pt idx="50">
                  <c:v>1229124.9694594594</c:v>
                </c:pt>
                <c:pt idx="51">
                  <c:v>1248212.9051351349</c:v>
                </c:pt>
                <c:pt idx="52">
                  <c:v>1267300.8408108109</c:v>
                </c:pt>
                <c:pt idx="53">
                  <c:v>1286388.7764864864</c:v>
                </c:pt>
                <c:pt idx="54">
                  <c:v>1305476.7121621622</c:v>
                </c:pt>
                <c:pt idx="55">
                  <c:v>1324564.6478378377</c:v>
                </c:pt>
                <c:pt idx="56">
                  <c:v>1434643.5335135134</c:v>
                </c:pt>
                <c:pt idx="57">
                  <c:v>1453731.4691891894</c:v>
                </c:pt>
                <c:pt idx="58">
                  <c:v>1472819.4048648649</c:v>
                </c:pt>
                <c:pt idx="59">
                  <c:v>1491907.3405405406</c:v>
                </c:pt>
                <c:pt idx="60">
                  <c:v>1510995.2762162166</c:v>
                </c:pt>
                <c:pt idx="61">
                  <c:v>1530083.2118918919</c:v>
                </c:pt>
                <c:pt idx="62">
                  <c:v>1549171.1475675676</c:v>
                </c:pt>
                <c:pt idx="63">
                  <c:v>1568259.0832432432</c:v>
                </c:pt>
                <c:pt idx="64">
                  <c:v>1618688.568918919</c:v>
                </c:pt>
                <c:pt idx="65">
                  <c:v>1637776.5045945949</c:v>
                </c:pt>
                <c:pt idx="66">
                  <c:v>1656864.4402702702</c:v>
                </c:pt>
                <c:pt idx="67">
                  <c:v>1675952.375945946</c:v>
                </c:pt>
                <c:pt idx="68">
                  <c:v>1695040.3116216215</c:v>
                </c:pt>
                <c:pt idx="69">
                  <c:v>1714128.2472972972</c:v>
                </c:pt>
                <c:pt idx="70">
                  <c:v>1733216.1829729732</c:v>
                </c:pt>
                <c:pt idx="71">
                  <c:v>1752304.1186486487</c:v>
                </c:pt>
                <c:pt idx="72">
                  <c:v>1802733.6043243243</c:v>
                </c:pt>
                <c:pt idx="73">
                  <c:v>1821821.5399999998</c:v>
                </c:pt>
                <c:pt idx="74">
                  <c:v>1840909.4756756756</c:v>
                </c:pt>
                <c:pt idx="75">
                  <c:v>1859997.4113513515</c:v>
                </c:pt>
                <c:pt idx="76">
                  <c:v>1879085.347027027</c:v>
                </c:pt>
                <c:pt idx="77">
                  <c:v>1898173.2827027028</c:v>
                </c:pt>
                <c:pt idx="78">
                  <c:v>1917261.2183783781</c:v>
                </c:pt>
                <c:pt idx="79">
                  <c:v>1936349.1540540541</c:v>
                </c:pt>
                <c:pt idx="80">
                  <c:v>1986778.6397297299</c:v>
                </c:pt>
                <c:pt idx="81">
                  <c:v>2005866.5754054054</c:v>
                </c:pt>
                <c:pt idx="82">
                  <c:v>2024954.5110810811</c:v>
                </c:pt>
                <c:pt idx="83">
                  <c:v>2044042.4467567564</c:v>
                </c:pt>
                <c:pt idx="84">
                  <c:v>2063130.3824324324</c:v>
                </c:pt>
                <c:pt idx="85">
                  <c:v>2082218.3181081084</c:v>
                </c:pt>
                <c:pt idx="86">
                  <c:v>2101306.2537837839</c:v>
                </c:pt>
                <c:pt idx="87">
                  <c:v>2120394.1894594594</c:v>
                </c:pt>
                <c:pt idx="88">
                  <c:v>2170823.6751351347</c:v>
                </c:pt>
                <c:pt idx="89">
                  <c:v>2189911.6108108107</c:v>
                </c:pt>
                <c:pt idx="90">
                  <c:v>2208999.5464864867</c:v>
                </c:pt>
                <c:pt idx="91">
                  <c:v>2228087.4821621622</c:v>
                </c:pt>
                <c:pt idx="92">
                  <c:v>2247175.4178378377</c:v>
                </c:pt>
                <c:pt idx="93">
                  <c:v>2266263.3535135128</c:v>
                </c:pt>
                <c:pt idx="94">
                  <c:v>2285351.2891891892</c:v>
                </c:pt>
                <c:pt idx="95">
                  <c:v>2304439.2248648652</c:v>
                </c:pt>
                <c:pt idx="96">
                  <c:v>2354868.7105405405</c:v>
                </c:pt>
                <c:pt idx="97">
                  <c:v>2373956.6462162165</c:v>
                </c:pt>
                <c:pt idx="98">
                  <c:v>2393044.5818918915</c:v>
                </c:pt>
                <c:pt idx="99">
                  <c:v>2412132.5175675675</c:v>
                </c:pt>
                <c:pt idx="100">
                  <c:v>2431220.453243244</c:v>
                </c:pt>
                <c:pt idx="101">
                  <c:v>2450308.388918919</c:v>
                </c:pt>
                <c:pt idx="102">
                  <c:v>2469396.3245945945</c:v>
                </c:pt>
                <c:pt idx="103">
                  <c:v>2488484.2602702701</c:v>
                </c:pt>
                <c:pt idx="104">
                  <c:v>2538913.7459459458</c:v>
                </c:pt>
                <c:pt idx="105">
                  <c:v>2558001.6816216218</c:v>
                </c:pt>
                <c:pt idx="106">
                  <c:v>2577089.6172972973</c:v>
                </c:pt>
                <c:pt idx="107">
                  <c:v>2596177.5529729729</c:v>
                </c:pt>
                <c:pt idx="108">
                  <c:v>2615265.4886486484</c:v>
                </c:pt>
                <c:pt idx="109">
                  <c:v>2634353.4243243244</c:v>
                </c:pt>
                <c:pt idx="110">
                  <c:v>2653441.3600000003</c:v>
                </c:pt>
                <c:pt idx="111">
                  <c:v>2672529.2956756754</c:v>
                </c:pt>
                <c:pt idx="112">
                  <c:v>2759208.1813513516</c:v>
                </c:pt>
                <c:pt idx="113">
                  <c:v>2778296.1170270271</c:v>
                </c:pt>
                <c:pt idx="114">
                  <c:v>2797384.0527027026</c:v>
                </c:pt>
                <c:pt idx="115">
                  <c:v>2816471.9883783786</c:v>
                </c:pt>
                <c:pt idx="116">
                  <c:v>2835559.9240540541</c:v>
                </c:pt>
                <c:pt idx="117">
                  <c:v>2854647.8597297296</c:v>
                </c:pt>
                <c:pt idx="118">
                  <c:v>2873735.7954054056</c:v>
                </c:pt>
                <c:pt idx="119">
                  <c:v>2892823.7310810811</c:v>
                </c:pt>
                <c:pt idx="120">
                  <c:v>2943253.2167567569</c:v>
                </c:pt>
                <c:pt idx="121">
                  <c:v>2962341.1524324333</c:v>
                </c:pt>
                <c:pt idx="122">
                  <c:v>2981429.0881081079</c:v>
                </c:pt>
                <c:pt idx="123">
                  <c:v>3000517.0237837839</c:v>
                </c:pt>
                <c:pt idx="124">
                  <c:v>3019604.9594594594</c:v>
                </c:pt>
                <c:pt idx="125">
                  <c:v>3038692.8951351354</c:v>
                </c:pt>
                <c:pt idx="126">
                  <c:v>3057780.8308108114</c:v>
                </c:pt>
                <c:pt idx="127">
                  <c:v>3076868.7664864864</c:v>
                </c:pt>
                <c:pt idx="128">
                  <c:v>3127298.2521621622</c:v>
                </c:pt>
                <c:pt idx="129">
                  <c:v>3146386.1878378377</c:v>
                </c:pt>
                <c:pt idx="130">
                  <c:v>3165474.1235135132</c:v>
                </c:pt>
                <c:pt idx="131">
                  <c:v>3184562.0591891897</c:v>
                </c:pt>
                <c:pt idx="132">
                  <c:v>3203649.9948648643</c:v>
                </c:pt>
                <c:pt idx="133">
                  <c:v>3222737.9305405403</c:v>
                </c:pt>
                <c:pt idx="134">
                  <c:v>3241825.8662162162</c:v>
                </c:pt>
                <c:pt idx="135">
                  <c:v>3260913.8018918918</c:v>
                </c:pt>
                <c:pt idx="136">
                  <c:v>3311343.287567568</c:v>
                </c:pt>
                <c:pt idx="137">
                  <c:v>3330431.2232432431</c:v>
                </c:pt>
                <c:pt idx="138">
                  <c:v>3349519.158918919</c:v>
                </c:pt>
                <c:pt idx="139">
                  <c:v>3368607.0945945946</c:v>
                </c:pt>
                <c:pt idx="140">
                  <c:v>3387695.0302702705</c:v>
                </c:pt>
                <c:pt idx="141">
                  <c:v>3406782.9659459465</c:v>
                </c:pt>
                <c:pt idx="142">
                  <c:v>3425870.9016216211</c:v>
                </c:pt>
                <c:pt idx="143">
                  <c:v>3444958.8372972975</c:v>
                </c:pt>
              </c:numCache>
            </c:numRef>
          </c:val>
          <c:smooth val="0"/>
          <c:extLst>
            <c:ext xmlns:c16="http://schemas.microsoft.com/office/drawing/2014/chart" uri="{C3380CC4-5D6E-409C-BE32-E72D297353CC}">
              <c16:uniqueId val="{00000001-5EC0-4AC3-ACA4-9F418A8AE98D}"/>
            </c:ext>
          </c:extLst>
        </c:ser>
        <c:dLbls>
          <c:showLegendKey val="0"/>
          <c:showVal val="0"/>
          <c:showCatName val="0"/>
          <c:showSerName val="0"/>
          <c:showPercent val="0"/>
          <c:showBubbleSize val="0"/>
        </c:dLbls>
        <c:smooth val="0"/>
        <c:axId val="312844488"/>
        <c:axId val="312847232"/>
      </c:lineChart>
      <c:catAx>
        <c:axId val="31284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12847232"/>
        <c:crosses val="autoZero"/>
        <c:auto val="1"/>
        <c:lblAlgn val="ctr"/>
        <c:lblOffset val="100"/>
        <c:noMultiLvlLbl val="0"/>
      </c:catAx>
      <c:valAx>
        <c:axId val="312847232"/>
        <c:scaling>
          <c:orientation val="minMax"/>
          <c:max val="35000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844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0.42105</cdr:x>
      <cdr:y>0.69421</cdr:y>
    </cdr:from>
    <cdr:to>
      <cdr:x>0.95621</cdr:x>
      <cdr:y>0.91099</cdr:y>
    </cdr:to>
    <cdr:sp macro="" textlink="">
      <cdr:nvSpPr>
        <cdr:cNvPr id="9" name="Rectangle 8"/>
        <cdr:cNvSpPr/>
      </cdr:nvSpPr>
      <cdr:spPr bwMode="ltGray">
        <a:xfrm xmlns:a="http://schemas.openxmlformats.org/drawingml/2006/main">
          <a:off x="4618761" y="3200400"/>
          <a:ext cx="5870504" cy="999378"/>
        </a:xfrm>
        <a:prstGeom xmlns:a="http://schemas.openxmlformats.org/drawingml/2006/main" prst="rect">
          <a:avLst/>
        </a:prstGeom>
        <a:solidFill xmlns:a="http://schemas.openxmlformats.org/drawingml/2006/main">
          <a:schemeClr val="bg1"/>
        </a:solidFill>
        <a:ln xmlns:a="http://schemas.openxmlformats.org/drawingml/2006/main" w="9525">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0.09034</cdr:x>
      <cdr:y>0.06229</cdr:y>
    </cdr:from>
    <cdr:to>
      <cdr:x>0.49132</cdr:x>
      <cdr:y>0.11637</cdr:y>
    </cdr:to>
    <cdr:sp macro="" textlink="">
      <cdr:nvSpPr>
        <cdr:cNvPr id="2" name="TextBox 1"/>
        <cdr:cNvSpPr txBox="1"/>
      </cdr:nvSpPr>
      <cdr:spPr>
        <a:xfrm xmlns:a="http://schemas.openxmlformats.org/drawingml/2006/main">
          <a:off x="990996" y="287163"/>
          <a:ext cx="4398640" cy="24929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nSpc>
              <a:spcPct val="90000"/>
            </a:lnSpc>
          </a:pPr>
          <a:r>
            <a:rPr lang="en-US" sz="1800" dirty="0">
              <a:solidFill>
                <a:schemeClr val="bg1"/>
              </a:solidFill>
            </a:rPr>
            <a:t>Maximum Available Power Exceeded Zone</a:t>
          </a:r>
        </a:p>
      </cdr:txBody>
    </cdr:sp>
  </cdr:relSizeAnchor>
  <cdr:relSizeAnchor xmlns:cdr="http://schemas.openxmlformats.org/drawingml/2006/chartDrawing">
    <cdr:from>
      <cdr:x>0.5682</cdr:x>
      <cdr:y>0.40771</cdr:y>
    </cdr:from>
    <cdr:to>
      <cdr:x>0.95135</cdr:x>
      <cdr:y>0.53388</cdr:y>
    </cdr:to>
    <cdr:sp macro="" textlink="">
      <cdr:nvSpPr>
        <cdr:cNvPr id="5" name="TextBox 4"/>
        <cdr:cNvSpPr txBox="1"/>
      </cdr:nvSpPr>
      <cdr:spPr>
        <a:xfrm xmlns:a="http://schemas.openxmlformats.org/drawingml/2006/main">
          <a:off x="6232923" y="1879562"/>
          <a:ext cx="4203074" cy="581698"/>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ctr">
            <a:lnSpc>
              <a:spcPct val="90000"/>
            </a:lnSpc>
          </a:pPr>
          <a:r>
            <a:rPr lang="en-US" sz="2200" dirty="0"/>
            <a:t>All limited to just 6 servers</a:t>
          </a:r>
          <a:br>
            <a:rPr lang="en-US" sz="2200" dirty="0"/>
          </a:br>
          <a:r>
            <a:rPr lang="en-US" sz="2000" b="1" dirty="0"/>
            <a:t>(25% Chassis Capacity Reduction)</a:t>
          </a:r>
        </a:p>
      </cdr:txBody>
    </cdr:sp>
  </cdr:relSizeAnchor>
  <cdr:relSizeAnchor xmlns:cdr="http://schemas.openxmlformats.org/drawingml/2006/chartDrawing">
    <cdr:from>
      <cdr:x>0.68798</cdr:x>
      <cdr:y>0.16233</cdr:y>
    </cdr:from>
    <cdr:to>
      <cdr:x>0.70053</cdr:x>
      <cdr:y>0.19208</cdr:y>
    </cdr:to>
    <cdr:sp macro="" textlink="">
      <cdr:nvSpPr>
        <cdr:cNvPr id="13" name="Oval 12"/>
        <cdr:cNvSpPr>
          <a:spLocks xmlns:a="http://schemas.openxmlformats.org/drawingml/2006/main" noChangeAspect="1"/>
        </cdr:cNvSpPr>
      </cdr:nvSpPr>
      <cdr:spPr bwMode="ltGray">
        <a:xfrm xmlns:a="http://schemas.openxmlformats.org/drawingml/2006/main">
          <a:off x="7546835" y="748344"/>
          <a:ext cx="137680" cy="137160"/>
        </a:xfrm>
        <a:prstGeom xmlns:a="http://schemas.openxmlformats.org/drawingml/2006/main" prst="ellipse">
          <a:avLst/>
        </a:prstGeom>
        <a:solidFill xmlns:a="http://schemas.openxmlformats.org/drawingml/2006/main">
          <a:schemeClr val="accent2"/>
        </a:solidFill>
        <a:ln xmlns:a="http://schemas.openxmlformats.org/drawingml/2006/main" w="285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US" dirty="0"/>
        </a:p>
      </cdr:txBody>
    </cdr:sp>
  </cdr:relSizeAnchor>
  <cdr:relSizeAnchor xmlns:cdr="http://schemas.openxmlformats.org/drawingml/2006/chartDrawing">
    <cdr:from>
      <cdr:x>0.68821</cdr:x>
      <cdr:y>0.13669</cdr:y>
    </cdr:from>
    <cdr:to>
      <cdr:x>0.70076</cdr:x>
      <cdr:y>0.16644</cdr:y>
    </cdr:to>
    <cdr:sp macro="" textlink="">
      <cdr:nvSpPr>
        <cdr:cNvPr id="14" name="Oval 13"/>
        <cdr:cNvSpPr>
          <a:spLocks xmlns:a="http://schemas.openxmlformats.org/drawingml/2006/main" noChangeAspect="1"/>
        </cdr:cNvSpPr>
      </cdr:nvSpPr>
      <cdr:spPr bwMode="ltGray">
        <a:xfrm xmlns:a="http://schemas.openxmlformats.org/drawingml/2006/main">
          <a:off x="7549359" y="630162"/>
          <a:ext cx="137680" cy="137160"/>
        </a:xfrm>
        <a:prstGeom xmlns:a="http://schemas.openxmlformats.org/drawingml/2006/main" prst="ellipse">
          <a:avLst/>
        </a:prstGeom>
        <a:solidFill xmlns:a="http://schemas.openxmlformats.org/drawingml/2006/main">
          <a:schemeClr val="accent3"/>
        </a:solidFill>
        <a:ln xmlns:a="http://schemas.openxmlformats.org/drawingml/2006/main" w="285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US" dirty="0"/>
        </a:p>
      </cdr:txBody>
    </cdr:sp>
  </cdr:relSizeAnchor>
  <cdr:relSizeAnchor xmlns:cdr="http://schemas.openxmlformats.org/drawingml/2006/chartDrawing">
    <cdr:from>
      <cdr:x>0.68798</cdr:x>
      <cdr:y>0.19791</cdr:y>
    </cdr:from>
    <cdr:to>
      <cdr:x>0.70053</cdr:x>
      <cdr:y>0.22766</cdr:y>
    </cdr:to>
    <cdr:sp macro="" textlink="">
      <cdr:nvSpPr>
        <cdr:cNvPr id="15" name="Oval 14"/>
        <cdr:cNvSpPr>
          <a:spLocks xmlns:a="http://schemas.openxmlformats.org/drawingml/2006/main" noChangeAspect="1"/>
        </cdr:cNvSpPr>
      </cdr:nvSpPr>
      <cdr:spPr bwMode="ltGray">
        <a:xfrm xmlns:a="http://schemas.openxmlformats.org/drawingml/2006/main">
          <a:off x="7546835" y="912371"/>
          <a:ext cx="137680" cy="137160"/>
        </a:xfrm>
        <a:prstGeom xmlns:a="http://schemas.openxmlformats.org/drawingml/2006/main" prst="ellipse">
          <a:avLst/>
        </a:prstGeom>
        <a:solidFill xmlns:a="http://schemas.openxmlformats.org/drawingml/2006/main">
          <a:schemeClr val="accent4"/>
        </a:solidFill>
        <a:ln xmlns:a="http://schemas.openxmlformats.org/drawingml/2006/main" w="28575">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lnSpc>
              <a:spcPct val="90000"/>
            </a:lnSpc>
          </a:pPr>
          <a:endParaRPr lang="en-US" dirty="0"/>
        </a:p>
      </cdr:txBody>
    </cdr:sp>
  </cdr:relSizeAnchor>
  <cdr:relSizeAnchor xmlns:cdr="http://schemas.openxmlformats.org/drawingml/2006/chartDrawing">
    <cdr:from>
      <cdr:x>0.69455</cdr:x>
      <cdr:y>0.25101</cdr:y>
    </cdr:from>
    <cdr:to>
      <cdr:x>0.69455</cdr:x>
      <cdr:y>0.39691</cdr:y>
    </cdr:to>
    <cdr:cxnSp macro="">
      <cdr:nvCxnSpPr>
        <cdr:cNvPr id="16" name="Straight Arrow Connector 15">
          <a:extLst xmlns:a="http://schemas.openxmlformats.org/drawingml/2006/main">
            <a:ext uri="{FF2B5EF4-FFF2-40B4-BE49-F238E27FC236}">
              <a16:creationId xmlns:a16="http://schemas.microsoft.com/office/drawing/2014/main" id="{86533B23-7737-49A9-9A0A-6FD36B7C4052}"/>
            </a:ext>
          </a:extLst>
        </cdr:cNvPr>
        <cdr:cNvCxnSpPr/>
      </cdr:nvCxnSpPr>
      <cdr:spPr>
        <a:xfrm xmlns:a="http://schemas.openxmlformats.org/drawingml/2006/main" flipV="1">
          <a:off x="7618904" y="1157166"/>
          <a:ext cx="0" cy="672614"/>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8/16/18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dirty="0"/>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EAE42-E3FE-4405-B7FC-4425D05B92A0}" type="slidenum">
              <a:rPr lang="en-GB" smtClean="0"/>
              <a:pPr/>
              <a:t>1</a:t>
            </a:fld>
            <a:endParaRPr lang="en-GB" dirty="0"/>
          </a:p>
        </p:txBody>
      </p:sp>
    </p:spTree>
    <p:extLst>
      <p:ext uri="{BB962C8B-B14F-4D97-AF65-F5344CB8AC3E}">
        <p14:creationId xmlns:p14="http://schemas.microsoft.com/office/powerpoint/2010/main" val="55576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marR="0" lvl="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dirty="0"/>
              <a:t>UCS configuration:</a:t>
            </a:r>
          </a:p>
          <a:p>
            <a:pPr marL="288925" marR="0" lvl="0" indent="-173038"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dirty="0"/>
              <a:t>5108</a:t>
            </a:r>
            <a:r>
              <a:rPr lang="en-US" baseline="0" dirty="0"/>
              <a:t> chassis with </a:t>
            </a:r>
            <a:r>
              <a:rPr lang="en-US" dirty="0"/>
              <a:t>maximum 4x</a:t>
            </a:r>
            <a:r>
              <a:rPr lang="en-US" baseline="0" dirty="0"/>
              <a:t> 5000W power supplies set at N+N, 220 VAC input voltage, and 2x 2304 fabric interconnects.  </a:t>
            </a:r>
          </a:p>
          <a:p>
            <a:pPr marL="288925" marR="0" lvl="0" indent="-173038"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baseline="0" dirty="0"/>
              <a:t>7x</a:t>
            </a:r>
            <a:r>
              <a:rPr lang="en-US" dirty="0"/>
              <a:t> </a:t>
            </a:r>
            <a:r>
              <a:rPr lang="en-US" baseline="0" dirty="0"/>
              <a:t>B200 M5 blades each with 2x 8168 processors, 24x 32GB DDR4-2666-MHz RDIMMs, 1x 1340 mLOM, and 1x NVIDIA P6 GPU card.  </a:t>
            </a:r>
          </a:p>
          <a:p>
            <a:pPr marL="45720" marR="0" lvl="0" indent="-36576" algn="l" defTabSz="914400" rtl="0" eaLnBrk="1" fontAlgn="auto" latinLnBrk="0" hangingPunct="1">
              <a:lnSpc>
                <a:spcPct val="100000"/>
              </a:lnSpc>
              <a:spcBef>
                <a:spcPts val="600"/>
              </a:spcBef>
              <a:spcAft>
                <a:spcPts val="0"/>
              </a:spcAft>
              <a:buClrTx/>
              <a:buSzPct val="25000"/>
              <a:tabLst/>
              <a:defRPr/>
            </a:pPr>
            <a:endParaRPr lang="en-US" dirty="0"/>
          </a:p>
          <a:p>
            <a:pPr marL="9144" marR="0" lvl="0" indent="0" algn="l" defTabSz="914400" rtl="0" eaLnBrk="1" fontAlgn="auto" latinLnBrk="0" hangingPunct="1">
              <a:lnSpc>
                <a:spcPct val="100000"/>
              </a:lnSpc>
              <a:spcBef>
                <a:spcPts val="600"/>
              </a:spcBef>
              <a:spcAft>
                <a:spcPts val="0"/>
              </a:spcAft>
              <a:buClrTx/>
              <a:buSzPct val="25000"/>
              <a:buNone/>
              <a:tabLst/>
              <a:defRPr/>
            </a:pPr>
            <a:r>
              <a:rPr lang="en-US" baseline="0" dirty="0"/>
              <a:t>Note:  A storage controller with internal drives were </a:t>
            </a:r>
            <a:r>
              <a:rPr lang="en-US" b="0" u="none" baseline="0" dirty="0"/>
              <a:t>not</a:t>
            </a:r>
            <a:r>
              <a:rPr lang="en-US" dirty="0"/>
              <a:t> </a:t>
            </a:r>
            <a:r>
              <a:rPr lang="en-US" baseline="0" dirty="0"/>
              <a:t>included.  (</a:t>
            </a:r>
            <a:r>
              <a:rPr lang="en-US" b="1" baseline="0" dirty="0"/>
              <a:t>Not Supported</a:t>
            </a:r>
            <a:r>
              <a:rPr lang="en-US" baseline="0" dirty="0"/>
              <a:t>)</a:t>
            </a:r>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dirty="0"/>
          </a:p>
        </p:txBody>
      </p:sp>
    </p:spTree>
    <p:extLst>
      <p:ext uri="{BB962C8B-B14F-4D97-AF65-F5344CB8AC3E}">
        <p14:creationId xmlns:p14="http://schemas.microsoft.com/office/powerpoint/2010/main" val="3753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13</a:t>
            </a:fld>
            <a:endParaRPr lang="en-US" dirty="0"/>
          </a:p>
        </p:txBody>
      </p:sp>
    </p:spTree>
    <p:extLst>
      <p:ext uri="{BB962C8B-B14F-4D97-AF65-F5344CB8AC3E}">
        <p14:creationId xmlns:p14="http://schemas.microsoft.com/office/powerpoint/2010/main" val="365326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EAE42-E3FE-4405-B7FC-4425D05B92A0}" type="slidenum">
              <a:rPr lang="en-GB" smtClean="0"/>
              <a:pPr/>
              <a:t>2</a:t>
            </a:fld>
            <a:endParaRPr lang="en-GB" dirty="0"/>
          </a:p>
        </p:txBody>
      </p:sp>
    </p:spTree>
    <p:extLst>
      <p:ext uri="{BB962C8B-B14F-4D97-AF65-F5344CB8AC3E}">
        <p14:creationId xmlns:p14="http://schemas.microsoft.com/office/powerpoint/2010/main" val="129372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indent="0">
              <a:buNone/>
            </a:pPr>
            <a:r>
              <a:rPr lang="en-US" sz="1300" dirty="0"/>
              <a:t>UCS was introduced in March, 2009</a:t>
            </a:r>
          </a:p>
          <a:p>
            <a:pPr lvl="1"/>
            <a:r>
              <a:rPr lang="en-US" dirty="0"/>
              <a:t>Smartphones were the rage, flip phones were no longer hip.</a:t>
            </a:r>
          </a:p>
          <a:p>
            <a:pPr lvl="1"/>
            <a:r>
              <a:rPr lang="en-US" dirty="0"/>
              <a:t>The average internet connection speed was 3.6Mb, today it’s 521% faster</a:t>
            </a:r>
          </a:p>
          <a:p>
            <a:pPr lvl="1"/>
            <a:r>
              <a:rPr lang="en-US" dirty="0"/>
              <a:t>A 47” flat screen HDTV was about $4,000, it’s now less than $350</a:t>
            </a:r>
          </a:p>
          <a:p>
            <a:pPr lvl="1"/>
            <a:r>
              <a:rPr lang="en-US" dirty="0"/>
              <a:t>Facebook went global, Twitter became popular, and Microsoft introduced Bing</a:t>
            </a:r>
          </a:p>
          <a:p>
            <a:pPr marL="0" indent="0">
              <a:spcBef>
                <a:spcPts val="2400"/>
              </a:spcBef>
              <a:buNone/>
            </a:pPr>
            <a:r>
              <a:rPr lang="en-US" sz="1300" dirty="0"/>
              <a:t>Processor, memory, and fabric I/O demands are out stripping UCS 5108 chassis power</a:t>
            </a:r>
          </a:p>
          <a:p>
            <a:pPr lvl="1"/>
            <a:r>
              <a:rPr lang="en-US" dirty="0"/>
              <a:t>Reduced chassis capacity to as little as 6 servers for mid to higher-end configurations</a:t>
            </a:r>
          </a:p>
          <a:p>
            <a:pPr marL="0" indent="0">
              <a:spcBef>
                <a:spcPts val="2400"/>
              </a:spcBef>
              <a:buNone/>
            </a:pPr>
            <a:r>
              <a:rPr lang="en-US" sz="1300" dirty="0"/>
              <a:t>Limited I/O scalability, flexibility, and bandwidth</a:t>
            </a:r>
          </a:p>
          <a:p>
            <a:pPr lvl="1"/>
            <a:r>
              <a:rPr lang="en-US" dirty="0"/>
              <a:t>UCS with a single fabric (Ethernet/FCoE) vs Synergy at 3 independent fabrics (Ethernet/FCoE/FC)</a:t>
            </a:r>
          </a:p>
          <a:p>
            <a:pPr lvl="1"/>
            <a:r>
              <a:rPr lang="en-US" dirty="0"/>
              <a:t>A storage controller occupies one UCS mezzanine slot cutting UCS I/O scalability in half</a:t>
            </a:r>
          </a:p>
          <a:p>
            <a:pPr lvl="1"/>
            <a:r>
              <a:rPr lang="en-US" dirty="0"/>
              <a:t>UCS server bandwidth at 160Gb vs Synergy at 1,200Gb (full-duplex) with planned photonic capability</a:t>
            </a:r>
          </a:p>
          <a:p>
            <a:pPr lvl="1"/>
            <a:r>
              <a:rPr lang="en-US" dirty="0"/>
              <a:t>Uplink speeds limited to 40Gb, Synergy currently at 100Gb</a:t>
            </a:r>
          </a:p>
          <a:p>
            <a:pPr lvl="1"/>
            <a:r>
              <a:rPr lang="en-US" dirty="0"/>
              <a:t>UCS support only 1 I/O slot and no controller/local HDDs for CPUs &gt;165W with </a:t>
            </a:r>
            <a:r>
              <a:rPr lang="en-US" u="sng" dirty="0"/>
              <a:t>potential reduced performance  </a:t>
            </a:r>
          </a:p>
          <a:p>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3</a:t>
            </a:fld>
            <a:endParaRPr lang="en-US" dirty="0"/>
          </a:p>
        </p:txBody>
      </p:sp>
    </p:spTree>
    <p:extLst>
      <p:ext uri="{BB962C8B-B14F-4D97-AF65-F5344CB8AC3E}">
        <p14:creationId xmlns:p14="http://schemas.microsoft.com/office/powerpoint/2010/main" val="159658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sz="1100" b="1" dirty="0"/>
              <a:t>This slide highlights how the aging UCS infrastructure provides limited power per compute</a:t>
            </a:r>
            <a:r>
              <a:rPr lang="en-US" sz="1100" b="1" baseline="0" dirty="0"/>
              <a:t> </a:t>
            </a:r>
            <a:r>
              <a:rPr lang="en-US" sz="1100" b="1" dirty="0"/>
              <a:t>bay.</a:t>
            </a:r>
          </a:p>
          <a:p>
            <a:pPr marL="171450" marR="0" lvl="0" indent="-93663" algn="l" defTabSz="9144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lang="en-US" sz="1050" dirty="0"/>
              <a:t>HPE Synergy provides 2.1</a:t>
            </a:r>
            <a:r>
              <a:rPr lang="en-US" sz="1050" baseline="0" dirty="0"/>
              <a:t> times </a:t>
            </a:r>
            <a:r>
              <a:rPr lang="en-US" sz="1050" dirty="0"/>
              <a:t>more power per GPU bay.</a:t>
            </a:r>
            <a:endParaRPr lang="en-US" sz="1050" baseline="0"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dirty="0"/>
          </a:p>
        </p:txBody>
      </p:sp>
    </p:spTree>
    <p:extLst>
      <p:ext uri="{BB962C8B-B14F-4D97-AF65-F5344CB8AC3E}">
        <p14:creationId xmlns:p14="http://schemas.microsoft.com/office/powerpoint/2010/main" val="40921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buNone/>
            </a:pPr>
            <a:r>
              <a:rPr lang="en-US" sz="2400" b="1" dirty="0"/>
              <a:t>This slide highlights how the aging UCS infrastructure with its limited power capacity affects the number of supported UCS servers per 5108 chassis.</a:t>
            </a:r>
          </a:p>
          <a:p>
            <a:pPr marL="171450" indent="-93663">
              <a:spcBef>
                <a:spcPts val="400"/>
              </a:spcBef>
              <a:buSzPct val="100000"/>
              <a:buFont typeface="Arial" panose="020B0604020202020204" pitchFamily="34" charset="0"/>
              <a:buChar char="•"/>
            </a:pPr>
            <a:r>
              <a:rPr lang="en-US" sz="2000" dirty="0"/>
              <a:t>Depending</a:t>
            </a:r>
            <a:r>
              <a:rPr lang="en-US" sz="2000" baseline="0" dirty="0"/>
              <a:t> on the configuration</a:t>
            </a:r>
            <a:r>
              <a:rPr lang="en-US" sz="2000" dirty="0"/>
              <a:t>, the 5108 is limited to only 6 servers, a 25% capacity reduction.  </a:t>
            </a:r>
          </a:p>
          <a:p>
            <a:pPr marL="171450" indent="-93663">
              <a:spcBef>
                <a:spcPts val="400"/>
              </a:spcBef>
              <a:buSzPct val="100000"/>
              <a:buFont typeface="Arial" panose="020B0604020202020204" pitchFamily="34" charset="0"/>
              <a:buChar char="•"/>
            </a:pPr>
            <a:r>
              <a:rPr lang="en-US" sz="2000" dirty="0"/>
              <a:t>As such, you</a:t>
            </a:r>
            <a:r>
              <a:rPr lang="en-US" sz="2000" baseline="0" dirty="0"/>
              <a:t> can think of the 5108 as a “5106”.</a:t>
            </a:r>
            <a:endParaRPr lang="en-US" sz="2000" dirty="0"/>
          </a:p>
          <a:p>
            <a:pPr marL="171450" indent="-93663">
              <a:spcBef>
                <a:spcPts val="400"/>
              </a:spcBef>
              <a:buSzPct val="100000"/>
              <a:buFont typeface="Arial" panose="020B0604020202020204" pitchFamily="34" charset="0"/>
              <a:buChar char="•"/>
            </a:pPr>
            <a:r>
              <a:rPr lang="en-US" sz="2000" dirty="0"/>
              <a:t>This 6 server limitation exists even with &gt;165W CPU configurations supporting </a:t>
            </a:r>
            <a:r>
              <a:rPr lang="en-US" sz="2000" u="sng" dirty="0"/>
              <a:t>only one</a:t>
            </a:r>
            <a:r>
              <a:rPr lang="en-US" sz="2000" u="sng" baseline="0" dirty="0"/>
              <a:t> GPU and no local drives or storage controller.</a:t>
            </a:r>
            <a:endParaRPr lang="en-US" sz="2000" u="sng" dirty="0"/>
          </a:p>
          <a:p>
            <a:pPr marL="9144" marR="0" lvl="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endParaRPr lang="en-US" sz="1100" dirty="0"/>
          </a:p>
          <a:p>
            <a:pPr marL="9144" marR="0" lvl="0" indent="0" algn="l" defTabSz="914400" rtl="0" eaLnBrk="1" fontAlgn="auto" latinLnBrk="0" hangingPunct="1">
              <a:lnSpc>
                <a:spcPct val="100000"/>
              </a:lnSpc>
              <a:spcBef>
                <a:spcPts val="600"/>
              </a:spcBef>
              <a:spcAft>
                <a:spcPts val="0"/>
              </a:spcAft>
              <a:buClrTx/>
              <a:buSzPct val="25000"/>
              <a:buFont typeface="Arial" panose="020B0604020202020204" pitchFamily="34" charset="0"/>
              <a:buNone/>
              <a:tabLst/>
              <a:defRPr/>
            </a:pPr>
            <a:r>
              <a:rPr lang="en-US" sz="1100" dirty="0"/>
              <a:t>UCS configuration:</a:t>
            </a:r>
          </a:p>
          <a:p>
            <a:pPr marL="288925" marR="0" lvl="0" indent="-173038"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1100" dirty="0"/>
              <a:t>5108</a:t>
            </a:r>
            <a:r>
              <a:rPr lang="en-US" sz="1100" baseline="0" dirty="0"/>
              <a:t> chassis with </a:t>
            </a:r>
            <a:r>
              <a:rPr lang="en-US" sz="1100" dirty="0"/>
              <a:t>maximum 4x</a:t>
            </a:r>
            <a:r>
              <a:rPr lang="en-US" sz="1100" baseline="0" dirty="0"/>
              <a:t> 5000W power supplies at N+N, 220 VAC input voltage, and 2x 2304 fabric interconnects.  </a:t>
            </a:r>
          </a:p>
          <a:p>
            <a:pPr marL="288925" marR="0" lvl="0" indent="-173038"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1100" baseline="0" dirty="0"/>
              <a:t>B200 M5 blades with 1x 1340 mLOM.  </a:t>
            </a:r>
          </a:p>
          <a:p>
            <a:pPr marL="288925" marR="0" lvl="0" indent="-173038"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US" sz="1100" baseline="0" dirty="0"/>
              <a:t>Memory, processor, local drives (HDDs), and GPU(s) as indicated in the table.  The drives are 300GB 12G SAS, 10K, 2.5” SFF.</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dirty="0"/>
          </a:p>
        </p:txBody>
      </p:sp>
    </p:spTree>
    <p:extLst>
      <p:ext uri="{BB962C8B-B14F-4D97-AF65-F5344CB8AC3E}">
        <p14:creationId xmlns:p14="http://schemas.microsoft.com/office/powerpoint/2010/main" val="103875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lnSpc>
                <a:spcPct val="110000"/>
              </a:lnSpc>
              <a:buNone/>
            </a:pPr>
            <a:r>
              <a:rPr lang="en-US" sz="1200" b="1" dirty="0"/>
              <a:t>This</a:t>
            </a:r>
            <a:r>
              <a:rPr lang="en-US" sz="1200" b="1" baseline="0" dirty="0"/>
              <a:t> table</a:t>
            </a:r>
            <a:r>
              <a:rPr lang="en-US" sz="1200" b="1" dirty="0"/>
              <a:t> </a:t>
            </a:r>
            <a:r>
              <a:rPr lang="en-US" sz="1200" b="1" baseline="0" dirty="0"/>
              <a:t>highlights how the aging Cisco UCS infrastructure with its limited I/O scalability affects GPU density.  </a:t>
            </a:r>
          </a:p>
          <a:p>
            <a:pPr marL="400050" indent="-171450">
              <a:lnSpc>
                <a:spcPct val="110000"/>
              </a:lnSpc>
              <a:buSzPct val="100000"/>
              <a:buFont typeface="Wingdings" panose="05000000000000000000" pitchFamily="2" charset="2"/>
              <a:buChar char="q"/>
            </a:pPr>
            <a:r>
              <a:rPr lang="en-US" sz="1100" baseline="0" dirty="0"/>
              <a:t>With only two interchangeable I/O slots, the best possible Cisco UCS B200 M5 density is merely 2 GPUs per B200 M5 server (16 per chassi</a:t>
            </a:r>
            <a:r>
              <a:rPr lang="en-US" sz="1100" dirty="0"/>
              <a:t>s) </a:t>
            </a:r>
            <a:r>
              <a:rPr lang="en-US" sz="1100" baseline="0" dirty="0"/>
              <a:t>if software mirroring on local M.2 or SD drives (or boot from SAN) is acceptable.  </a:t>
            </a:r>
          </a:p>
          <a:p>
            <a:pPr marL="400050" indent="-171450">
              <a:lnSpc>
                <a:spcPct val="110000"/>
              </a:lnSpc>
              <a:buSzPct val="100000"/>
              <a:buFont typeface="Wingdings" panose="05000000000000000000" pitchFamily="2" charset="2"/>
              <a:buChar char="q"/>
            </a:pPr>
            <a:r>
              <a:rPr lang="en-US" sz="1100" baseline="0" dirty="0"/>
              <a:t>The density is cut in half (only 1 GPU) if local HDD, SDD, or NVMe drives are desired as the</a:t>
            </a:r>
            <a:r>
              <a:rPr lang="en-US" sz="1100" dirty="0"/>
              <a:t> required </a:t>
            </a:r>
            <a:r>
              <a:rPr lang="en-US" sz="1100" baseline="0" dirty="0"/>
              <a:t>storage controller occupies one I/O slot.</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6</a:t>
            </a:fld>
            <a:endParaRPr lang="en-US" dirty="0"/>
          </a:p>
        </p:txBody>
      </p:sp>
    </p:spTree>
    <p:extLst>
      <p:ext uri="{BB962C8B-B14F-4D97-AF65-F5344CB8AC3E}">
        <p14:creationId xmlns:p14="http://schemas.microsoft.com/office/powerpoint/2010/main" val="226640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9144" indent="0">
              <a:lnSpc>
                <a:spcPct val="110000"/>
              </a:lnSpc>
              <a:buNone/>
            </a:pPr>
            <a:r>
              <a:rPr lang="en-US" sz="1300" b="1" dirty="0"/>
              <a:t>This</a:t>
            </a:r>
            <a:r>
              <a:rPr lang="en-US" sz="1300" b="1" baseline="0" dirty="0"/>
              <a:t> table</a:t>
            </a:r>
            <a:r>
              <a:rPr lang="en-US" sz="1300" b="1" dirty="0"/>
              <a:t> </a:t>
            </a:r>
            <a:r>
              <a:rPr lang="en-US" sz="1300" b="1" baseline="0" dirty="0"/>
              <a:t>highlights how the </a:t>
            </a:r>
            <a:r>
              <a:rPr lang="en-US" sz="1300" b="1" u="sng" baseline="0" dirty="0"/>
              <a:t>combination </a:t>
            </a:r>
            <a:r>
              <a:rPr lang="en-US" sz="1300" b="1" baseline="0" dirty="0"/>
              <a:t>of the limited Cisco UCS power and I/O scalability affects GPU density even further.  </a:t>
            </a:r>
          </a:p>
          <a:p>
            <a:pPr marL="282575" indent="-171450">
              <a:lnSpc>
                <a:spcPct val="110000"/>
              </a:lnSpc>
              <a:buSzPct val="100000"/>
              <a:buFont typeface="Wingdings" panose="05000000000000000000" pitchFamily="2" charset="2"/>
              <a:buChar char="q"/>
            </a:pPr>
            <a:r>
              <a:rPr lang="en-US" sz="1200" dirty="0"/>
              <a:t>Due to the limited power in the 5108 chassis, the already low “Best Possible” GPU density per the previous</a:t>
            </a:r>
            <a:r>
              <a:rPr lang="en-US" sz="1200" baseline="0" dirty="0"/>
              <a:t> slide</a:t>
            </a:r>
            <a:r>
              <a:rPr lang="en-US" sz="1200" dirty="0"/>
              <a:t> is reduced even further.</a:t>
            </a:r>
          </a:p>
          <a:p>
            <a:pPr marL="582930" lvl="1" indent="-171450">
              <a:lnSpc>
                <a:spcPct val="110000"/>
              </a:lnSpc>
              <a:buSzPct val="100000"/>
              <a:buFont typeface="Arial" panose="020B0604020202020204" pitchFamily="34" charset="0"/>
              <a:buChar char="•"/>
            </a:pPr>
            <a:r>
              <a:rPr lang="en-US" sz="1150" baseline="0" dirty="0"/>
              <a:t>For UCS configurations with software mirroring (i.e. up to 2x GPUs per UCS server), the HPE Synergy advantage increases from 56% up to 320%.</a:t>
            </a:r>
          </a:p>
          <a:p>
            <a:pPr marL="582930" marR="0" lvl="1" indent="-171450" algn="l" defTabSz="914400" rtl="0" eaLnBrk="1" fontAlgn="auto" latinLnBrk="0" hangingPunct="1">
              <a:lnSpc>
                <a:spcPct val="110000"/>
              </a:lnSpc>
              <a:spcBef>
                <a:spcPts val="600"/>
              </a:spcBef>
              <a:spcAft>
                <a:spcPts val="0"/>
              </a:spcAft>
              <a:buClrTx/>
              <a:buSzPct val="100000"/>
              <a:buFont typeface="Arial" panose="020B0604020202020204" pitchFamily="34" charset="0"/>
              <a:buChar char="•"/>
              <a:tabLst/>
              <a:defRPr/>
            </a:pPr>
            <a:r>
              <a:rPr lang="en-US" sz="1150" baseline="0" dirty="0"/>
              <a:t>For UCS configurations with hardware RAID mirroring (i.e. 1x GPU per UCS server), the HPE Synergy advantage increases from 223% to 320%.</a:t>
            </a:r>
          </a:p>
          <a:p>
            <a:pPr marL="282575" indent="-171450">
              <a:lnSpc>
                <a:spcPct val="110000"/>
              </a:lnSpc>
              <a:buSzPct val="100000"/>
              <a:buFont typeface="Wingdings" panose="05000000000000000000" pitchFamily="2" charset="2"/>
              <a:buChar char="q"/>
            </a:pPr>
            <a:r>
              <a:rPr lang="en-US" sz="1200" dirty="0"/>
              <a:t>Again by contrast, the HPE Synergy density is 7x GPUs per SY 480 Gen10 compute (42</a:t>
            </a:r>
            <a:r>
              <a:rPr lang="en-US" sz="1200" baseline="0" dirty="0"/>
              <a:t> GPUs</a:t>
            </a:r>
            <a:r>
              <a:rPr lang="en-US" sz="1200" dirty="0"/>
              <a:t> per frame) </a:t>
            </a:r>
            <a:r>
              <a:rPr lang="en-US" sz="1200" u="sng" dirty="0"/>
              <a:t>and remains so for all configurations</a:t>
            </a:r>
            <a:r>
              <a:rPr lang="en-US" sz="1200" dirty="0"/>
              <a:t>.</a:t>
            </a:r>
            <a:endParaRPr lang="en-US" dirty="0"/>
          </a:p>
          <a:p>
            <a:pPr marL="9144" indent="0">
              <a:buNone/>
            </a:pPr>
            <a:endParaRPr lang="en-US" dirty="0"/>
          </a:p>
          <a:p>
            <a:pPr marL="9144" indent="0">
              <a:buNone/>
            </a:pPr>
            <a:r>
              <a:rPr lang="en-US" sz="800" dirty="0"/>
              <a:t>UCS configuration and specification notes:</a:t>
            </a:r>
          </a:p>
          <a:p>
            <a:pPr marL="237744" indent="-228600">
              <a:spcBef>
                <a:spcPts val="300"/>
              </a:spcBef>
              <a:buSzPct val="100000"/>
              <a:buFont typeface="+mj-lt"/>
              <a:buAutoNum type="arabicPeriod"/>
            </a:pPr>
            <a:r>
              <a:rPr lang="en-US" sz="800" dirty="0"/>
              <a:t>UCS specifications per the Cisco UCS B200 M5 Blade Server Spec Sheet, Rev A.14, December 15, 2017 and the Cisco UCS 5108 Blade Server Chassis, Rev A.16, November 6, 2017</a:t>
            </a:r>
            <a:r>
              <a:rPr lang="en-US" sz="800" baseline="0" dirty="0"/>
              <a:t>.</a:t>
            </a:r>
          </a:p>
          <a:p>
            <a:pPr marL="237744" marR="0" lvl="0" indent="-228600" algn="l" defTabSz="914400" rtl="0" eaLnBrk="1" fontAlgn="auto" latinLnBrk="0" hangingPunct="1">
              <a:lnSpc>
                <a:spcPct val="100000"/>
              </a:lnSpc>
              <a:spcBef>
                <a:spcPts val="300"/>
              </a:spcBef>
              <a:spcAft>
                <a:spcPts val="0"/>
              </a:spcAft>
              <a:buClrTx/>
              <a:buSzPct val="100000"/>
              <a:buFont typeface="+mj-lt"/>
              <a:buAutoNum type="arabicPeriod"/>
              <a:tabLst/>
              <a:defRPr/>
            </a:pPr>
            <a:r>
              <a:rPr lang="en-US" sz="800" dirty="0"/>
              <a:t>UCS</a:t>
            </a:r>
            <a:r>
              <a:rPr lang="en-US" sz="800" baseline="0" dirty="0"/>
              <a:t> c</a:t>
            </a:r>
            <a:r>
              <a:rPr lang="en-US" sz="800" dirty="0"/>
              <a:t>ompute per frame values</a:t>
            </a:r>
            <a:r>
              <a:rPr lang="en-US" sz="800" baseline="0" dirty="0"/>
              <a:t> per </a:t>
            </a:r>
            <a:r>
              <a:rPr lang="en-US" sz="800" dirty="0"/>
              <a:t>the Cisco UCS Power Calculator January 8, 2018.</a:t>
            </a:r>
          </a:p>
          <a:p>
            <a:pPr marL="237744" indent="-228600">
              <a:spcBef>
                <a:spcPts val="300"/>
              </a:spcBef>
              <a:buSzPct val="100000"/>
              <a:buFont typeface="+mj-lt"/>
              <a:buAutoNum type="arabicPeriod"/>
            </a:pPr>
            <a:r>
              <a:rPr lang="en-US" sz="800" dirty="0"/>
              <a:t>UCS “Mid-range “configuration (software</a:t>
            </a:r>
            <a:r>
              <a:rPr lang="en-US" sz="800" baseline="0" dirty="0"/>
              <a:t> mirroring)</a:t>
            </a:r>
            <a:r>
              <a:rPr lang="en-US" sz="800" dirty="0"/>
              <a:t>:</a:t>
            </a:r>
            <a:r>
              <a:rPr lang="en-US" sz="800" baseline="0" dirty="0"/>
              <a:t>  B200 M5 blades with 2x 6136 CPUs (3.0GHz/12C/150W), 24x 32GB RDIMMs, 1x 1340 mLOM, and 1x or 2x (as noted) NVIDIA P6 GPU card(s). </a:t>
            </a:r>
          </a:p>
          <a:p>
            <a:pPr marL="237744" indent="-228600">
              <a:spcBef>
                <a:spcPts val="300"/>
              </a:spcBef>
              <a:buSzPct val="100000"/>
              <a:buFont typeface="+mj-lt"/>
              <a:buAutoNum type="arabicPeriod" startAt="3"/>
            </a:pPr>
            <a:r>
              <a:rPr lang="en-US" sz="800" dirty="0"/>
              <a:t>UCS “High-end” configuration (software</a:t>
            </a:r>
            <a:r>
              <a:rPr lang="en-US" sz="800" baseline="0" dirty="0"/>
              <a:t> mirroring)</a:t>
            </a:r>
            <a:r>
              <a:rPr lang="en-US" sz="800" dirty="0"/>
              <a:t>:</a:t>
            </a:r>
            <a:r>
              <a:rPr lang="en-US" sz="800" baseline="0" dirty="0"/>
              <a:t>  B200 M5 blades with 2x 8168 CPUs, (2.7GHz/24C/205W), 24x 32GB RDIMMs, 1x 1340 mLOM, and 1x NVIDIA P6 GPU card.</a:t>
            </a:r>
          </a:p>
          <a:p>
            <a:pPr marL="237744" indent="-228600">
              <a:spcBef>
                <a:spcPts val="300"/>
              </a:spcBef>
              <a:buSzPct val="100000"/>
              <a:buFont typeface="+mj-lt"/>
              <a:buAutoNum type="arabicPeriod" startAt="4"/>
            </a:pPr>
            <a:r>
              <a:rPr lang="en-US" sz="800" dirty="0"/>
              <a:t>UCS “Mid-range”</a:t>
            </a:r>
            <a:r>
              <a:rPr lang="en-US" sz="800" baseline="0" dirty="0"/>
              <a:t> </a:t>
            </a:r>
            <a:r>
              <a:rPr lang="en-US" sz="800" dirty="0"/>
              <a:t>configuration (hardware RAID</a:t>
            </a:r>
            <a:r>
              <a:rPr lang="en-US" sz="800" baseline="0" dirty="0"/>
              <a:t>)</a:t>
            </a:r>
            <a:r>
              <a:rPr lang="en-US" sz="800" dirty="0"/>
              <a:t>:</a:t>
            </a:r>
            <a:r>
              <a:rPr lang="en-US" sz="800" baseline="0" dirty="0"/>
              <a:t>  B200 M5 blades with 2x 6136 CPUs (3.0GHz/12C/150W), 24x 32GB RDIMMs, 1x 1340 mLOM, 1x internal </a:t>
            </a:r>
            <a:r>
              <a:rPr lang="en-US" sz="800" dirty="0"/>
              <a:t>1x UCSB-MRAID12G-HE controller </a:t>
            </a:r>
            <a:r>
              <a:rPr lang="en-US" sz="800" baseline="0" dirty="0"/>
              <a:t>with 2x 300GB 12G 10K SAS drives, and 1x NVIDIA P6 GPU card.  </a:t>
            </a:r>
          </a:p>
          <a:p>
            <a:pPr marL="400050" marR="0" lvl="0" indent="-114300" algn="l" defTabSz="914400" rtl="0" eaLnBrk="1" fontAlgn="auto" latinLnBrk="0" hangingPunct="1">
              <a:lnSpc>
                <a:spcPct val="100000"/>
              </a:lnSpc>
              <a:spcBef>
                <a:spcPts val="100"/>
              </a:spcBef>
              <a:spcAft>
                <a:spcPts val="0"/>
              </a:spcAft>
              <a:buClrTx/>
              <a:buSzPct val="100000"/>
              <a:buFont typeface="Arial" panose="020B0604020202020204" pitchFamily="34" charset="0"/>
              <a:buChar char="•"/>
              <a:tabLst/>
              <a:defRPr/>
            </a:pPr>
            <a:r>
              <a:rPr lang="en-US" sz="800" baseline="0" dirty="0"/>
              <a:t>The UCSB-MRAID12G-HE controller power requirement was not available in the </a:t>
            </a:r>
            <a:r>
              <a:rPr lang="en-US" sz="800" dirty="0"/>
              <a:t>Cisco UCS Power Calculator;</a:t>
            </a:r>
            <a:r>
              <a:rPr lang="en-US" sz="800" baseline="0" dirty="0"/>
              <a:t> it was estimated at 8.4W per the HPE Smart Array P204i-SR Controller (804424-B21) power requirement.</a:t>
            </a:r>
          </a:p>
          <a:p>
            <a:pPr marL="228600" marR="0" lvl="0" indent="-228600" algn="l" defTabSz="914400" rtl="0" eaLnBrk="1" fontAlgn="auto" latinLnBrk="0" hangingPunct="1">
              <a:lnSpc>
                <a:spcPct val="100000"/>
              </a:lnSpc>
              <a:spcBef>
                <a:spcPts val="100"/>
              </a:spcBef>
              <a:spcAft>
                <a:spcPts val="0"/>
              </a:spcAft>
              <a:buClrTx/>
              <a:buSzPct val="100000"/>
              <a:buFont typeface="+mj-lt"/>
              <a:buAutoNum type="arabicPeriod" startAt="5"/>
              <a:tabLst/>
              <a:defRPr/>
            </a:pPr>
            <a:r>
              <a:rPr lang="en-US" sz="800" dirty="0"/>
              <a:t>All</a:t>
            </a:r>
            <a:r>
              <a:rPr lang="en-US" sz="800" baseline="0" dirty="0"/>
              <a:t> UCS configurations with the </a:t>
            </a:r>
            <a:r>
              <a:rPr lang="en-US" sz="800" dirty="0"/>
              <a:t>5108</a:t>
            </a:r>
            <a:r>
              <a:rPr lang="en-US" sz="800" baseline="0" dirty="0"/>
              <a:t> chassis with </a:t>
            </a:r>
            <a:r>
              <a:rPr lang="en-US" sz="800" dirty="0"/>
              <a:t>maximum 4x</a:t>
            </a:r>
            <a:r>
              <a:rPr lang="en-US" sz="800" baseline="0" dirty="0"/>
              <a:t> 5000W power supplies set at N+N, 220V AC input voltage, and 2x 2304 fabric interconnects. </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dirty="0"/>
          </a:p>
        </p:txBody>
      </p:sp>
    </p:spTree>
    <p:extLst>
      <p:ext uri="{BB962C8B-B14F-4D97-AF65-F5344CB8AC3E}">
        <p14:creationId xmlns:p14="http://schemas.microsoft.com/office/powerpoint/2010/main" val="248012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62500" lnSpcReduction="20000"/>
          </a:bodyPr>
          <a:lstStyle/>
          <a:p>
            <a:pPr marL="9144" indent="0">
              <a:lnSpc>
                <a:spcPct val="120000"/>
              </a:lnSpc>
              <a:buNone/>
            </a:pPr>
            <a:r>
              <a:rPr lang="en-US" sz="2100" b="1" dirty="0"/>
              <a:t>This slide highlights how the aging UCS infrastructure with its limited I/O affects the net price per GPU</a:t>
            </a:r>
            <a:r>
              <a:rPr lang="en-US" sz="2100" b="1" baseline="0" dirty="0"/>
              <a:t>.</a:t>
            </a:r>
          </a:p>
          <a:p>
            <a:pPr marL="171450" indent="-93663">
              <a:lnSpc>
                <a:spcPct val="120000"/>
              </a:lnSpc>
              <a:spcBef>
                <a:spcPts val="400"/>
              </a:spcBef>
              <a:buSzPct val="100000"/>
              <a:buFont typeface="Arial" panose="020B0604020202020204" pitchFamily="34" charset="0"/>
              <a:buChar char="•"/>
            </a:pPr>
            <a:r>
              <a:rPr lang="en-US" sz="1900" dirty="0"/>
              <a:t>The HPE Synergy configuration is at 3x P6 NVIDIA GPUs</a:t>
            </a:r>
            <a:r>
              <a:rPr lang="en-US" sz="1900" baseline="0" dirty="0"/>
              <a:t> per stateless </a:t>
            </a:r>
            <a:r>
              <a:rPr lang="en-US" sz="1900" dirty="0"/>
              <a:t>compute rather than the maximum of 7, plus one 10Gb NIC.  </a:t>
            </a:r>
          </a:p>
          <a:p>
            <a:pPr marL="171450" indent="-93663">
              <a:lnSpc>
                <a:spcPct val="120000"/>
              </a:lnSpc>
              <a:spcBef>
                <a:spcPts val="400"/>
              </a:spcBef>
              <a:buSzPct val="100000"/>
              <a:buFont typeface="Arial" panose="020B0604020202020204" pitchFamily="34" charset="0"/>
              <a:buChar char="•"/>
            </a:pPr>
            <a:r>
              <a:rPr lang="en-US" sz="1900" dirty="0"/>
              <a:t>For advanced I/O and storage connectivity, HPE Synergy</a:t>
            </a:r>
            <a:r>
              <a:rPr lang="en-US" sz="1900" baseline="0" dirty="0"/>
              <a:t> has </a:t>
            </a:r>
            <a:r>
              <a:rPr lang="en-US" sz="1900" dirty="0"/>
              <a:t>an available mezzanine slot and one RAID storage controller slot (versus</a:t>
            </a:r>
            <a:r>
              <a:rPr lang="en-US" sz="1900" baseline="0" dirty="0"/>
              <a:t> </a:t>
            </a:r>
            <a:r>
              <a:rPr lang="en-US" sz="1900" dirty="0"/>
              <a:t>UCS that has none).</a:t>
            </a:r>
          </a:p>
          <a:p>
            <a:pPr marL="171450" indent="-93663">
              <a:lnSpc>
                <a:spcPct val="120000"/>
              </a:lnSpc>
              <a:spcBef>
                <a:spcPts val="400"/>
              </a:spcBef>
              <a:buSzPct val="100000"/>
              <a:buFont typeface="Arial" panose="020B0604020202020204" pitchFamily="34" charset="0"/>
              <a:buChar char="•"/>
            </a:pPr>
            <a:r>
              <a:rPr lang="en-US" sz="1900" dirty="0"/>
              <a:t>If 7 GPUs/compute were used, the HPE Synergy advantage would even be higher.</a:t>
            </a:r>
          </a:p>
          <a:p>
            <a:pPr marL="9144" indent="0">
              <a:spcBef>
                <a:spcPts val="0"/>
              </a:spcBef>
              <a:buNone/>
            </a:pPr>
            <a:endParaRPr lang="en-US" dirty="0"/>
          </a:p>
          <a:p>
            <a:pPr marL="9144" indent="0">
              <a:spcBef>
                <a:spcPts val="0"/>
              </a:spcBef>
              <a:buNone/>
            </a:pPr>
            <a:endParaRPr lang="en-US" dirty="0"/>
          </a:p>
          <a:p>
            <a:pPr marL="9144" indent="0">
              <a:spcBef>
                <a:spcPts val="0"/>
              </a:spcBef>
              <a:buNone/>
            </a:pPr>
            <a:endParaRPr lang="en-US" dirty="0"/>
          </a:p>
          <a:p>
            <a:pPr marL="9144" indent="0">
              <a:spcBef>
                <a:spcPts val="0"/>
              </a:spcBef>
              <a:buNone/>
            </a:pPr>
            <a:endParaRPr lang="en-US" dirty="0"/>
          </a:p>
          <a:p>
            <a:pPr marL="9144" indent="0">
              <a:spcBef>
                <a:spcPts val="0"/>
              </a:spcBef>
              <a:buNone/>
            </a:pPr>
            <a:endParaRPr lang="en-US" dirty="0"/>
          </a:p>
          <a:p>
            <a:pPr marL="9144" indent="0">
              <a:spcBef>
                <a:spcPts val="0"/>
              </a:spcBef>
              <a:buNone/>
            </a:pPr>
            <a:endParaRPr lang="en-US" dirty="0"/>
          </a:p>
          <a:p>
            <a:pPr marL="9144" indent="0">
              <a:spcBef>
                <a:spcPts val="0"/>
              </a:spcBef>
              <a:buNone/>
            </a:pPr>
            <a:r>
              <a:rPr lang="en-US" dirty="0"/>
              <a:t>System</a:t>
            </a:r>
            <a:r>
              <a:rPr lang="en-US" baseline="0" dirty="0"/>
              <a:t> configuration and pricing per the following (all with </a:t>
            </a:r>
            <a:r>
              <a:rPr lang="en-US" dirty="0"/>
              <a:t>2x processor cores and 32GB memory per</a:t>
            </a:r>
            <a:r>
              <a:rPr lang="en-US" baseline="0" dirty="0"/>
              <a:t> user assuming 8 users per GPU</a:t>
            </a:r>
            <a:r>
              <a:rPr lang="en-US" dirty="0"/>
              <a:t>)</a:t>
            </a:r>
            <a:r>
              <a:rPr lang="en-US" baseline="0" dirty="0"/>
              <a:t>:</a:t>
            </a:r>
          </a:p>
          <a:p>
            <a:pPr marL="9144" indent="0">
              <a:lnSpc>
                <a:spcPct val="120000"/>
              </a:lnSpc>
              <a:spcAft>
                <a:spcPts val="100"/>
              </a:spcAft>
              <a:buNone/>
            </a:pPr>
            <a:r>
              <a:rPr lang="en-US" dirty="0"/>
              <a:t>HPE Synergy Compute:</a:t>
            </a:r>
          </a:p>
          <a:p>
            <a:pPr marL="236538" indent="-119063">
              <a:lnSpc>
                <a:spcPct val="120000"/>
              </a:lnSpc>
              <a:spcBef>
                <a:spcPts val="0"/>
              </a:spcBef>
              <a:spcAft>
                <a:spcPts val="200"/>
              </a:spcAft>
              <a:buSzPct val="100000"/>
              <a:buFont typeface="+mj-lt"/>
              <a:buAutoNum type="arabicPeriod"/>
            </a:pPr>
            <a:r>
              <a:rPr lang="en-US" dirty="0"/>
              <a:t>SY 480 Gen10 with MXM Expansion Module, 2x 24-core 2.7GHz 8168 processors (48 cores total), 24x 32GB RDIMMs, 1x 2820C network adapter, 2x 300GB SAS 12G 10K drives</a:t>
            </a:r>
            <a:r>
              <a:rPr lang="en-US" baseline="0" dirty="0"/>
              <a:t> </a:t>
            </a:r>
            <a:r>
              <a:rPr lang="en-US" dirty="0"/>
              <a:t>+ RAID storage controller</a:t>
            </a:r>
            <a:r>
              <a:rPr lang="en-US" baseline="0" dirty="0"/>
              <a:t> </a:t>
            </a:r>
            <a:r>
              <a:rPr lang="en-US" dirty="0"/>
              <a:t>(to 2 frames/12 nodes) and stateless compute with redundant HPE Image Streamer solution (3+ frames/13+ nodes), and 3x NVIDIA Tesla P6 GPUs.</a:t>
            </a:r>
          </a:p>
          <a:p>
            <a:pPr marL="236538" indent="-119063">
              <a:lnSpc>
                <a:spcPct val="120000"/>
              </a:lnSpc>
              <a:spcBef>
                <a:spcPts val="0"/>
              </a:spcBef>
              <a:spcAft>
                <a:spcPts val="200"/>
              </a:spcAft>
              <a:buSzPct val="100000"/>
              <a:buFont typeface="+mj-lt"/>
              <a:buAutoNum type="arabicPeriod"/>
            </a:pPr>
            <a:r>
              <a:rPr lang="en-US" dirty="0"/>
              <a:t>Available I/O expansion (1x I/O mezzanine,</a:t>
            </a:r>
            <a:r>
              <a:rPr lang="en-US" baseline="0" dirty="0"/>
              <a:t> 1x </a:t>
            </a:r>
            <a:r>
              <a:rPr lang="en-US" dirty="0"/>
              <a:t>RAID storage controller, and 4x</a:t>
            </a:r>
            <a:r>
              <a:rPr lang="en-US" baseline="0" dirty="0"/>
              <a:t> GPU</a:t>
            </a:r>
            <a:r>
              <a:rPr lang="en-US" dirty="0"/>
              <a:t>).</a:t>
            </a:r>
          </a:p>
          <a:p>
            <a:pPr marL="0" indent="0">
              <a:lnSpc>
                <a:spcPct val="120000"/>
              </a:lnSpc>
              <a:spcBef>
                <a:spcPts val="400"/>
              </a:spcBef>
              <a:spcAft>
                <a:spcPts val="100"/>
              </a:spcAft>
              <a:buSzPct val="100000"/>
              <a:buNone/>
            </a:pPr>
            <a:r>
              <a:rPr lang="en-US" dirty="0"/>
              <a:t>Cisco UCS Servers:</a:t>
            </a:r>
          </a:p>
          <a:p>
            <a:pPr marL="236538" indent="-119063">
              <a:lnSpc>
                <a:spcPct val="120000"/>
              </a:lnSpc>
              <a:spcBef>
                <a:spcPts val="0"/>
              </a:spcBef>
              <a:spcAft>
                <a:spcPts val="200"/>
              </a:spcAft>
              <a:buSzPct val="100000"/>
              <a:buFont typeface="+mj-lt"/>
              <a:buAutoNum type="arabicPeriod"/>
            </a:pPr>
            <a:r>
              <a:rPr lang="en-US" dirty="0"/>
              <a:t>B200 M5 with 1x 16-core 2.6GHz 6142 processor (16 cores total), 8x 32GB RDIMMs, 1x VIC 1340 mLOM network adapter, 2x 300GB SAS 12G 10K drives, 1x RAID storage controller, and 1x UCS Blade Server NVIDIA P6 GPU card.</a:t>
            </a:r>
          </a:p>
          <a:p>
            <a:pPr marL="236538" marR="0" lvl="0" indent="-119063" algn="l" defTabSz="914400" rtl="0" eaLnBrk="1" fontAlgn="auto" latinLnBrk="0" hangingPunct="1">
              <a:lnSpc>
                <a:spcPct val="120000"/>
              </a:lnSpc>
              <a:spcBef>
                <a:spcPts val="0"/>
              </a:spcBef>
              <a:spcAft>
                <a:spcPts val="200"/>
              </a:spcAft>
              <a:buClrTx/>
              <a:buSzPct val="100000"/>
              <a:buFont typeface="+mj-lt"/>
              <a:buAutoNum type="arabicPeriod"/>
              <a:tabLst/>
              <a:defRPr/>
            </a:pPr>
            <a:r>
              <a:rPr lang="en-US" dirty="0"/>
              <a:t>No available mezzanine</a:t>
            </a:r>
            <a:r>
              <a:rPr lang="en-US" baseline="0" dirty="0"/>
              <a:t> or other I/O expansion.</a:t>
            </a:r>
            <a:endParaRPr lang="en-US" dirty="0"/>
          </a:p>
          <a:p>
            <a:pPr marL="9144" indent="0">
              <a:lnSpc>
                <a:spcPct val="120000"/>
              </a:lnSpc>
              <a:spcBef>
                <a:spcPts val="400"/>
              </a:spcBef>
              <a:spcAft>
                <a:spcPts val="100"/>
              </a:spcAft>
              <a:buSzPct val="100000"/>
              <a:buNone/>
            </a:pPr>
            <a:r>
              <a:rPr lang="en-US" dirty="0"/>
              <a:t>HPE Synergy Infrastructure</a:t>
            </a:r>
          </a:p>
          <a:p>
            <a:pPr marL="236538" indent="-119063">
              <a:lnSpc>
                <a:spcPct val="120000"/>
              </a:lnSpc>
              <a:spcBef>
                <a:spcPts val="0"/>
              </a:spcBef>
              <a:spcAft>
                <a:spcPts val="200"/>
              </a:spcAft>
              <a:buSzPct val="100000"/>
              <a:buFont typeface="+mj-lt"/>
              <a:buAutoNum type="arabicPeriod"/>
            </a:pPr>
            <a:r>
              <a:rPr lang="en-US" dirty="0"/>
              <a:t>SY 12000 Frame at 6 compute</a:t>
            </a:r>
            <a:r>
              <a:rPr lang="en-US" baseline="0" dirty="0"/>
              <a:t> per frame</a:t>
            </a:r>
            <a:r>
              <a:rPr lang="en-US" dirty="0"/>
              <a:t>, N+N redundant power and fans, redundant FLMs and FLM cables, redundant master switch/satellite architecture with VC SE 40GB F8 switches, and 10Gb interconnect link modules with DAC cables.</a:t>
            </a:r>
          </a:p>
          <a:p>
            <a:pPr marL="9144" indent="0">
              <a:lnSpc>
                <a:spcPct val="120000"/>
              </a:lnSpc>
              <a:spcBef>
                <a:spcPts val="400"/>
              </a:spcBef>
              <a:spcAft>
                <a:spcPts val="200"/>
              </a:spcAft>
              <a:buSzPct val="100000"/>
              <a:buNone/>
            </a:pPr>
            <a:r>
              <a:rPr lang="en-US" dirty="0"/>
              <a:t>Cisco UCS Infrastructure:</a:t>
            </a:r>
          </a:p>
          <a:p>
            <a:pPr marL="236538" indent="-119063">
              <a:lnSpc>
                <a:spcPct val="120000"/>
              </a:lnSpc>
              <a:spcBef>
                <a:spcPts val="0"/>
              </a:spcBef>
              <a:spcAft>
                <a:spcPts val="200"/>
              </a:spcAft>
              <a:buSzPct val="100000"/>
              <a:buFont typeface="+mj-lt"/>
              <a:buAutoNum type="arabicPeriod"/>
            </a:pPr>
            <a:r>
              <a:rPr lang="en-US" dirty="0"/>
              <a:t>5108 Chassis at 8</a:t>
            </a:r>
            <a:r>
              <a:rPr lang="en-US" baseline="0" dirty="0"/>
              <a:t> servers per chassis</a:t>
            </a:r>
            <a:r>
              <a:rPr lang="en-US" dirty="0"/>
              <a:t>, redundant N+N power, redundant 2304 FEXs each with 4 uplinks enabled with 40GBASE-CR4 3m passive copper cables, and redundant 6332 switches each with 4x enabled uplinks.</a:t>
            </a:r>
          </a:p>
          <a:p>
            <a:pPr marL="9144" indent="0">
              <a:lnSpc>
                <a:spcPct val="120000"/>
              </a:lnSpc>
              <a:spcBef>
                <a:spcPts val="400"/>
              </a:spcBef>
              <a:spcAft>
                <a:spcPts val="100"/>
              </a:spcAft>
              <a:buSzPct val="100000"/>
              <a:buNone/>
            </a:pPr>
            <a:r>
              <a:rPr lang="en-US" dirty="0"/>
              <a:t>Management:</a:t>
            </a:r>
          </a:p>
          <a:p>
            <a:pPr marL="236538" indent="-119063">
              <a:lnSpc>
                <a:spcPct val="120000"/>
              </a:lnSpc>
              <a:spcBef>
                <a:spcPts val="0"/>
              </a:spcBef>
              <a:spcAft>
                <a:spcPts val="200"/>
              </a:spcAft>
              <a:buSzPct val="100000"/>
              <a:buFont typeface="+mj-lt"/>
              <a:buAutoNum type="arabicPeriod"/>
            </a:pPr>
            <a:r>
              <a:rPr lang="en-US" dirty="0"/>
              <a:t>Cisco UCS with embedded UCS Manager, and UCS Central for configurations with &gt;1 domain.</a:t>
            </a:r>
          </a:p>
          <a:p>
            <a:pPr marL="236538" indent="-119063">
              <a:lnSpc>
                <a:spcPct val="120000"/>
              </a:lnSpc>
              <a:spcBef>
                <a:spcPts val="0"/>
              </a:spcBef>
              <a:spcAft>
                <a:spcPts val="200"/>
              </a:spcAft>
              <a:buSzPct val="100000"/>
              <a:buFont typeface="+mj-lt"/>
              <a:buAutoNum type="arabicPeriod"/>
            </a:pPr>
            <a:r>
              <a:rPr lang="en-US" dirty="0"/>
              <a:t>HPE Synergy with redundant HPE Composers with embedded HPE OneView with iLO Advanced.</a:t>
            </a:r>
          </a:p>
          <a:p>
            <a:pPr marL="0" indent="0">
              <a:lnSpc>
                <a:spcPct val="110000"/>
              </a:lnSpc>
              <a:spcAft>
                <a:spcPts val="100"/>
              </a:spcAft>
              <a:buFont typeface="Arial" panose="020B0604020202020204" pitchFamily="34" charset="0"/>
              <a:buNone/>
            </a:pPr>
            <a:r>
              <a:rPr lang="en-US" b="0" dirty="0">
                <a:solidFill>
                  <a:schemeClr val="tx1">
                    <a:lumMod val="95000"/>
                    <a:lumOff val="5000"/>
                  </a:schemeClr>
                </a:solidFill>
              </a:rPr>
              <a:t>Hardware Support:</a:t>
            </a:r>
          </a:p>
          <a:p>
            <a:pPr lvl="1" indent="-114300">
              <a:lnSpc>
                <a:spcPct val="110000"/>
              </a:lnSpc>
              <a:spcBef>
                <a:spcPts val="0"/>
              </a:spcBef>
              <a:buFont typeface="+mj-lt"/>
              <a:buAutoNum type="arabicPeriod"/>
            </a:pPr>
            <a:r>
              <a:rPr lang="en-US" sz="1100" b="0" dirty="0">
                <a:solidFill>
                  <a:schemeClr val="tx1">
                    <a:lumMod val="95000"/>
                    <a:lumOff val="5000"/>
                  </a:schemeClr>
                </a:solidFill>
              </a:rPr>
              <a:t>HPE with </a:t>
            </a:r>
            <a:r>
              <a:rPr lang="en-US" sz="1100" dirty="0">
                <a:solidFill>
                  <a:schemeClr val="tx1">
                    <a:lumMod val="95000"/>
                    <a:lumOff val="5000"/>
                  </a:schemeClr>
                </a:solidFill>
              </a:rPr>
              <a:t>5</a:t>
            </a:r>
            <a:r>
              <a:rPr lang="en-US" sz="1100" b="0" dirty="0">
                <a:solidFill>
                  <a:schemeClr val="tx1">
                    <a:lumMod val="95000"/>
                    <a:lumOff val="5000"/>
                  </a:schemeClr>
                </a:solidFill>
              </a:rPr>
              <a:t>-year 24x7, 4-hour response</a:t>
            </a:r>
            <a:r>
              <a:rPr lang="en-US" sz="1100" dirty="0">
                <a:solidFill>
                  <a:schemeClr val="tx1">
                    <a:lumMod val="95000"/>
                    <a:lumOff val="5000"/>
                  </a:schemeClr>
                </a:solidFill>
              </a:rPr>
              <a:t>,</a:t>
            </a:r>
            <a:r>
              <a:rPr lang="en-US" sz="1100" b="0" dirty="0">
                <a:solidFill>
                  <a:schemeClr val="tx1">
                    <a:lumMod val="95000"/>
                    <a:lumOff val="5000"/>
                  </a:schemeClr>
                </a:solidFill>
              </a:rPr>
              <a:t> HPE Foundation Care.</a:t>
            </a:r>
          </a:p>
          <a:p>
            <a:pPr lvl="1" indent="-114300">
              <a:lnSpc>
                <a:spcPct val="110000"/>
              </a:lnSpc>
              <a:spcBef>
                <a:spcPts val="0"/>
              </a:spcBef>
              <a:buFont typeface="+mj-lt"/>
              <a:buAutoNum type="arabicPeriod"/>
            </a:pPr>
            <a:r>
              <a:rPr lang="en-US" sz="1100" dirty="0">
                <a:solidFill>
                  <a:schemeClr val="tx1">
                    <a:lumMod val="95000"/>
                    <a:lumOff val="5000"/>
                  </a:schemeClr>
                </a:solidFill>
              </a:rPr>
              <a:t>Cisco with </a:t>
            </a:r>
            <a:r>
              <a:rPr lang="en-US" sz="1100" dirty="0"/>
              <a:t>Unified Computing Support Service, Onsite 5yr 24x7x4.</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dirty="0"/>
          </a:p>
        </p:txBody>
      </p:sp>
    </p:spTree>
    <p:extLst>
      <p:ext uri="{BB962C8B-B14F-4D97-AF65-F5344CB8AC3E}">
        <p14:creationId xmlns:p14="http://schemas.microsoft.com/office/powerpoint/2010/main" val="353414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pPr marL="9144" indent="0">
              <a:buNone/>
            </a:pPr>
            <a:r>
              <a:rPr lang="en-US" sz="1200" b="1" dirty="0"/>
              <a:t>This slide highlights how HPE Synergy offers</a:t>
            </a:r>
            <a:r>
              <a:rPr lang="en-US" sz="1200" b="1" baseline="0" dirty="0"/>
              <a:t> both a lowered CapEx and OpEx savings:</a:t>
            </a:r>
          </a:p>
          <a:p>
            <a:pPr marL="282575" indent="-165100">
              <a:buSzPct val="100000"/>
              <a:buFont typeface="Arial" panose="020B0604020202020204" pitchFamily="34" charset="0"/>
              <a:buChar char="•"/>
            </a:pPr>
            <a:r>
              <a:rPr lang="en-US" sz="1100" dirty="0"/>
              <a:t>Lower CapEx via less frames, less compute, and less associated infrastructure to purchase and support.</a:t>
            </a:r>
          </a:p>
          <a:p>
            <a:pPr marL="282575" indent="-165100">
              <a:buSzPct val="100000"/>
              <a:buFont typeface="Arial" panose="020B0604020202020204" pitchFamily="34" charset="0"/>
              <a:buChar char="•"/>
            </a:pPr>
            <a:r>
              <a:rPr lang="en-US" sz="1100" dirty="0"/>
              <a:t>Lower OpEx via a simpler system (less management domains, compute, frames, etc to install, deploy, manage, and maintain).</a:t>
            </a:r>
          </a:p>
          <a:p>
            <a:pPr marL="9144" indent="0">
              <a:buNone/>
            </a:pPr>
            <a:endParaRPr lang="en-US" sz="1200" dirty="0"/>
          </a:p>
          <a:p>
            <a:pPr marL="9144" indent="0">
              <a:buNone/>
            </a:pPr>
            <a:r>
              <a:rPr lang="en-US" sz="1200" dirty="0"/>
              <a:t>As show in the example, these savings can be significant.</a:t>
            </a:r>
          </a:p>
          <a:p>
            <a:pPr marL="9144" indent="0">
              <a:buNone/>
            </a:pPr>
            <a:endParaRPr lang="en-US" sz="1200" dirty="0"/>
          </a:p>
          <a:p>
            <a:pPr marL="9144" indent="0">
              <a:buNone/>
            </a:pPr>
            <a:r>
              <a:rPr lang="en-US" sz="1200" dirty="0"/>
              <a:t>System configuration and pricing per the previous slide.</a:t>
            </a:r>
          </a:p>
          <a:p>
            <a:endParaRPr lang="en-US" dirty="0"/>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dirty="0"/>
          </a:p>
        </p:txBody>
      </p:sp>
    </p:spTree>
    <p:extLst>
      <p:ext uri="{BB962C8B-B14F-4D97-AF65-F5344CB8AC3E}">
        <p14:creationId xmlns:p14="http://schemas.microsoft.com/office/powerpoint/2010/main" val="1309716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a:t>HPE Confidential – For Customer Use Only</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r>
              <a:rPr lang="en-US"/>
              <a:t>HPE Confidential – For Customer Use Only</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a:t>HPE Confidential – For Customer Use Only</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4176868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dirty="0"/>
          </a:p>
        </p:txBody>
      </p:sp>
      <p:sp>
        <p:nvSpPr>
          <p:cNvPr id="8" name="Footer Placeholder 7"/>
          <p:cNvSpPr>
            <a:spLocks noGrp="1"/>
          </p:cNvSpPr>
          <p:nvPr>
            <p:ph type="ftr" sz="quarter" idx="11"/>
          </p:nvPr>
        </p:nvSpPr>
        <p:spPr/>
        <p:txBody>
          <a:bodyPr/>
          <a:lstStyle/>
          <a:p>
            <a:r>
              <a:rPr lang="en-US"/>
              <a:t>HPE Confidential – For Customer Use Only</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dirty="0"/>
          </a:p>
        </p:txBody>
      </p:sp>
      <p:sp>
        <p:nvSpPr>
          <p:cNvPr id="6" name="Footer Placeholder 5"/>
          <p:cNvSpPr>
            <a:spLocks noGrp="1"/>
          </p:cNvSpPr>
          <p:nvPr>
            <p:ph type="ftr" sz="quarter" idx="11"/>
          </p:nvPr>
        </p:nvSpPr>
        <p:spPr/>
        <p:txBody>
          <a:bodyPr/>
          <a:lstStyle/>
          <a:p>
            <a:r>
              <a:rPr lang="en-US"/>
              <a:t>HPE Confidential – For Customer Use Only</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9" name="Date Placeholder 8"/>
          <p:cNvSpPr>
            <a:spLocks noGrp="1"/>
          </p:cNvSpPr>
          <p:nvPr>
            <p:ph type="dt" sz="half" idx="15"/>
          </p:nvPr>
        </p:nvSpPr>
        <p:spPr/>
        <p:txBody>
          <a:bodyPr/>
          <a:lstStyle/>
          <a:p>
            <a:endParaRPr dirty="0"/>
          </a:p>
        </p:txBody>
      </p:sp>
      <p:sp>
        <p:nvSpPr>
          <p:cNvPr id="12" name="Footer Placeholder 11"/>
          <p:cNvSpPr>
            <a:spLocks noGrp="1"/>
          </p:cNvSpPr>
          <p:nvPr>
            <p:ph type="ftr" sz="quarter" idx="16"/>
          </p:nvPr>
        </p:nvSpPr>
        <p:spPr/>
        <p:txBody>
          <a:bodyPr/>
          <a:lstStyle/>
          <a:p>
            <a:r>
              <a:rPr lang="en-US"/>
              <a:t>HPE Confidential – For Customer Use Only</a:t>
            </a:r>
            <a:endParaRPr dirty="0"/>
          </a:p>
        </p:txBody>
      </p:sp>
      <p:sp>
        <p:nvSpPr>
          <p:cNvPr id="13" name="Slide Number Placeholder 12"/>
          <p:cNvSpPr>
            <a:spLocks noGrp="1"/>
          </p:cNvSpPr>
          <p:nvPr>
            <p:ph type="sldNum" sz="quarter" idx="17"/>
          </p:nvPr>
        </p:nvSpPr>
        <p:spPr/>
        <p:txBody>
          <a:bodyPr/>
          <a:lstStyle/>
          <a:p>
            <a:fld id="{B016F8AB-BCEA-4347-8BA6-BE776009BC89}" type="slidenum">
              <a:rPr/>
              <a:pPr/>
              <a:t>‹#›</a:t>
            </a:fld>
            <a:endParaRPr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r>
              <a:rPr lang="en-US"/>
              <a:t>HPE Confidential – For Customer Use Only</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p:txBody>
          <a:bodyPr/>
          <a:lstStyle/>
          <a:p>
            <a:r>
              <a:rPr lang="en-US"/>
              <a:t>HPE Confidential – For Customer Use Only</a:t>
            </a:r>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endParaRPr dirty="0"/>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a:t>HPE Confidential – For Customer Use Only</a:t>
            </a:r>
            <a:endParaRPr dirty="0"/>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dirty="0"/>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isco.com/c/en/us/products/servers-unified-computing/ucs-5100-series-blade-server-chassis/index.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D4B6-F1AB-4DB5-92E8-39098E86018F}"/>
              </a:ext>
            </a:extLst>
          </p:cNvPr>
          <p:cNvSpPr>
            <a:spLocks noGrp="1"/>
          </p:cNvSpPr>
          <p:nvPr>
            <p:ph type="title"/>
          </p:nvPr>
        </p:nvSpPr>
        <p:spPr>
          <a:xfrm>
            <a:off x="610392" y="3144978"/>
            <a:ext cx="10210007" cy="1905000"/>
          </a:xfrm>
        </p:spPr>
        <p:txBody>
          <a:bodyPr/>
          <a:lstStyle/>
          <a:p>
            <a:r>
              <a:rPr lang="en-US" dirty="0"/>
              <a:t>UCS Aging Infrastructure</a:t>
            </a:r>
          </a:p>
        </p:txBody>
      </p:sp>
      <p:sp>
        <p:nvSpPr>
          <p:cNvPr id="3" name="Subtitle 2">
            <a:extLst>
              <a:ext uri="{FF2B5EF4-FFF2-40B4-BE49-F238E27FC236}">
                <a16:creationId xmlns:a16="http://schemas.microsoft.com/office/drawing/2014/main" id="{8BFB8DC1-D82F-4322-83F3-5EF77356014C}"/>
              </a:ext>
            </a:extLst>
          </p:cNvPr>
          <p:cNvSpPr>
            <a:spLocks noGrp="1"/>
          </p:cNvSpPr>
          <p:nvPr>
            <p:ph type="subTitle" idx="1"/>
          </p:nvPr>
        </p:nvSpPr>
        <p:spPr>
          <a:xfrm>
            <a:off x="608013" y="5082307"/>
            <a:ext cx="8229600" cy="914400"/>
          </a:xfrm>
        </p:spPr>
        <p:txBody>
          <a:bodyPr/>
          <a:lstStyle/>
          <a:p>
            <a:r>
              <a:rPr lang="en-US" dirty="0"/>
              <a:t>GPU Use Case Example</a:t>
            </a:r>
          </a:p>
          <a:p>
            <a:endParaRPr lang="en-US" dirty="0"/>
          </a:p>
        </p:txBody>
      </p:sp>
      <p:sp>
        <p:nvSpPr>
          <p:cNvPr id="7" name="Text Placeholder 6">
            <a:extLst>
              <a:ext uri="{FF2B5EF4-FFF2-40B4-BE49-F238E27FC236}">
                <a16:creationId xmlns:a16="http://schemas.microsoft.com/office/drawing/2014/main" id="{30564691-4B71-4277-8295-9C3EDE0198CC}"/>
              </a:ext>
            </a:extLst>
          </p:cNvPr>
          <p:cNvSpPr>
            <a:spLocks noGrp="1"/>
          </p:cNvSpPr>
          <p:nvPr>
            <p:ph type="body" sz="quarter" idx="13"/>
          </p:nvPr>
        </p:nvSpPr>
        <p:spPr/>
        <p:txBody>
          <a:bodyPr/>
          <a:lstStyle/>
          <a:p>
            <a:r>
              <a:rPr lang="en-US" dirty="0"/>
              <a:t>Steve Delphy</a:t>
            </a:r>
          </a:p>
          <a:p>
            <a:endParaRPr lang="en-US" dirty="0"/>
          </a:p>
        </p:txBody>
      </p:sp>
    </p:spTree>
    <p:extLst>
      <p:ext uri="{BB962C8B-B14F-4D97-AF65-F5344CB8AC3E}">
        <p14:creationId xmlns:p14="http://schemas.microsoft.com/office/powerpoint/2010/main" val="420355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7EE88-ECD8-48F0-9A3B-580D064B3EED}"/>
              </a:ext>
            </a:extLst>
          </p:cNvPr>
          <p:cNvSpPr>
            <a:spLocks noGrp="1"/>
          </p:cNvSpPr>
          <p:nvPr>
            <p:ph type="title"/>
          </p:nvPr>
        </p:nvSpPr>
        <p:spPr/>
        <p:txBody>
          <a:bodyPr/>
          <a:lstStyle/>
          <a:p>
            <a:r>
              <a:rPr lang="en-US" dirty="0"/>
              <a:t>Backup</a:t>
            </a:r>
          </a:p>
        </p:txBody>
      </p:sp>
      <p:sp>
        <p:nvSpPr>
          <p:cNvPr id="3" name="Slide Number Placeholder 2">
            <a:extLst>
              <a:ext uri="{FF2B5EF4-FFF2-40B4-BE49-F238E27FC236}">
                <a16:creationId xmlns:a16="http://schemas.microsoft.com/office/drawing/2014/main" id="{597A0315-4E35-459A-8B3D-259F6E45C6C1}"/>
              </a:ext>
            </a:extLst>
          </p:cNvPr>
          <p:cNvSpPr>
            <a:spLocks noGrp="1"/>
          </p:cNvSpPr>
          <p:nvPr>
            <p:ph type="sldNum" sz="quarter" idx="12"/>
          </p:nvPr>
        </p:nvSpPr>
        <p:spPr/>
        <p:txBody>
          <a:bodyPr/>
          <a:lstStyle/>
          <a:p>
            <a:fld id="{B016F8AB-BCEA-4347-8BA6-BE776009BC89}" type="slidenum">
              <a:rPr lang="en-US" smtClean="0"/>
              <a:pPr/>
              <a:t>10</a:t>
            </a:fld>
            <a:endParaRPr lang="en-US" dirty="0"/>
          </a:p>
        </p:txBody>
      </p:sp>
      <p:sp>
        <p:nvSpPr>
          <p:cNvPr id="9" name="Footer Placeholder 8">
            <a:extLst>
              <a:ext uri="{FF2B5EF4-FFF2-40B4-BE49-F238E27FC236}">
                <a16:creationId xmlns:a16="http://schemas.microsoft.com/office/drawing/2014/main" id="{59AE429D-8B84-49BF-BBEB-4C1BF44CA695}"/>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251082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2064"/>
          <a:stretch/>
        </p:blipFill>
        <p:spPr>
          <a:xfrm>
            <a:off x="1828799" y="1002640"/>
            <a:ext cx="9750585" cy="5006572"/>
          </a:xfrm>
          <a:prstGeom prst="rect">
            <a:avLst/>
          </a:prstGeom>
        </p:spPr>
      </p:pic>
      <p:sp>
        <p:nvSpPr>
          <p:cNvPr id="9" name="Title 8"/>
          <p:cNvSpPr>
            <a:spLocks noGrp="1"/>
          </p:cNvSpPr>
          <p:nvPr>
            <p:ph type="title"/>
          </p:nvPr>
        </p:nvSpPr>
        <p:spPr/>
        <p:txBody>
          <a:bodyPr/>
          <a:lstStyle/>
          <a:p>
            <a:r>
              <a:rPr lang="en-US" dirty="0"/>
              <a:t>Up to 25% UCS 5108 server capacity reduction </a:t>
            </a:r>
          </a:p>
        </p:txBody>
      </p:sp>
      <p:sp>
        <p:nvSpPr>
          <p:cNvPr id="6" name="TextBox 5"/>
          <p:cNvSpPr txBox="1"/>
          <p:nvPr/>
        </p:nvSpPr>
        <p:spPr>
          <a:xfrm>
            <a:off x="609441" y="6153415"/>
            <a:ext cx="2806859" cy="276999"/>
          </a:xfrm>
          <a:prstGeom prst="rect">
            <a:avLst/>
          </a:prstGeom>
          <a:solidFill>
            <a:schemeClr val="bg1"/>
          </a:solidFill>
        </p:spPr>
        <p:txBody>
          <a:bodyPr wrap="none" lIns="0" tIns="0" rIns="0" bIns="0" rtlCol="0">
            <a:spAutoFit/>
          </a:bodyPr>
          <a:lstStyle/>
          <a:p>
            <a:pPr>
              <a:lnSpc>
                <a:spcPct val="90000"/>
              </a:lnSpc>
            </a:pPr>
            <a:r>
              <a:rPr lang="en-US" sz="1000" dirty="0"/>
              <a:t>Source: UCS Power Calculator, January 8, 2018.</a:t>
            </a:r>
            <a:br>
              <a:rPr lang="en-US" sz="1000" dirty="0"/>
            </a:br>
            <a:r>
              <a:rPr lang="en-US" sz="1000" dirty="0"/>
              <a:t>See slide notes for additional information.</a:t>
            </a:r>
          </a:p>
        </p:txBody>
      </p:sp>
      <p:grpSp>
        <p:nvGrpSpPr>
          <p:cNvPr id="3" name="Group 2"/>
          <p:cNvGrpSpPr/>
          <p:nvPr/>
        </p:nvGrpSpPr>
        <p:grpSpPr>
          <a:xfrm>
            <a:off x="1312333" y="2920690"/>
            <a:ext cx="10029262" cy="3175310"/>
            <a:chOff x="1312333" y="2920690"/>
            <a:chExt cx="10029262" cy="3175310"/>
          </a:xfrm>
          <a:solidFill>
            <a:schemeClr val="bg1"/>
          </a:solidFill>
        </p:grpSpPr>
        <p:sp>
          <p:nvSpPr>
            <p:cNvPr id="7" name="Rectangular Callout 6"/>
            <p:cNvSpPr/>
            <p:nvPr/>
          </p:nvSpPr>
          <p:spPr bwMode="ltGray">
            <a:xfrm>
              <a:off x="1312333" y="2920690"/>
              <a:ext cx="5404047" cy="1401419"/>
            </a:xfrm>
            <a:prstGeom prst="wedgeRectCallout">
              <a:avLst>
                <a:gd name="adj1" fmla="val 125615"/>
                <a:gd name="adj2" fmla="val 159381"/>
              </a:avLst>
            </a:prstGeom>
            <a:grp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dirty="0">
                  <a:solidFill>
                    <a:schemeClr val="tx1"/>
                  </a:solidFill>
                </a:rPr>
                <a:t>Forced to go only 6 blades </a:t>
              </a:r>
              <a:br>
                <a:rPr lang="en-US" sz="2400" dirty="0">
                  <a:solidFill>
                    <a:schemeClr val="tx1"/>
                  </a:solidFill>
                </a:rPr>
              </a:br>
              <a:r>
                <a:rPr lang="en-US" sz="2400" b="1" dirty="0">
                  <a:solidFill>
                    <a:schemeClr val="tx1"/>
                  </a:solidFill>
                </a:rPr>
                <a:t>(25% capacity reduction)</a:t>
              </a:r>
            </a:p>
            <a:p>
              <a:pPr algn="ctr">
                <a:lnSpc>
                  <a:spcPct val="90000"/>
                </a:lnSpc>
              </a:pPr>
              <a:br>
                <a:rPr lang="en-US" sz="500" dirty="0">
                  <a:solidFill>
                    <a:schemeClr val="tx1"/>
                  </a:solidFill>
                </a:rPr>
              </a:br>
              <a:r>
                <a:rPr lang="en-US" sz="1600" dirty="0">
                  <a:solidFill>
                    <a:schemeClr val="tx1"/>
                  </a:solidFill>
                </a:rPr>
                <a:t>5269W required vs 5000W available @ 7 blades</a:t>
              </a:r>
            </a:p>
          </p:txBody>
        </p:sp>
        <p:sp>
          <p:nvSpPr>
            <p:cNvPr id="8" name="Oval 7"/>
            <p:cNvSpPr/>
            <p:nvPr/>
          </p:nvSpPr>
          <p:spPr bwMode="ltGray">
            <a:xfrm>
              <a:off x="11011395" y="5766816"/>
              <a:ext cx="330200" cy="32918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schemeClr val="tx1"/>
                </a:solidFill>
              </a:endParaRPr>
            </a:p>
          </p:txBody>
        </p:sp>
      </p:grpSp>
      <p:sp>
        <p:nvSpPr>
          <p:cNvPr id="2" name="Rectangle 1"/>
          <p:cNvSpPr/>
          <p:nvPr/>
        </p:nvSpPr>
        <p:spPr bwMode="ltGray">
          <a:xfrm>
            <a:off x="4257675" y="1381125"/>
            <a:ext cx="5105400" cy="591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4" name="Footer Placeholder 3">
            <a:extLst>
              <a:ext uri="{FF2B5EF4-FFF2-40B4-BE49-F238E27FC236}">
                <a16:creationId xmlns:a16="http://schemas.microsoft.com/office/drawing/2014/main" id="{5FDC8399-1451-4C09-B4A9-293ED916FCC4}"/>
              </a:ext>
            </a:extLst>
          </p:cNvPr>
          <p:cNvSpPr>
            <a:spLocks noGrp="1"/>
          </p:cNvSpPr>
          <p:nvPr>
            <p:ph type="ftr" sz="quarter" idx="11"/>
          </p:nvPr>
        </p:nvSpPr>
        <p:spPr/>
        <p:txBody>
          <a:bodyPr/>
          <a:lstStyle/>
          <a:p>
            <a:r>
              <a:rPr lang="en-US"/>
              <a:t>HPE Confidential – For Customer Use Only</a:t>
            </a:r>
            <a:endParaRPr lang="en-US" dirty="0"/>
          </a:p>
        </p:txBody>
      </p:sp>
      <p:sp>
        <p:nvSpPr>
          <p:cNvPr id="11" name="Slide Number Placeholder 10">
            <a:extLst>
              <a:ext uri="{FF2B5EF4-FFF2-40B4-BE49-F238E27FC236}">
                <a16:creationId xmlns:a16="http://schemas.microsoft.com/office/drawing/2014/main" id="{4B98329E-8204-4A23-8E58-6292C2A2CDDC}"/>
              </a:ext>
            </a:extLst>
          </p:cNvPr>
          <p:cNvSpPr>
            <a:spLocks noGrp="1"/>
          </p:cNvSpPr>
          <p:nvPr>
            <p:ph type="sldNum" sz="quarter" idx="12"/>
          </p:nvPr>
        </p:nvSpPr>
        <p:spPr/>
        <p:txBody>
          <a:bodyPr/>
          <a:lstStyle/>
          <a:p>
            <a:fld id="{B016F8AB-BCEA-4347-8BA6-BE776009BC89}" type="slidenum">
              <a:rPr lang="en-US" smtClean="0"/>
              <a:t>11</a:t>
            </a:fld>
            <a:endParaRPr lang="en-US" dirty="0"/>
          </a:p>
        </p:txBody>
      </p:sp>
    </p:spTree>
    <p:extLst>
      <p:ext uri="{BB962C8B-B14F-4D97-AF65-F5344CB8AC3E}">
        <p14:creationId xmlns:p14="http://schemas.microsoft.com/office/powerpoint/2010/main" val="16154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7D46B-2AFC-4CA5-AD53-E3957D3F3324}"/>
              </a:ext>
            </a:extLst>
          </p:cNvPr>
          <p:cNvSpPr>
            <a:spLocks noGrp="1"/>
          </p:cNvSpPr>
          <p:nvPr>
            <p:ph type="title"/>
          </p:nvPr>
        </p:nvSpPr>
        <p:spPr/>
        <p:txBody>
          <a:bodyPr/>
          <a:lstStyle/>
          <a:p>
            <a:r>
              <a:rPr lang="en-US" dirty="0"/>
              <a:t>The UCS aging infrastructure</a:t>
            </a:r>
          </a:p>
        </p:txBody>
      </p:sp>
      <p:sp>
        <p:nvSpPr>
          <p:cNvPr id="5" name="Content Placeholder 4">
            <a:extLst>
              <a:ext uri="{FF2B5EF4-FFF2-40B4-BE49-F238E27FC236}">
                <a16:creationId xmlns:a16="http://schemas.microsoft.com/office/drawing/2014/main" id="{3A79652B-1DCB-4C11-926D-196DA7F36F56}"/>
              </a:ext>
            </a:extLst>
          </p:cNvPr>
          <p:cNvSpPr>
            <a:spLocks noGrp="1"/>
          </p:cNvSpPr>
          <p:nvPr>
            <p:ph idx="1"/>
          </p:nvPr>
        </p:nvSpPr>
        <p:spPr/>
        <p:txBody>
          <a:bodyPr>
            <a:normAutofit/>
          </a:bodyPr>
          <a:lstStyle/>
          <a:p>
            <a:pPr marL="0" indent="0">
              <a:spcBef>
                <a:spcPts val="300"/>
              </a:spcBef>
              <a:spcAft>
                <a:spcPts val="300"/>
              </a:spcAft>
              <a:buNone/>
            </a:pPr>
            <a:r>
              <a:rPr lang="en-US" b="1" dirty="0"/>
              <a:t>UCS was introduced in March, 2009</a:t>
            </a:r>
          </a:p>
          <a:p>
            <a:pPr>
              <a:spcBef>
                <a:spcPts val="300"/>
              </a:spcBef>
              <a:spcAft>
                <a:spcPts val="300"/>
              </a:spcAft>
            </a:pPr>
            <a:r>
              <a:rPr lang="en-US" sz="1600" dirty="0"/>
              <a:t>Smartphones were the rage, flip phones were no longer hip.</a:t>
            </a:r>
          </a:p>
          <a:p>
            <a:pPr>
              <a:spcBef>
                <a:spcPts val="300"/>
              </a:spcBef>
              <a:spcAft>
                <a:spcPts val="300"/>
              </a:spcAft>
            </a:pPr>
            <a:r>
              <a:rPr lang="en-US" sz="1600" dirty="0"/>
              <a:t>The average internet connection speed was 3.6Mb, today it’s 521% faster</a:t>
            </a:r>
          </a:p>
          <a:p>
            <a:pPr>
              <a:spcBef>
                <a:spcPts val="300"/>
              </a:spcBef>
              <a:spcAft>
                <a:spcPts val="300"/>
              </a:spcAft>
            </a:pPr>
            <a:r>
              <a:rPr lang="en-US" sz="1600" dirty="0"/>
              <a:t>A 47” flat screen HDTV was about $4,000, it’s now less than $350</a:t>
            </a:r>
          </a:p>
          <a:p>
            <a:pPr>
              <a:spcBef>
                <a:spcPts val="300"/>
              </a:spcBef>
              <a:spcAft>
                <a:spcPts val="300"/>
              </a:spcAft>
            </a:pPr>
            <a:r>
              <a:rPr lang="en-US" sz="1600" dirty="0"/>
              <a:t>Facebook went global, Twitter became popular, and Microsoft introduced Bing</a:t>
            </a:r>
          </a:p>
          <a:p>
            <a:pPr>
              <a:spcBef>
                <a:spcPts val="300"/>
              </a:spcBef>
              <a:spcAft>
                <a:spcPts val="300"/>
              </a:spcAft>
            </a:pPr>
            <a:endParaRPr lang="en-US" sz="800" dirty="0"/>
          </a:p>
          <a:p>
            <a:pPr marL="0" indent="0">
              <a:spcBef>
                <a:spcPts val="300"/>
              </a:spcBef>
              <a:spcAft>
                <a:spcPts val="300"/>
              </a:spcAft>
              <a:buNone/>
            </a:pPr>
            <a:r>
              <a:rPr lang="en-US" b="1" dirty="0"/>
              <a:t>Processor, memory, and fabric I/O demands are out stripping UCS 5108 chassis power</a:t>
            </a:r>
          </a:p>
          <a:p>
            <a:pPr>
              <a:spcBef>
                <a:spcPts val="300"/>
              </a:spcBef>
              <a:spcAft>
                <a:spcPts val="300"/>
              </a:spcAft>
            </a:pPr>
            <a:r>
              <a:rPr lang="en-US" sz="1600" dirty="0"/>
              <a:t>Reduced chassis capacity to as little as 6 servers for mid to higher-end configurations</a:t>
            </a:r>
          </a:p>
          <a:p>
            <a:pPr>
              <a:spcBef>
                <a:spcPts val="300"/>
              </a:spcBef>
              <a:spcAft>
                <a:spcPts val="300"/>
              </a:spcAft>
            </a:pPr>
            <a:endParaRPr lang="en-US" sz="800" dirty="0"/>
          </a:p>
          <a:p>
            <a:pPr marL="0" indent="0">
              <a:spcBef>
                <a:spcPts val="300"/>
              </a:spcBef>
              <a:spcAft>
                <a:spcPts val="300"/>
              </a:spcAft>
              <a:buNone/>
            </a:pPr>
            <a:r>
              <a:rPr lang="en-US" b="1" dirty="0"/>
              <a:t>Limited I/O scalability, flexibility, and bandwidth</a:t>
            </a:r>
          </a:p>
          <a:p>
            <a:pPr>
              <a:spcBef>
                <a:spcPts val="300"/>
              </a:spcBef>
              <a:spcAft>
                <a:spcPts val="300"/>
              </a:spcAft>
            </a:pPr>
            <a:r>
              <a:rPr lang="en-US" sz="1600" dirty="0"/>
              <a:t>UCS with a single fabric (Ethernet/FCoE) vs Synergy at 3 independent fabrics (Ethernet/FCoE/FC)</a:t>
            </a:r>
          </a:p>
          <a:p>
            <a:pPr>
              <a:spcBef>
                <a:spcPts val="300"/>
              </a:spcBef>
              <a:spcAft>
                <a:spcPts val="300"/>
              </a:spcAft>
            </a:pPr>
            <a:r>
              <a:rPr lang="en-US" sz="1600" dirty="0"/>
              <a:t>A storage controller occupies one UCS mezzanine slot cutting UCS I/O scalability in half</a:t>
            </a:r>
          </a:p>
          <a:p>
            <a:pPr>
              <a:spcBef>
                <a:spcPts val="300"/>
              </a:spcBef>
              <a:spcAft>
                <a:spcPts val="300"/>
              </a:spcAft>
            </a:pPr>
            <a:r>
              <a:rPr lang="en-US" sz="1600" dirty="0"/>
              <a:t>UCS server bandwidth at 160Gb vs Synergy at 1,200Gb (full-duplex) with planned photonic capability</a:t>
            </a:r>
          </a:p>
          <a:p>
            <a:pPr>
              <a:spcBef>
                <a:spcPts val="300"/>
              </a:spcBef>
              <a:spcAft>
                <a:spcPts val="300"/>
              </a:spcAft>
            </a:pPr>
            <a:r>
              <a:rPr lang="en-US" sz="1600" dirty="0"/>
              <a:t>Uplink speeds limited to 40Gb, Synergy currently at 100Gb</a:t>
            </a:r>
          </a:p>
          <a:p>
            <a:pPr>
              <a:spcBef>
                <a:spcPts val="300"/>
              </a:spcBef>
              <a:spcAft>
                <a:spcPts val="300"/>
              </a:spcAft>
            </a:pPr>
            <a:r>
              <a:rPr lang="en-US" sz="1600" dirty="0"/>
              <a:t>UCS support only 1 I/O slot and no controller/local HDDs for CPUs &gt;165W with potential reduced performance</a:t>
            </a:r>
          </a:p>
        </p:txBody>
      </p:sp>
      <p:sp>
        <p:nvSpPr>
          <p:cNvPr id="3" name="Slide Number Placeholder 2">
            <a:extLst>
              <a:ext uri="{FF2B5EF4-FFF2-40B4-BE49-F238E27FC236}">
                <a16:creationId xmlns:a16="http://schemas.microsoft.com/office/drawing/2014/main" id="{101A252C-D40C-4B14-AFC4-48CCEC6C7646}"/>
              </a:ext>
            </a:extLst>
          </p:cNvPr>
          <p:cNvSpPr>
            <a:spLocks noGrp="1"/>
          </p:cNvSpPr>
          <p:nvPr>
            <p:ph type="sldNum" sz="quarter" idx="12"/>
          </p:nvPr>
        </p:nvSpPr>
        <p:spPr/>
        <p:txBody>
          <a:bodyPr/>
          <a:lstStyle/>
          <a:p>
            <a:fld id="{B016F8AB-BCEA-4347-8BA6-BE776009BC89}" type="slidenum">
              <a:rPr lang="en-US" smtClean="0"/>
              <a:pPr/>
              <a:t>12</a:t>
            </a:fld>
            <a:endParaRPr lang="en-US" dirty="0"/>
          </a:p>
        </p:txBody>
      </p:sp>
      <p:sp>
        <p:nvSpPr>
          <p:cNvPr id="9" name="Rectangle 8">
            <a:extLst>
              <a:ext uri="{FF2B5EF4-FFF2-40B4-BE49-F238E27FC236}">
                <a16:creationId xmlns:a16="http://schemas.microsoft.com/office/drawing/2014/main" id="{FAFA9565-A0C9-4359-8A3D-2D67FD5C2526}"/>
              </a:ext>
            </a:extLst>
          </p:cNvPr>
          <p:cNvSpPr/>
          <p:nvPr/>
        </p:nvSpPr>
        <p:spPr>
          <a:xfrm>
            <a:off x="5384978" y="5942002"/>
            <a:ext cx="6199632" cy="215444"/>
          </a:xfrm>
          <a:prstGeom prst="rect">
            <a:avLst/>
          </a:prstGeom>
        </p:spPr>
        <p:txBody>
          <a:bodyPr wrap="square" lIns="0" rIns="0">
            <a:spAutoFit/>
          </a:bodyPr>
          <a:lstStyle/>
          <a:p>
            <a:pPr algn="r"/>
            <a:r>
              <a:rPr lang="en-US" sz="800" dirty="0"/>
              <a:t>UCS specifications per the </a:t>
            </a:r>
            <a:r>
              <a:rPr lang="pt-BR" sz="800" dirty="0"/>
              <a:t>Cisco UCS B200 M5 Blade Server Spec Sheet, Rev A.14, December 15, 2017.</a:t>
            </a:r>
            <a:endParaRPr lang="en-US" sz="800" dirty="0"/>
          </a:p>
        </p:txBody>
      </p:sp>
      <p:sp>
        <p:nvSpPr>
          <p:cNvPr id="10" name="Footer Placeholder 9">
            <a:extLst>
              <a:ext uri="{FF2B5EF4-FFF2-40B4-BE49-F238E27FC236}">
                <a16:creationId xmlns:a16="http://schemas.microsoft.com/office/drawing/2014/main" id="{E86C6FD8-B7F1-4972-B9FA-32D27BD12DC9}"/>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139152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7"/>
          </p:nvPr>
        </p:nvSpPr>
        <p:spPr/>
        <p:txBody>
          <a:bodyPr/>
          <a:lstStyle/>
          <a:p>
            <a:fld id="{B016F8AB-BCEA-4347-8BA6-BE776009BC89}" type="slidenum">
              <a:rPr lang="en-US" smtClean="0"/>
              <a:pPr/>
              <a:t>13</a:t>
            </a:fld>
            <a:endParaRPr lang="en-US" dirty="0"/>
          </a:p>
        </p:txBody>
      </p:sp>
      <p:sp>
        <p:nvSpPr>
          <p:cNvPr id="5" name="Footer Placeholder 4">
            <a:extLst>
              <a:ext uri="{FF2B5EF4-FFF2-40B4-BE49-F238E27FC236}">
                <a16:creationId xmlns:a16="http://schemas.microsoft.com/office/drawing/2014/main" id="{6F2EE3D5-9D67-4A3B-BC2B-05E3CB18DE00}"/>
              </a:ext>
            </a:extLst>
          </p:cNvPr>
          <p:cNvSpPr>
            <a:spLocks noGrp="1"/>
          </p:cNvSpPr>
          <p:nvPr>
            <p:ph type="ftr" sz="quarter" idx="16"/>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365486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315-1F06-48F0-AF6B-048BB775ABCC}"/>
              </a:ext>
            </a:extLst>
          </p:cNvPr>
          <p:cNvSpPr>
            <a:spLocks noGrp="1"/>
          </p:cNvSpPr>
          <p:nvPr>
            <p:ph type="title"/>
          </p:nvPr>
        </p:nvSpPr>
        <p:spPr/>
        <p:txBody>
          <a:bodyPr/>
          <a:lstStyle/>
          <a:p>
            <a:r>
              <a:rPr lang="en-US" dirty="0"/>
              <a:t>Note to presenters</a:t>
            </a:r>
          </a:p>
        </p:txBody>
      </p:sp>
      <p:sp>
        <p:nvSpPr>
          <p:cNvPr id="3" name="Text Placeholder 2">
            <a:extLst>
              <a:ext uri="{FF2B5EF4-FFF2-40B4-BE49-F238E27FC236}">
                <a16:creationId xmlns:a16="http://schemas.microsoft.com/office/drawing/2014/main" id="{2CF466F3-878C-4366-A3EA-6CD8B5F07A28}"/>
              </a:ext>
            </a:extLst>
          </p:cNvPr>
          <p:cNvSpPr>
            <a:spLocks noGrp="1"/>
          </p:cNvSpPr>
          <p:nvPr>
            <p:ph type="body" sz="quarter" idx="13"/>
          </p:nvPr>
        </p:nvSpPr>
        <p:spPr/>
        <p:txBody>
          <a:bodyPr/>
          <a:lstStyle/>
          <a:p>
            <a:r>
              <a:rPr lang="en-US" dirty="0"/>
              <a:t>Overview – </a:t>
            </a:r>
            <a:r>
              <a:rPr lang="en-US" dirty="0">
                <a:solidFill>
                  <a:srgbClr val="FF0000"/>
                </a:solidFill>
              </a:rPr>
              <a:t>Remove this slide before presenting</a:t>
            </a:r>
          </a:p>
        </p:txBody>
      </p:sp>
      <p:sp>
        <p:nvSpPr>
          <p:cNvPr id="4" name="Content Placeholder 3">
            <a:extLst>
              <a:ext uri="{FF2B5EF4-FFF2-40B4-BE49-F238E27FC236}">
                <a16:creationId xmlns:a16="http://schemas.microsoft.com/office/drawing/2014/main" id="{9B18FC4D-7D2F-4C6C-8501-AC58B32010A6}"/>
              </a:ext>
            </a:extLst>
          </p:cNvPr>
          <p:cNvSpPr>
            <a:spLocks noGrp="1"/>
          </p:cNvSpPr>
          <p:nvPr>
            <p:ph idx="1"/>
          </p:nvPr>
        </p:nvSpPr>
        <p:spPr/>
        <p:txBody>
          <a:bodyPr/>
          <a:lstStyle/>
          <a:p>
            <a:r>
              <a:rPr lang="en-US" dirty="0"/>
              <a:t>Per the included animation, please view this deck in slide presentation mode.</a:t>
            </a:r>
          </a:p>
          <a:p>
            <a:r>
              <a:rPr lang="en-US" dirty="0"/>
              <a:t>This deck provides a summary of Cisco UCS aging infrastructure highlighting three key limiting aspects (processor, power, and I/O scalability).  </a:t>
            </a:r>
          </a:p>
          <a:p>
            <a:r>
              <a:rPr lang="en-US" dirty="0"/>
              <a:t>An example is provided how these limitations affect a graphics processing unit (GPU) application with the economic impact to the customer.</a:t>
            </a:r>
          </a:p>
          <a:p>
            <a:r>
              <a:rPr lang="en-US" dirty="0"/>
              <a:t>Speaker notes are included.</a:t>
            </a:r>
          </a:p>
          <a:p>
            <a:endParaRPr lang="en-US" dirty="0"/>
          </a:p>
        </p:txBody>
      </p:sp>
      <p:sp>
        <p:nvSpPr>
          <p:cNvPr id="5" name="Slide Number Placeholder 4">
            <a:extLst>
              <a:ext uri="{FF2B5EF4-FFF2-40B4-BE49-F238E27FC236}">
                <a16:creationId xmlns:a16="http://schemas.microsoft.com/office/drawing/2014/main" id="{6676A506-AF43-4E95-AC58-E679EBA076B8}"/>
              </a:ext>
            </a:extLst>
          </p:cNvPr>
          <p:cNvSpPr>
            <a:spLocks noGrp="1"/>
          </p:cNvSpPr>
          <p:nvPr>
            <p:ph type="sldNum" sz="quarter" idx="12"/>
          </p:nvPr>
        </p:nvSpPr>
        <p:spPr/>
        <p:txBody>
          <a:bodyPr/>
          <a:lstStyle/>
          <a:p>
            <a:fld id="{B016F8AB-BCEA-4347-8BA6-BE776009BC89}" type="slidenum">
              <a:rPr lang="en-US" smtClean="0"/>
              <a:pPr/>
              <a:t>2</a:t>
            </a:fld>
            <a:endParaRPr lang="en-US" dirty="0"/>
          </a:p>
        </p:txBody>
      </p:sp>
      <p:sp>
        <p:nvSpPr>
          <p:cNvPr id="10" name="Footer Placeholder 9">
            <a:extLst>
              <a:ext uri="{FF2B5EF4-FFF2-40B4-BE49-F238E27FC236}">
                <a16:creationId xmlns:a16="http://schemas.microsoft.com/office/drawing/2014/main" id="{EB7A229F-0548-469B-A858-7970EE6F98E4}"/>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7993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E92CF4-7479-458F-91BB-CF6B3906E134}"/>
              </a:ext>
            </a:extLst>
          </p:cNvPr>
          <p:cNvSpPr>
            <a:spLocks noGrp="1"/>
          </p:cNvSpPr>
          <p:nvPr>
            <p:ph type="title"/>
          </p:nvPr>
        </p:nvSpPr>
        <p:spPr/>
        <p:txBody>
          <a:bodyPr/>
          <a:lstStyle/>
          <a:p>
            <a:r>
              <a:rPr lang="en-US" dirty="0"/>
              <a:t>Architectural limitations with aging Cisco UCS infrastructure</a:t>
            </a:r>
          </a:p>
        </p:txBody>
      </p:sp>
      <p:sp>
        <p:nvSpPr>
          <p:cNvPr id="5" name="Slide Number Placeholder 4">
            <a:extLst>
              <a:ext uri="{FF2B5EF4-FFF2-40B4-BE49-F238E27FC236}">
                <a16:creationId xmlns:a16="http://schemas.microsoft.com/office/drawing/2014/main" id="{E0A28D73-E380-46FF-A7FD-55F4FA4277B3}"/>
              </a:ext>
            </a:extLst>
          </p:cNvPr>
          <p:cNvSpPr>
            <a:spLocks noGrp="1"/>
          </p:cNvSpPr>
          <p:nvPr>
            <p:ph type="sldNum" sz="quarter" idx="12"/>
          </p:nvPr>
        </p:nvSpPr>
        <p:spPr/>
        <p:txBody>
          <a:bodyPr/>
          <a:lstStyle/>
          <a:p>
            <a:fld id="{B016F8AB-BCEA-4347-8BA6-BE776009BC89}" type="slidenum">
              <a:rPr lang="en-US" smtClean="0"/>
              <a:pPr/>
              <a:t>3</a:t>
            </a:fld>
            <a:endParaRPr lang="en-US" dirty="0"/>
          </a:p>
        </p:txBody>
      </p:sp>
      <p:sp>
        <p:nvSpPr>
          <p:cNvPr id="7" name="Content Placeholder 6">
            <a:extLst>
              <a:ext uri="{FF2B5EF4-FFF2-40B4-BE49-F238E27FC236}">
                <a16:creationId xmlns:a16="http://schemas.microsoft.com/office/drawing/2014/main" id="{F4F704C3-8126-4C90-97EB-084CC5DE5295}"/>
              </a:ext>
            </a:extLst>
          </p:cNvPr>
          <p:cNvSpPr>
            <a:spLocks noGrp="1"/>
          </p:cNvSpPr>
          <p:nvPr>
            <p:ph idx="4294967295"/>
          </p:nvPr>
        </p:nvSpPr>
        <p:spPr>
          <a:xfrm>
            <a:off x="7162800" y="2362200"/>
            <a:ext cx="3657600" cy="1752600"/>
          </a:xfrm>
        </p:spPr>
        <p:txBody>
          <a:bodyPr>
            <a:normAutofit fontScale="92500"/>
          </a:bodyPr>
          <a:lstStyle/>
          <a:p>
            <a:pPr>
              <a:lnSpc>
                <a:spcPct val="100000"/>
              </a:lnSpc>
            </a:pPr>
            <a:r>
              <a:rPr lang="en-US" sz="2200" dirty="0"/>
              <a:t>Processor, memory, and fabric I/O demands are out stripping UCS 5108 chassis power</a:t>
            </a:r>
          </a:p>
          <a:p>
            <a:pPr>
              <a:lnSpc>
                <a:spcPct val="100000"/>
              </a:lnSpc>
            </a:pPr>
            <a:r>
              <a:rPr lang="en-US" sz="2200" dirty="0"/>
              <a:t>Limited I/O scalability, flexibility, and bandwidth</a:t>
            </a:r>
          </a:p>
          <a:p>
            <a:pPr>
              <a:lnSpc>
                <a:spcPct val="100000"/>
              </a:lnSpc>
            </a:pPr>
            <a:endParaRPr lang="en-US" sz="2000" dirty="0"/>
          </a:p>
        </p:txBody>
      </p:sp>
      <p:pic>
        <p:nvPicPr>
          <p:cNvPr id="11" name="Picture 2" descr="Cisco UCS 5100 Series Blade Server Chassis">
            <a:hlinkClick r:id="rId3" tooltip="Cisco UCS 5100 Series Blade Server Chassis"/>
            <a:extLst>
              <a:ext uri="{FF2B5EF4-FFF2-40B4-BE49-F238E27FC236}">
                <a16:creationId xmlns:a16="http://schemas.microsoft.com/office/drawing/2014/main" id="{B5953B91-83F4-43BD-B988-5CDEA202DC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0" y="1295400"/>
            <a:ext cx="6014264" cy="4009509"/>
          </a:xfrm>
          <a:prstGeom prst="rect">
            <a:avLst/>
          </a:prstGeom>
          <a:extLst>
            <a:ext uri="{909E8E84-426E-40DD-AFC4-6F175D3DCCD1}">
              <a14:hiddenFill xmlns:a14="http://schemas.microsoft.com/office/drawing/2010/main">
                <a:solidFill>
                  <a:srgbClr val="FFFFFF"/>
                </a:solidFill>
              </a14:hiddenFill>
            </a:ext>
          </a:extLst>
        </p:spPr>
      </p:pic>
      <p:sp>
        <p:nvSpPr>
          <p:cNvPr id="12" name="Content Placeholder 5">
            <a:extLst>
              <a:ext uri="{FF2B5EF4-FFF2-40B4-BE49-F238E27FC236}">
                <a16:creationId xmlns:a16="http://schemas.microsoft.com/office/drawing/2014/main" id="{49D4C77C-97A0-494C-80AB-930A90DC4C63}"/>
              </a:ext>
            </a:extLst>
          </p:cNvPr>
          <p:cNvSpPr txBox="1">
            <a:spLocks/>
          </p:cNvSpPr>
          <p:nvPr/>
        </p:nvSpPr>
        <p:spPr>
          <a:xfrm>
            <a:off x="2286000" y="4876800"/>
            <a:ext cx="3222590" cy="325371"/>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pPr marL="0" indent="0" algn="ctr">
              <a:spcBef>
                <a:spcPts val="2400"/>
              </a:spcBef>
              <a:buFont typeface="Arial" panose="020B0604020202020204" pitchFamily="34" charset="0"/>
              <a:buNone/>
            </a:pPr>
            <a:r>
              <a:rPr lang="en-US" sz="2000" b="1" i="1" dirty="0"/>
              <a:t>Cisco UCS</a:t>
            </a:r>
          </a:p>
        </p:txBody>
      </p:sp>
      <p:sp>
        <p:nvSpPr>
          <p:cNvPr id="13" name="Rectangle 12">
            <a:extLst>
              <a:ext uri="{FF2B5EF4-FFF2-40B4-BE49-F238E27FC236}">
                <a16:creationId xmlns:a16="http://schemas.microsoft.com/office/drawing/2014/main" id="{03C95DA7-C334-4757-9239-0E6B9EAFDDC3}"/>
              </a:ext>
            </a:extLst>
          </p:cNvPr>
          <p:cNvSpPr/>
          <p:nvPr/>
        </p:nvSpPr>
        <p:spPr>
          <a:xfrm>
            <a:off x="5516428" y="5943600"/>
            <a:ext cx="6150500" cy="215444"/>
          </a:xfrm>
          <a:prstGeom prst="rect">
            <a:avLst/>
          </a:prstGeom>
        </p:spPr>
        <p:txBody>
          <a:bodyPr wrap="square">
            <a:spAutoFit/>
          </a:bodyPr>
          <a:lstStyle/>
          <a:p>
            <a:pPr marL="9144" indent="0" algn="r">
              <a:buNone/>
            </a:pPr>
            <a:r>
              <a:rPr lang="en-US" sz="800" dirty="0"/>
              <a:t>UCS specifications per the </a:t>
            </a:r>
            <a:r>
              <a:rPr lang="pt-BR" sz="800" dirty="0"/>
              <a:t>Cisco UCS B200 M5 Blade Server Spec Sheet, Rev A.14, December 15, 2017.</a:t>
            </a:r>
          </a:p>
        </p:txBody>
      </p:sp>
      <p:sp>
        <p:nvSpPr>
          <p:cNvPr id="14" name="Footer Placeholder 13">
            <a:extLst>
              <a:ext uri="{FF2B5EF4-FFF2-40B4-BE49-F238E27FC236}">
                <a16:creationId xmlns:a16="http://schemas.microsoft.com/office/drawing/2014/main" id="{4823631D-492F-47A9-9D73-471FB40CABB0}"/>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27798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9D6B38-93BA-42CB-BB2C-98909321A247}"/>
              </a:ext>
            </a:extLst>
          </p:cNvPr>
          <p:cNvSpPr>
            <a:spLocks noGrp="1"/>
          </p:cNvSpPr>
          <p:nvPr>
            <p:ph type="title"/>
          </p:nvPr>
        </p:nvSpPr>
        <p:spPr/>
        <p:txBody>
          <a:bodyPr/>
          <a:lstStyle/>
          <a:p>
            <a:r>
              <a:rPr lang="en-US" dirty="0"/>
              <a:t>UCS power limitations</a:t>
            </a:r>
          </a:p>
        </p:txBody>
      </p:sp>
      <p:sp>
        <p:nvSpPr>
          <p:cNvPr id="5" name="Text Placeholder 4">
            <a:extLst>
              <a:ext uri="{FF2B5EF4-FFF2-40B4-BE49-F238E27FC236}">
                <a16:creationId xmlns:a16="http://schemas.microsoft.com/office/drawing/2014/main" id="{66378DEC-8ECE-4E1F-B3CA-4FBCE67FC806}"/>
              </a:ext>
            </a:extLst>
          </p:cNvPr>
          <p:cNvSpPr>
            <a:spLocks noGrp="1"/>
          </p:cNvSpPr>
          <p:nvPr>
            <p:ph type="body" sz="quarter" idx="13"/>
          </p:nvPr>
        </p:nvSpPr>
        <p:spPr/>
        <p:txBody>
          <a:bodyPr/>
          <a:lstStyle/>
          <a:p>
            <a:r>
              <a:rPr lang="en-US" dirty="0"/>
              <a:t>HPE Synergy provides </a:t>
            </a:r>
            <a:r>
              <a:rPr lang="en-US" b="1" i="1" dirty="0"/>
              <a:t>2.1 times </a:t>
            </a:r>
            <a:r>
              <a:rPr lang="en-US" dirty="0"/>
              <a:t>more power per bay</a:t>
            </a:r>
          </a:p>
        </p:txBody>
      </p:sp>
      <p:sp>
        <p:nvSpPr>
          <p:cNvPr id="3" name="Slide Number Placeholder 2">
            <a:extLst>
              <a:ext uri="{FF2B5EF4-FFF2-40B4-BE49-F238E27FC236}">
                <a16:creationId xmlns:a16="http://schemas.microsoft.com/office/drawing/2014/main" id="{351BD0DC-BA0D-480A-A924-6F138A1BAF76}"/>
              </a:ext>
            </a:extLst>
          </p:cNvPr>
          <p:cNvSpPr>
            <a:spLocks noGrp="1"/>
          </p:cNvSpPr>
          <p:nvPr>
            <p:ph type="sldNum" sz="quarter" idx="12"/>
          </p:nvPr>
        </p:nvSpPr>
        <p:spPr/>
        <p:txBody>
          <a:bodyPr/>
          <a:lstStyle/>
          <a:p>
            <a:fld id="{B016F8AB-BCEA-4347-8BA6-BE776009BC89}" type="slidenum">
              <a:rPr lang="en-US" smtClean="0"/>
              <a:t>4</a:t>
            </a:fld>
            <a:endParaRPr lang="en-US" dirty="0"/>
          </a:p>
        </p:txBody>
      </p:sp>
      <p:graphicFrame>
        <p:nvGraphicFramePr>
          <p:cNvPr id="6" name="Content Placeholder 4">
            <a:extLst>
              <a:ext uri="{FF2B5EF4-FFF2-40B4-BE49-F238E27FC236}">
                <a16:creationId xmlns:a16="http://schemas.microsoft.com/office/drawing/2014/main" id="{47EDE29B-4124-4168-9EC1-345F4A67FFA0}"/>
              </a:ext>
            </a:extLst>
          </p:cNvPr>
          <p:cNvGraphicFramePr>
            <a:graphicFrameLocks/>
          </p:cNvGraphicFramePr>
          <p:nvPr>
            <p:extLst>
              <p:ext uri="{D42A27DB-BD31-4B8C-83A1-F6EECF244321}">
                <p14:modId xmlns:p14="http://schemas.microsoft.com/office/powerpoint/2010/main" val="3756463957"/>
              </p:ext>
            </p:extLst>
          </p:nvPr>
        </p:nvGraphicFramePr>
        <p:xfrm>
          <a:off x="609600" y="1718022"/>
          <a:ext cx="10969783" cy="3133422"/>
        </p:xfrm>
        <a:graphic>
          <a:graphicData uri="http://schemas.openxmlformats.org/drawingml/2006/table">
            <a:tbl>
              <a:tblPr firstRow="1" bandRow="1">
                <a:tableStyleId>{912C8C85-51F0-491E-9774-3900AFEF0FD7}</a:tableStyleId>
              </a:tblPr>
              <a:tblGrid>
                <a:gridCol w="1367425">
                  <a:extLst>
                    <a:ext uri="{9D8B030D-6E8A-4147-A177-3AD203B41FA5}">
                      <a16:colId xmlns:a16="http://schemas.microsoft.com/office/drawing/2014/main" val="20000"/>
                    </a:ext>
                  </a:extLst>
                </a:gridCol>
                <a:gridCol w="3874369">
                  <a:extLst>
                    <a:ext uri="{9D8B030D-6E8A-4147-A177-3AD203B41FA5}">
                      <a16:colId xmlns:a16="http://schemas.microsoft.com/office/drawing/2014/main" val="20001"/>
                    </a:ext>
                  </a:extLst>
                </a:gridCol>
                <a:gridCol w="1971370">
                  <a:extLst>
                    <a:ext uri="{9D8B030D-6E8A-4147-A177-3AD203B41FA5}">
                      <a16:colId xmlns:a16="http://schemas.microsoft.com/office/drawing/2014/main" val="20002"/>
                    </a:ext>
                  </a:extLst>
                </a:gridCol>
                <a:gridCol w="1709280">
                  <a:extLst>
                    <a:ext uri="{9D8B030D-6E8A-4147-A177-3AD203B41FA5}">
                      <a16:colId xmlns:a16="http://schemas.microsoft.com/office/drawing/2014/main" val="20003"/>
                    </a:ext>
                  </a:extLst>
                </a:gridCol>
                <a:gridCol w="2047339">
                  <a:extLst>
                    <a:ext uri="{9D8B030D-6E8A-4147-A177-3AD203B41FA5}">
                      <a16:colId xmlns:a16="http://schemas.microsoft.com/office/drawing/2014/main" val="20004"/>
                    </a:ext>
                  </a:extLst>
                </a:gridCol>
              </a:tblGrid>
              <a:tr h="1016213">
                <a:tc>
                  <a:txBody>
                    <a:bodyPr/>
                    <a:lstStyle/>
                    <a:p>
                      <a:r>
                        <a:rPr lang="en-US" sz="2000" dirty="0"/>
                        <a:t>Vendor</a:t>
                      </a:r>
                    </a:p>
                  </a:txBody>
                  <a:tcPr marL="182880" marR="182880" marT="228600" marB="228600" anchor="ctr"/>
                </a:tc>
                <a:tc>
                  <a:txBody>
                    <a:bodyPr/>
                    <a:lstStyle/>
                    <a:p>
                      <a:r>
                        <a:rPr lang="en-US" sz="2000" dirty="0"/>
                        <a:t>Configuration</a:t>
                      </a:r>
                    </a:p>
                  </a:txBody>
                  <a:tcPr marL="182880" marR="182880" marT="228600" marB="228600" anchor="ctr"/>
                </a:tc>
                <a:tc>
                  <a:txBody>
                    <a:bodyPr/>
                    <a:lstStyle/>
                    <a:p>
                      <a:pPr algn="ctr"/>
                      <a:r>
                        <a:rPr lang="en-US" sz="2000" dirty="0"/>
                        <a:t>Available</a:t>
                      </a:r>
                      <a:r>
                        <a:rPr lang="en-US" sz="2000" baseline="0" dirty="0"/>
                        <a:t> Power (N+N)</a:t>
                      </a:r>
                      <a:endParaRPr lang="en-US" sz="2000" dirty="0"/>
                    </a:p>
                  </a:txBody>
                  <a:tcPr marL="182880" marR="182880" marT="228600" marB="228600" anchor="ctr"/>
                </a:tc>
                <a:tc>
                  <a:txBody>
                    <a:bodyPr/>
                    <a:lstStyle/>
                    <a:p>
                      <a:pPr algn="ctr"/>
                      <a:r>
                        <a:rPr lang="en-US" sz="2000" dirty="0"/>
                        <a:t>Power per GPU Bay*</a:t>
                      </a:r>
                    </a:p>
                  </a:txBody>
                  <a:tcPr marL="182880" marR="182880" marT="228600" marB="228600" anchor="ctr"/>
                </a:tc>
                <a:tc>
                  <a:txBody>
                    <a:bodyPr/>
                    <a:lstStyle/>
                    <a:p>
                      <a:pPr algn="ctr"/>
                      <a:r>
                        <a:rPr lang="en-US" sz="2000" dirty="0"/>
                        <a:t>HPE</a:t>
                      </a:r>
                      <a:r>
                        <a:rPr lang="en-US" sz="2000" baseline="0" dirty="0"/>
                        <a:t> Synergy Advantage</a:t>
                      </a:r>
                      <a:endParaRPr lang="en-US" sz="2000" dirty="0"/>
                    </a:p>
                  </a:txBody>
                  <a:tcPr marL="182880" marR="182880" marT="228600" marB="228600" anchor="ctr"/>
                </a:tc>
                <a:extLst>
                  <a:ext uri="{0D108BD9-81ED-4DB2-BD59-A6C34878D82A}">
                    <a16:rowId xmlns:a16="http://schemas.microsoft.com/office/drawing/2014/main" val="10000"/>
                  </a:ext>
                </a:extLst>
              </a:tr>
              <a:tr h="1093494">
                <a:tc>
                  <a:txBody>
                    <a:bodyPr/>
                    <a:lstStyle/>
                    <a:p>
                      <a:r>
                        <a:rPr lang="en-US" sz="2000" dirty="0"/>
                        <a:t>HPE</a:t>
                      </a:r>
                    </a:p>
                  </a:txBody>
                  <a:tcPr marL="182880" marR="182880" marT="228600" marB="228600" anchor="ctr"/>
                </a:tc>
                <a:tc>
                  <a:txBody>
                    <a:bodyPr/>
                    <a:lstStyle/>
                    <a:p>
                      <a:r>
                        <a:rPr lang="en-US" sz="2000" dirty="0"/>
                        <a:t>Synergy 12000</a:t>
                      </a:r>
                    </a:p>
                  </a:txBody>
                  <a:tcPr marL="182880" marR="182880" marT="228600" marB="228600" anchor="ctr"/>
                </a:tc>
                <a:tc>
                  <a:txBody>
                    <a:bodyPr/>
                    <a:lstStyle/>
                    <a:p>
                      <a:pPr algn="ctr"/>
                      <a:r>
                        <a:rPr lang="en-US" sz="2000" dirty="0"/>
                        <a:t>7,950W</a:t>
                      </a:r>
                    </a:p>
                  </a:txBody>
                  <a:tcPr marL="182880" marR="182880" marT="228600" marB="228600" anchor="ctr"/>
                </a:tc>
                <a:tc>
                  <a:txBody>
                    <a:bodyPr/>
                    <a:lstStyle/>
                    <a:p>
                      <a:pPr algn="ctr"/>
                      <a:r>
                        <a:rPr lang="en-US" sz="2000" dirty="0"/>
                        <a:t>1,325W</a:t>
                      </a:r>
                    </a:p>
                  </a:txBody>
                  <a:tcPr marL="182880" marR="182880" marT="228600" marB="228600" anchor="ctr"/>
                </a:tc>
                <a:tc rowSpan="2">
                  <a:txBody>
                    <a:bodyPr/>
                    <a:lstStyle/>
                    <a:p>
                      <a:pPr algn="ctr"/>
                      <a:r>
                        <a:rPr lang="en-US" sz="3800" b="1" dirty="0"/>
                        <a:t>2.1</a:t>
                      </a:r>
                      <a:r>
                        <a:rPr lang="en-US" sz="3800" b="1" baseline="0" dirty="0"/>
                        <a:t>x</a:t>
                      </a:r>
                      <a:endParaRPr lang="en-US" sz="3800" b="1" dirty="0">
                        <a:solidFill>
                          <a:srgbClr val="00B388"/>
                        </a:solidFill>
                      </a:endParaRPr>
                    </a:p>
                  </a:txBody>
                  <a:tcPr marL="182880" marR="182880" marT="365760" marB="365760" anchor="ctr"/>
                </a:tc>
                <a:extLst>
                  <a:ext uri="{0D108BD9-81ED-4DB2-BD59-A6C34878D82A}">
                    <a16:rowId xmlns:a16="http://schemas.microsoft.com/office/drawing/2014/main" val="10001"/>
                  </a:ext>
                </a:extLst>
              </a:tr>
              <a:tr h="973128">
                <a:tc>
                  <a:txBody>
                    <a:bodyPr/>
                    <a:lstStyle/>
                    <a:p>
                      <a:r>
                        <a:rPr lang="en-US" sz="2000" dirty="0"/>
                        <a:t>Cisco</a:t>
                      </a:r>
                    </a:p>
                  </a:txBody>
                  <a:tcPr marL="182880" marR="182880" marT="228600" marB="228600" anchor="ctr"/>
                </a:tc>
                <a:tc>
                  <a:txBody>
                    <a:bodyPr/>
                    <a:lstStyle/>
                    <a:p>
                      <a:r>
                        <a:rPr lang="en-US" sz="2000" dirty="0"/>
                        <a:t>UCS 5108</a:t>
                      </a:r>
                    </a:p>
                  </a:txBody>
                  <a:tcPr marL="182880" marR="182880" marT="228600" marB="228600" anchor="ctr"/>
                </a:tc>
                <a:tc>
                  <a:txBody>
                    <a:bodyPr/>
                    <a:lstStyle/>
                    <a:p>
                      <a:pPr algn="ctr"/>
                      <a:r>
                        <a:rPr lang="en-US" sz="2000" dirty="0"/>
                        <a:t>5,000W</a:t>
                      </a:r>
                    </a:p>
                  </a:txBody>
                  <a:tcPr marL="182880" marR="182880" marT="228600" marB="228600" anchor="ctr"/>
                </a:tc>
                <a:tc>
                  <a:txBody>
                    <a:bodyPr/>
                    <a:lstStyle/>
                    <a:p>
                      <a:pPr algn="ctr"/>
                      <a:r>
                        <a:rPr lang="en-US" sz="2000" dirty="0"/>
                        <a:t>625W</a:t>
                      </a:r>
                    </a:p>
                  </a:txBody>
                  <a:tcPr marL="182880" marR="182880" marT="228600" marB="228600" anchor="ctr"/>
                </a:tc>
                <a:tc vMerge="1">
                  <a:txBody>
                    <a:bodyPr/>
                    <a:lstStyle/>
                    <a:p>
                      <a:pPr algn="ctr"/>
                      <a:endParaRPr lang="en-US" sz="3400" b="1" dirty="0"/>
                    </a:p>
                  </a:txBody>
                  <a:tcPr anchor="ct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D18F30C3-BC06-4390-82B3-D93290C92FF1}"/>
              </a:ext>
            </a:extLst>
          </p:cNvPr>
          <p:cNvSpPr/>
          <p:nvPr/>
        </p:nvSpPr>
        <p:spPr bwMode="ltGray">
          <a:xfrm>
            <a:off x="9525000" y="2780208"/>
            <a:ext cx="2054383" cy="207568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8" name="TextBox 7">
            <a:extLst>
              <a:ext uri="{FF2B5EF4-FFF2-40B4-BE49-F238E27FC236}">
                <a16:creationId xmlns:a16="http://schemas.microsoft.com/office/drawing/2014/main" id="{5C54B3B7-86F1-4D77-A4CC-4199751082D1}"/>
              </a:ext>
            </a:extLst>
          </p:cNvPr>
          <p:cNvSpPr txBox="1"/>
          <p:nvPr/>
        </p:nvSpPr>
        <p:spPr>
          <a:xfrm>
            <a:off x="609439" y="4973809"/>
            <a:ext cx="10969944" cy="443198"/>
          </a:xfrm>
          <a:prstGeom prst="rect">
            <a:avLst/>
          </a:prstGeom>
          <a:noFill/>
        </p:spPr>
        <p:txBody>
          <a:bodyPr wrap="square" lIns="0" tIns="0" rIns="0" bIns="0" rtlCol="0">
            <a:spAutoFit/>
          </a:bodyPr>
          <a:lstStyle/>
          <a:p>
            <a:pPr marL="115888" indent="-115888">
              <a:lnSpc>
                <a:spcPct val="90000"/>
              </a:lnSpc>
            </a:pPr>
            <a:r>
              <a:rPr lang="en-US" sz="1200" dirty="0"/>
              <a:t>* 	A “GPU Bay” is defined as the number of supported:</a:t>
            </a:r>
          </a:p>
          <a:p>
            <a:pPr marL="284163" lvl="1" indent="-169863">
              <a:lnSpc>
                <a:spcPct val="90000"/>
              </a:lnSpc>
              <a:buFont typeface="Arial" panose="020B0604020202020204" pitchFamily="34" charset="0"/>
              <a:buChar char="‒"/>
            </a:pPr>
            <a:r>
              <a:rPr lang="en-US" sz="1000" dirty="0"/>
              <a:t>SY 480 Gen10 compute with MXM Expansion Module per Synergy 12000 Frame</a:t>
            </a:r>
          </a:p>
          <a:p>
            <a:pPr marL="284163" lvl="1" indent="-169863">
              <a:lnSpc>
                <a:spcPct val="90000"/>
              </a:lnSpc>
              <a:buFont typeface="Arial" panose="020B0604020202020204" pitchFamily="34" charset="0"/>
              <a:buChar char="‒"/>
            </a:pPr>
            <a:r>
              <a:rPr lang="en-US" sz="1000" dirty="0"/>
              <a:t>B200 M5 servers per UCS 5108 Chassis.</a:t>
            </a:r>
          </a:p>
        </p:txBody>
      </p:sp>
      <p:sp>
        <p:nvSpPr>
          <p:cNvPr id="9" name="Rectangle 8">
            <a:extLst>
              <a:ext uri="{FF2B5EF4-FFF2-40B4-BE49-F238E27FC236}">
                <a16:creationId xmlns:a16="http://schemas.microsoft.com/office/drawing/2014/main" id="{C0CC60C9-9B75-4253-A54D-5B501607EDBB}"/>
              </a:ext>
            </a:extLst>
          </p:cNvPr>
          <p:cNvSpPr/>
          <p:nvPr/>
        </p:nvSpPr>
        <p:spPr>
          <a:xfrm>
            <a:off x="5932763" y="5939760"/>
            <a:ext cx="5649637" cy="215444"/>
          </a:xfrm>
          <a:prstGeom prst="rect">
            <a:avLst/>
          </a:prstGeom>
        </p:spPr>
        <p:txBody>
          <a:bodyPr wrap="square" lIns="0" rIns="0">
            <a:spAutoFit/>
          </a:bodyPr>
          <a:lstStyle/>
          <a:p>
            <a:pPr lvl="0" algn="r">
              <a:spcBef>
                <a:spcPts val="400"/>
              </a:spcBef>
              <a:buSzPct val="100000"/>
              <a:defRPr/>
            </a:pPr>
            <a:r>
              <a:rPr lang="en-US" sz="800" dirty="0"/>
              <a:t>UCS specifications per the </a:t>
            </a:r>
            <a:r>
              <a:rPr lang="pt-BR" sz="800" dirty="0"/>
              <a:t>Cisco UCS 5108 Blade Server Chassis, Rev A.16, November 6, 2017.</a:t>
            </a:r>
            <a:endParaRPr lang="en-US" sz="800" dirty="0"/>
          </a:p>
        </p:txBody>
      </p:sp>
      <p:sp>
        <p:nvSpPr>
          <p:cNvPr id="10" name="Footer Placeholder 9">
            <a:extLst>
              <a:ext uri="{FF2B5EF4-FFF2-40B4-BE49-F238E27FC236}">
                <a16:creationId xmlns:a16="http://schemas.microsoft.com/office/drawing/2014/main" id="{6E76254D-B586-44B9-B42B-60BD29A5621F}"/>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135466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EE82-5768-4DFA-B3E0-78BAB077C5EC}"/>
              </a:ext>
            </a:extLst>
          </p:cNvPr>
          <p:cNvSpPr>
            <a:spLocks noGrp="1"/>
          </p:cNvSpPr>
          <p:nvPr>
            <p:ph type="title"/>
          </p:nvPr>
        </p:nvSpPr>
        <p:spPr/>
        <p:txBody>
          <a:bodyPr/>
          <a:lstStyle/>
          <a:p>
            <a:r>
              <a:rPr lang="en-US" dirty="0"/>
              <a:t>UCS power limitations (GPU example)</a:t>
            </a:r>
          </a:p>
        </p:txBody>
      </p:sp>
      <p:sp>
        <p:nvSpPr>
          <p:cNvPr id="3" name="Text Placeholder 2">
            <a:extLst>
              <a:ext uri="{FF2B5EF4-FFF2-40B4-BE49-F238E27FC236}">
                <a16:creationId xmlns:a16="http://schemas.microsoft.com/office/drawing/2014/main" id="{897DB6FC-96B7-465B-B628-FCD0A4531C46}"/>
              </a:ext>
            </a:extLst>
          </p:cNvPr>
          <p:cNvSpPr>
            <a:spLocks noGrp="1"/>
          </p:cNvSpPr>
          <p:nvPr>
            <p:ph type="body" sz="quarter" idx="13"/>
          </p:nvPr>
        </p:nvSpPr>
        <p:spPr/>
        <p:txBody>
          <a:bodyPr/>
          <a:lstStyle/>
          <a:p>
            <a:r>
              <a:rPr lang="en-US" dirty="0"/>
              <a:t>Up to </a:t>
            </a:r>
            <a:r>
              <a:rPr lang="en-US" b="1" dirty="0"/>
              <a:t>25%</a:t>
            </a:r>
            <a:r>
              <a:rPr lang="en-US" dirty="0"/>
              <a:t> UCS chassis capacity reduction </a:t>
            </a:r>
          </a:p>
        </p:txBody>
      </p:sp>
      <p:sp>
        <p:nvSpPr>
          <p:cNvPr id="4" name="Slide Number Placeholder 3">
            <a:extLst>
              <a:ext uri="{FF2B5EF4-FFF2-40B4-BE49-F238E27FC236}">
                <a16:creationId xmlns:a16="http://schemas.microsoft.com/office/drawing/2014/main" id="{64AF2DCF-1BA6-4B7D-8C09-19C9BA637186}"/>
              </a:ext>
            </a:extLst>
          </p:cNvPr>
          <p:cNvSpPr>
            <a:spLocks noGrp="1"/>
          </p:cNvSpPr>
          <p:nvPr>
            <p:ph type="sldNum" sz="quarter" idx="12"/>
          </p:nvPr>
        </p:nvSpPr>
        <p:spPr/>
        <p:txBody>
          <a:bodyPr/>
          <a:lstStyle/>
          <a:p>
            <a:fld id="{B016F8AB-BCEA-4347-8BA6-BE776009BC89}" type="slidenum">
              <a:rPr lang="en-US" smtClean="0"/>
              <a:t>5</a:t>
            </a:fld>
            <a:endParaRPr lang="en-US" dirty="0"/>
          </a:p>
        </p:txBody>
      </p:sp>
      <p:sp>
        <p:nvSpPr>
          <p:cNvPr id="5" name="Rectangle 4">
            <a:extLst>
              <a:ext uri="{FF2B5EF4-FFF2-40B4-BE49-F238E27FC236}">
                <a16:creationId xmlns:a16="http://schemas.microsoft.com/office/drawing/2014/main" id="{443D6140-04A4-496E-9A27-2804487D1B5E}"/>
              </a:ext>
            </a:extLst>
          </p:cNvPr>
          <p:cNvSpPr/>
          <p:nvPr/>
        </p:nvSpPr>
        <p:spPr bwMode="ltGray">
          <a:xfrm>
            <a:off x="1314422" y="1589748"/>
            <a:ext cx="10268712" cy="381048"/>
          </a:xfrm>
          <a:prstGeom prst="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6" name="TextBox 5">
            <a:extLst>
              <a:ext uri="{FF2B5EF4-FFF2-40B4-BE49-F238E27FC236}">
                <a16:creationId xmlns:a16="http://schemas.microsoft.com/office/drawing/2014/main" id="{6F7F3746-F46F-4196-B640-AEA507BAD449}"/>
              </a:ext>
            </a:extLst>
          </p:cNvPr>
          <p:cNvSpPr txBox="1"/>
          <p:nvPr/>
        </p:nvSpPr>
        <p:spPr>
          <a:xfrm rot="16200000">
            <a:off x="-497394" y="3559561"/>
            <a:ext cx="2269339" cy="207749"/>
          </a:xfrm>
          <a:prstGeom prst="rect">
            <a:avLst/>
          </a:prstGeom>
          <a:noFill/>
        </p:spPr>
        <p:txBody>
          <a:bodyPr wrap="none" lIns="0" tIns="0" rIns="0" bIns="0" rtlCol="0">
            <a:spAutoFit/>
          </a:bodyPr>
          <a:lstStyle/>
          <a:p>
            <a:pPr algn="ctr">
              <a:lnSpc>
                <a:spcPct val="90000"/>
              </a:lnSpc>
            </a:pPr>
            <a:r>
              <a:rPr lang="en-US" sz="1500" dirty="0"/>
              <a:t>Total Power Required (W)</a:t>
            </a:r>
          </a:p>
        </p:txBody>
      </p:sp>
      <p:sp>
        <p:nvSpPr>
          <p:cNvPr id="7" name="TextBox 6">
            <a:extLst>
              <a:ext uri="{FF2B5EF4-FFF2-40B4-BE49-F238E27FC236}">
                <a16:creationId xmlns:a16="http://schemas.microsoft.com/office/drawing/2014/main" id="{5F979C11-335F-46FA-8FF2-7B616C72D7E3}"/>
              </a:ext>
            </a:extLst>
          </p:cNvPr>
          <p:cNvSpPr txBox="1"/>
          <p:nvPr/>
        </p:nvSpPr>
        <p:spPr>
          <a:xfrm>
            <a:off x="2482083" y="5943600"/>
            <a:ext cx="1336905" cy="207749"/>
          </a:xfrm>
          <a:prstGeom prst="rect">
            <a:avLst/>
          </a:prstGeom>
          <a:noFill/>
        </p:spPr>
        <p:txBody>
          <a:bodyPr wrap="none" lIns="0" tIns="0" rIns="0" bIns="0" rtlCol="0">
            <a:spAutoFit/>
          </a:bodyPr>
          <a:lstStyle/>
          <a:p>
            <a:pPr algn="ctr">
              <a:lnSpc>
                <a:spcPct val="90000"/>
              </a:lnSpc>
            </a:pPr>
            <a:r>
              <a:rPr lang="en-US" sz="1500" dirty="0"/>
              <a:t>Server Quantity</a:t>
            </a:r>
          </a:p>
        </p:txBody>
      </p:sp>
      <p:graphicFrame>
        <p:nvGraphicFramePr>
          <p:cNvPr id="8" name="Content Placeholder 7">
            <a:extLst>
              <a:ext uri="{FF2B5EF4-FFF2-40B4-BE49-F238E27FC236}">
                <a16:creationId xmlns:a16="http://schemas.microsoft.com/office/drawing/2014/main" id="{B5F51BA3-37E6-4D9B-822E-3934DE971A15}"/>
              </a:ext>
            </a:extLst>
          </p:cNvPr>
          <p:cNvGraphicFramePr>
            <a:graphicFrameLocks/>
          </p:cNvGraphicFramePr>
          <p:nvPr>
            <p:extLst>
              <p:ext uri="{D42A27DB-BD31-4B8C-83A1-F6EECF244321}">
                <p14:modId xmlns:p14="http://schemas.microsoft.com/office/powerpoint/2010/main" val="4118703375"/>
              </p:ext>
            </p:extLst>
          </p:nvPr>
        </p:nvGraphicFramePr>
        <p:xfrm>
          <a:off x="762000" y="1371600"/>
          <a:ext cx="10969625" cy="46101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CDE1DE8-4AB6-4F5F-B16A-2F555E8EEC56}"/>
              </a:ext>
            </a:extLst>
          </p:cNvPr>
          <p:cNvGrpSpPr/>
          <p:nvPr/>
        </p:nvGrpSpPr>
        <p:grpSpPr>
          <a:xfrm>
            <a:off x="5513938" y="4674917"/>
            <a:ext cx="5492427" cy="846386"/>
            <a:chOff x="6681806" y="605719"/>
            <a:chExt cx="5492427" cy="846386"/>
          </a:xfrm>
        </p:grpSpPr>
        <p:grpSp>
          <p:nvGrpSpPr>
            <p:cNvPr id="10" name="Group 9">
              <a:extLst>
                <a:ext uri="{FF2B5EF4-FFF2-40B4-BE49-F238E27FC236}">
                  <a16:creationId xmlns:a16="http://schemas.microsoft.com/office/drawing/2014/main" id="{AE7AB288-15A6-49AB-90EB-4BFDC24CEF57}"/>
                </a:ext>
              </a:extLst>
            </p:cNvPr>
            <p:cNvGrpSpPr/>
            <p:nvPr/>
          </p:nvGrpSpPr>
          <p:grpSpPr>
            <a:xfrm>
              <a:off x="6681806" y="605719"/>
              <a:ext cx="5492427" cy="846386"/>
              <a:chOff x="7377545" y="587497"/>
              <a:chExt cx="5492427" cy="846386"/>
            </a:xfrm>
          </p:grpSpPr>
          <p:sp>
            <p:nvSpPr>
              <p:cNvPr id="12" name="TextBox 11">
                <a:extLst>
                  <a:ext uri="{FF2B5EF4-FFF2-40B4-BE49-F238E27FC236}">
                    <a16:creationId xmlns:a16="http://schemas.microsoft.com/office/drawing/2014/main" id="{C164AD86-2D58-44BC-B11A-7E611BB37257}"/>
                  </a:ext>
                </a:extLst>
              </p:cNvPr>
              <p:cNvSpPr txBox="1"/>
              <p:nvPr/>
            </p:nvSpPr>
            <p:spPr>
              <a:xfrm>
                <a:off x="7830131" y="587497"/>
                <a:ext cx="5039841" cy="846386"/>
              </a:xfrm>
              <a:prstGeom prst="rect">
                <a:avLst/>
              </a:prstGeom>
              <a:noFill/>
            </p:spPr>
            <p:txBody>
              <a:bodyPr wrap="none" lIns="0" tIns="0" rIns="0" bIns="0" rtlCol="0">
                <a:spAutoFit/>
              </a:bodyPr>
              <a:lstStyle/>
              <a:p>
                <a:pPr>
                  <a:spcAft>
                    <a:spcPts val="900"/>
                  </a:spcAft>
                </a:pPr>
                <a:r>
                  <a:rPr lang="en-US" sz="1000" dirty="0"/>
                  <a:t>2x 6136 CPUs, (3.0GHz/12C/150W), 24x 32GB RDIMMs, 2x HDDs, 2x NVIDIA P6 GPUs</a:t>
                </a:r>
              </a:p>
              <a:p>
                <a:pPr>
                  <a:spcAft>
                    <a:spcPts val="900"/>
                  </a:spcAft>
                </a:pPr>
                <a:r>
                  <a:rPr lang="en-US" sz="1000" dirty="0"/>
                  <a:t>2x 6150 CPUs, (2.7GHz/18C/165W), 24x 32GB RDIMMs, 2x HDDs, 2x NVIDIA P6 GPUs</a:t>
                </a:r>
              </a:p>
              <a:p>
                <a:pPr>
                  <a:spcAft>
                    <a:spcPts val="900"/>
                  </a:spcAft>
                </a:pPr>
                <a:r>
                  <a:rPr lang="en-US" sz="1000" dirty="0"/>
                  <a:t>2x 8168 CPUs, (2.7GHz/24C/205W), 24x 64GB RDIMMs, </a:t>
                </a:r>
                <a:r>
                  <a:rPr lang="en-US" sz="1000" b="1" u="sng" dirty="0"/>
                  <a:t>1x</a:t>
                </a:r>
                <a:r>
                  <a:rPr lang="en-US" sz="1000" dirty="0"/>
                  <a:t> NVIDIA P6 GPU, </a:t>
                </a:r>
                <a:br>
                  <a:rPr lang="en-US" sz="1000" dirty="0"/>
                </a:br>
                <a:r>
                  <a:rPr lang="en-US" sz="1000" dirty="0"/>
                  <a:t>No HDDs (not supported)</a:t>
                </a:r>
              </a:p>
            </p:txBody>
          </p:sp>
          <p:sp>
            <p:nvSpPr>
              <p:cNvPr id="13" name="Rectangle 12">
                <a:extLst>
                  <a:ext uri="{FF2B5EF4-FFF2-40B4-BE49-F238E27FC236}">
                    <a16:creationId xmlns:a16="http://schemas.microsoft.com/office/drawing/2014/main" id="{C08B80DB-6F36-4A7C-806E-4632B504A361}"/>
                  </a:ext>
                </a:extLst>
              </p:cNvPr>
              <p:cNvSpPr/>
              <p:nvPr/>
            </p:nvSpPr>
            <p:spPr bwMode="ltGray">
              <a:xfrm>
                <a:off x="7377545" y="606118"/>
                <a:ext cx="384464" cy="13716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Rectangle 13">
                <a:extLst>
                  <a:ext uri="{FF2B5EF4-FFF2-40B4-BE49-F238E27FC236}">
                    <a16:creationId xmlns:a16="http://schemas.microsoft.com/office/drawing/2014/main" id="{266699A3-2DC1-45A0-ADBB-B7A20D7C26B5}"/>
                  </a:ext>
                </a:extLst>
              </p:cNvPr>
              <p:cNvSpPr/>
              <p:nvPr/>
            </p:nvSpPr>
            <p:spPr bwMode="ltGray">
              <a:xfrm>
                <a:off x="7377545" y="869322"/>
                <a:ext cx="384464" cy="13716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sp>
          <p:nvSpPr>
            <p:cNvPr id="11" name="Rectangle 10">
              <a:extLst>
                <a:ext uri="{FF2B5EF4-FFF2-40B4-BE49-F238E27FC236}">
                  <a16:creationId xmlns:a16="http://schemas.microsoft.com/office/drawing/2014/main" id="{1C8953A3-D28C-468E-9C56-49B2E7CFE307}"/>
                </a:ext>
              </a:extLst>
            </p:cNvPr>
            <p:cNvSpPr/>
            <p:nvPr/>
          </p:nvSpPr>
          <p:spPr bwMode="ltGray">
            <a:xfrm>
              <a:off x="6681806" y="1136010"/>
              <a:ext cx="384464" cy="13716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sp>
        <p:nvSpPr>
          <p:cNvPr id="15" name="TextBox 14">
            <a:extLst>
              <a:ext uri="{FF2B5EF4-FFF2-40B4-BE49-F238E27FC236}">
                <a16:creationId xmlns:a16="http://schemas.microsoft.com/office/drawing/2014/main" id="{E78FA437-3FEB-4B4D-9B85-FCB58C9BE18E}"/>
              </a:ext>
            </a:extLst>
          </p:cNvPr>
          <p:cNvSpPr txBox="1"/>
          <p:nvPr/>
        </p:nvSpPr>
        <p:spPr>
          <a:xfrm>
            <a:off x="6629400" y="6019884"/>
            <a:ext cx="5562599" cy="358047"/>
          </a:xfrm>
          <a:prstGeom prst="rect">
            <a:avLst/>
          </a:prstGeom>
          <a:noFill/>
        </p:spPr>
        <p:txBody>
          <a:bodyPr wrap="square" lIns="0" tIns="0" rIns="0" bIns="0" rtlCol="0">
            <a:spAutoFit/>
          </a:bodyPr>
          <a:lstStyle/>
          <a:p>
            <a:pPr>
              <a:lnSpc>
                <a:spcPct val="90000"/>
              </a:lnSpc>
              <a:spcAft>
                <a:spcPts val="200"/>
              </a:spcAft>
            </a:pPr>
            <a:r>
              <a:rPr lang="en-US" sz="800" dirty="0"/>
              <a:t>Source: UCS Power Calculator, January 8, 2018; see slide notes for system configuration details.</a:t>
            </a:r>
          </a:p>
          <a:p>
            <a:pPr>
              <a:lnSpc>
                <a:spcPct val="90000"/>
              </a:lnSpc>
              <a:spcAft>
                <a:spcPts val="200"/>
              </a:spcAft>
            </a:pPr>
            <a:r>
              <a:rPr lang="en-US" sz="800" dirty="0"/>
              <a:t>Note: The UCS Power Calculator maximum is 5,269W regardless if additional power requirements are added. </a:t>
            </a:r>
            <a:br>
              <a:rPr lang="en-US" sz="800" dirty="0"/>
            </a:br>
            <a:r>
              <a:rPr lang="en-US" sz="800" dirty="0"/>
              <a:t>See slide notes for additional information.</a:t>
            </a:r>
          </a:p>
        </p:txBody>
      </p:sp>
      <p:sp>
        <p:nvSpPr>
          <p:cNvPr id="16" name="Footer Placeholder 15">
            <a:extLst>
              <a:ext uri="{FF2B5EF4-FFF2-40B4-BE49-F238E27FC236}">
                <a16:creationId xmlns:a16="http://schemas.microsoft.com/office/drawing/2014/main" id="{8C112D47-9686-4E43-A748-5BCC46DDC523}"/>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262122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ADD8-5A5C-419B-81DD-01E4ED7C082A}"/>
              </a:ext>
            </a:extLst>
          </p:cNvPr>
          <p:cNvSpPr>
            <a:spLocks noGrp="1"/>
          </p:cNvSpPr>
          <p:nvPr>
            <p:ph type="title"/>
          </p:nvPr>
        </p:nvSpPr>
        <p:spPr/>
        <p:txBody>
          <a:bodyPr/>
          <a:lstStyle/>
          <a:p>
            <a:r>
              <a:rPr lang="en-US" dirty="0"/>
              <a:t>UCS I/O scalability limitations (GPU example)</a:t>
            </a:r>
          </a:p>
        </p:txBody>
      </p:sp>
      <p:sp>
        <p:nvSpPr>
          <p:cNvPr id="3" name="Text Placeholder 2">
            <a:extLst>
              <a:ext uri="{FF2B5EF4-FFF2-40B4-BE49-F238E27FC236}">
                <a16:creationId xmlns:a16="http://schemas.microsoft.com/office/drawing/2014/main" id="{D1278256-A62D-494E-95B6-DC79F7A89E05}"/>
              </a:ext>
            </a:extLst>
          </p:cNvPr>
          <p:cNvSpPr>
            <a:spLocks noGrp="1"/>
          </p:cNvSpPr>
          <p:nvPr>
            <p:ph type="body" sz="quarter" idx="13"/>
          </p:nvPr>
        </p:nvSpPr>
        <p:spPr/>
        <p:txBody>
          <a:bodyPr/>
          <a:lstStyle/>
          <a:p>
            <a:r>
              <a:rPr lang="en-US" dirty="0"/>
              <a:t>HPE Synergy provides up to a </a:t>
            </a:r>
            <a:r>
              <a:rPr lang="en-US" b="1" dirty="0"/>
              <a:t>223%</a:t>
            </a:r>
            <a:r>
              <a:rPr lang="en-US" dirty="0"/>
              <a:t> GPU density advantage </a:t>
            </a:r>
          </a:p>
        </p:txBody>
      </p:sp>
      <p:sp>
        <p:nvSpPr>
          <p:cNvPr id="4" name="Slide Number Placeholder 3">
            <a:extLst>
              <a:ext uri="{FF2B5EF4-FFF2-40B4-BE49-F238E27FC236}">
                <a16:creationId xmlns:a16="http://schemas.microsoft.com/office/drawing/2014/main" id="{1E769550-9BFD-4C89-B371-86D8FD8C4BF3}"/>
              </a:ext>
            </a:extLst>
          </p:cNvPr>
          <p:cNvSpPr>
            <a:spLocks noGrp="1"/>
          </p:cNvSpPr>
          <p:nvPr>
            <p:ph type="sldNum" sz="quarter" idx="12"/>
          </p:nvPr>
        </p:nvSpPr>
        <p:spPr/>
        <p:txBody>
          <a:bodyPr/>
          <a:lstStyle/>
          <a:p>
            <a:fld id="{B016F8AB-BCEA-4347-8BA6-BE776009BC89}" type="slidenum">
              <a:rPr lang="en-US" smtClean="0"/>
              <a:pPr/>
              <a:t>6</a:t>
            </a:fld>
            <a:endParaRPr lang="en-US" dirty="0"/>
          </a:p>
        </p:txBody>
      </p:sp>
      <p:graphicFrame>
        <p:nvGraphicFramePr>
          <p:cNvPr id="8" name="Content Placeholder 6">
            <a:extLst>
              <a:ext uri="{FF2B5EF4-FFF2-40B4-BE49-F238E27FC236}">
                <a16:creationId xmlns:a16="http://schemas.microsoft.com/office/drawing/2014/main" id="{C1285238-BB3D-47BA-B862-5179BC3FF360}"/>
              </a:ext>
            </a:extLst>
          </p:cNvPr>
          <p:cNvGraphicFramePr>
            <a:graphicFrameLocks/>
          </p:cNvGraphicFramePr>
          <p:nvPr>
            <p:extLst>
              <p:ext uri="{D42A27DB-BD31-4B8C-83A1-F6EECF244321}">
                <p14:modId xmlns:p14="http://schemas.microsoft.com/office/powerpoint/2010/main" val="3490141768"/>
              </p:ext>
            </p:extLst>
          </p:nvPr>
        </p:nvGraphicFramePr>
        <p:xfrm>
          <a:off x="605521" y="1555786"/>
          <a:ext cx="10969940" cy="3694187"/>
        </p:xfrm>
        <a:graphic>
          <a:graphicData uri="http://schemas.openxmlformats.org/drawingml/2006/table">
            <a:tbl>
              <a:tblPr firstRow="1" bandRow="1">
                <a:tableStyleId>{10A1B5D5-9B99-4C35-A422-299274C87663}</a:tableStyleId>
              </a:tblPr>
              <a:tblGrid>
                <a:gridCol w="3090688">
                  <a:extLst>
                    <a:ext uri="{9D8B030D-6E8A-4147-A177-3AD203B41FA5}">
                      <a16:colId xmlns:a16="http://schemas.microsoft.com/office/drawing/2014/main" val="20000"/>
                    </a:ext>
                  </a:extLst>
                </a:gridCol>
                <a:gridCol w="1222744">
                  <a:extLst>
                    <a:ext uri="{9D8B030D-6E8A-4147-A177-3AD203B41FA5}">
                      <a16:colId xmlns:a16="http://schemas.microsoft.com/office/drawing/2014/main" val="20001"/>
                    </a:ext>
                  </a:extLst>
                </a:gridCol>
                <a:gridCol w="1190846">
                  <a:extLst>
                    <a:ext uri="{9D8B030D-6E8A-4147-A177-3AD203B41FA5}">
                      <a16:colId xmlns:a16="http://schemas.microsoft.com/office/drawing/2014/main" val="20002"/>
                    </a:ext>
                  </a:extLst>
                </a:gridCol>
                <a:gridCol w="1190846">
                  <a:extLst>
                    <a:ext uri="{9D8B030D-6E8A-4147-A177-3AD203B41FA5}">
                      <a16:colId xmlns:a16="http://schemas.microsoft.com/office/drawing/2014/main" val="20003"/>
                    </a:ext>
                  </a:extLst>
                </a:gridCol>
                <a:gridCol w="1020727">
                  <a:extLst>
                    <a:ext uri="{9D8B030D-6E8A-4147-A177-3AD203B41FA5}">
                      <a16:colId xmlns:a16="http://schemas.microsoft.com/office/drawing/2014/main" val="20004"/>
                    </a:ext>
                  </a:extLst>
                </a:gridCol>
                <a:gridCol w="1403498">
                  <a:extLst>
                    <a:ext uri="{9D8B030D-6E8A-4147-A177-3AD203B41FA5}">
                      <a16:colId xmlns:a16="http://schemas.microsoft.com/office/drawing/2014/main" val="20005"/>
                    </a:ext>
                  </a:extLst>
                </a:gridCol>
                <a:gridCol w="1850591">
                  <a:extLst>
                    <a:ext uri="{9D8B030D-6E8A-4147-A177-3AD203B41FA5}">
                      <a16:colId xmlns:a16="http://schemas.microsoft.com/office/drawing/2014/main" val="20006"/>
                    </a:ext>
                  </a:extLst>
                </a:gridCol>
              </a:tblGrid>
              <a:tr h="825013">
                <a:tc>
                  <a:txBody>
                    <a:bodyPr/>
                    <a:lstStyle/>
                    <a:p>
                      <a:pPr>
                        <a:lnSpc>
                          <a:spcPct val="100000"/>
                        </a:lnSpc>
                      </a:pPr>
                      <a:r>
                        <a:rPr lang="en-US" sz="1600" dirty="0"/>
                        <a:t>2P</a:t>
                      </a:r>
                      <a:r>
                        <a:rPr lang="en-US" sz="1600" baseline="0" dirty="0"/>
                        <a:t> Compute </a:t>
                      </a:r>
                      <a:r>
                        <a:rPr lang="en-US" sz="1600" dirty="0"/>
                        <a:t>Configuration</a:t>
                      </a:r>
                      <a:endParaRPr lang="en-US" sz="1600" b="1" dirty="0"/>
                    </a:p>
                  </a:txBody>
                  <a:tcPr anchor="ctr"/>
                </a:tc>
                <a:tc>
                  <a:txBody>
                    <a:bodyPr/>
                    <a:lstStyle/>
                    <a:p>
                      <a:pPr algn="ctr">
                        <a:lnSpc>
                          <a:spcPct val="100000"/>
                        </a:lnSpc>
                      </a:pPr>
                      <a:r>
                        <a:rPr lang="en-US" sz="1600" dirty="0"/>
                        <a:t>GPUs</a:t>
                      </a:r>
                    </a:p>
                    <a:p>
                      <a:pPr algn="ctr">
                        <a:lnSpc>
                          <a:spcPct val="100000"/>
                        </a:lnSpc>
                      </a:pPr>
                      <a:r>
                        <a:rPr lang="en-US" sz="1600" dirty="0"/>
                        <a:t>per Compute</a:t>
                      </a:r>
                      <a:endParaRPr lang="en-US" sz="1600" b="1" dirty="0"/>
                    </a:p>
                  </a:txBody>
                  <a:tcPr marL="45720" marR="45720" anchor="ctr"/>
                </a:tc>
                <a:tc>
                  <a:txBody>
                    <a:bodyPr/>
                    <a:lstStyle/>
                    <a:p>
                      <a:pPr algn="ctr">
                        <a:lnSpc>
                          <a:spcPct val="100000"/>
                        </a:lnSpc>
                      </a:pPr>
                      <a:r>
                        <a:rPr lang="en-US" sz="1600" dirty="0"/>
                        <a:t>Compute</a:t>
                      </a:r>
                    </a:p>
                    <a:p>
                      <a:pPr algn="ctr">
                        <a:lnSpc>
                          <a:spcPct val="100000"/>
                        </a:lnSpc>
                      </a:pPr>
                      <a:r>
                        <a:rPr lang="en-US" sz="1600" dirty="0"/>
                        <a:t>per Frame</a:t>
                      </a:r>
                      <a:endParaRPr lang="en-US" sz="1600" b="1" dirty="0"/>
                    </a:p>
                  </a:txBody>
                  <a:tcPr marL="45720" marR="45720" anchor="ctr"/>
                </a:tc>
                <a:tc>
                  <a:txBody>
                    <a:bodyPr/>
                    <a:lstStyle/>
                    <a:p>
                      <a:pPr algn="ctr">
                        <a:lnSpc>
                          <a:spcPct val="100000"/>
                        </a:lnSpc>
                      </a:pPr>
                      <a:r>
                        <a:rPr lang="en-US" sz="1600" dirty="0"/>
                        <a:t>GPUs</a:t>
                      </a:r>
                      <a:br>
                        <a:rPr lang="en-US" sz="1600" dirty="0"/>
                      </a:br>
                      <a:r>
                        <a:rPr lang="en-US" sz="1600" dirty="0"/>
                        <a:t>per Frame</a:t>
                      </a:r>
                      <a:endParaRPr lang="en-US" sz="1600" b="1" dirty="0"/>
                    </a:p>
                  </a:txBody>
                  <a:tcPr marL="45720" marR="45720" anchor="ctr"/>
                </a:tc>
                <a:tc>
                  <a:txBody>
                    <a:bodyPr/>
                    <a:lstStyle/>
                    <a:p>
                      <a:pPr algn="ctr">
                        <a:lnSpc>
                          <a:spcPct val="100000"/>
                        </a:lnSpc>
                      </a:pPr>
                      <a:r>
                        <a:rPr lang="en-US" sz="1600" dirty="0"/>
                        <a:t>Frame</a:t>
                      </a:r>
                      <a:r>
                        <a:rPr lang="en-US" sz="1600" baseline="0" dirty="0"/>
                        <a:t> U Height</a:t>
                      </a:r>
                      <a:endParaRPr lang="en-US" sz="1600" b="1" dirty="0"/>
                    </a:p>
                  </a:txBody>
                  <a:tcPr marL="45720" marR="45720" anchor="ctr"/>
                </a:tc>
                <a:tc>
                  <a:txBody>
                    <a:bodyPr/>
                    <a:lstStyle/>
                    <a:p>
                      <a:pPr algn="ctr">
                        <a:lnSpc>
                          <a:spcPct val="100000"/>
                        </a:lnSpc>
                      </a:pPr>
                      <a:r>
                        <a:rPr lang="en-US" sz="1600" dirty="0"/>
                        <a:t>GPUs</a:t>
                      </a:r>
                      <a:br>
                        <a:rPr lang="en-US" sz="1600" dirty="0"/>
                      </a:br>
                      <a:r>
                        <a:rPr lang="en-US" sz="1600" dirty="0"/>
                        <a:t>per U</a:t>
                      </a:r>
                      <a:endParaRPr lang="en-US" sz="1600" b="1" dirty="0"/>
                    </a:p>
                  </a:txBody>
                  <a:tcPr marL="45720" marR="45720" anchor="ctr"/>
                </a:tc>
                <a:tc>
                  <a:txBody>
                    <a:bodyPr/>
                    <a:lstStyle/>
                    <a:p>
                      <a:pPr algn="ctr">
                        <a:lnSpc>
                          <a:spcPct val="100000"/>
                        </a:lnSpc>
                      </a:pPr>
                      <a:r>
                        <a:rPr lang="en-US" sz="1600" dirty="0"/>
                        <a:t>HPE Synergy </a:t>
                      </a:r>
                    </a:p>
                    <a:p>
                      <a:pPr algn="ctr">
                        <a:lnSpc>
                          <a:spcPct val="100000"/>
                        </a:lnSpc>
                      </a:pPr>
                      <a:r>
                        <a:rPr lang="en-US" sz="1600" dirty="0"/>
                        <a:t>Advantage</a:t>
                      </a:r>
                    </a:p>
                    <a:p>
                      <a:pPr algn="ctr">
                        <a:lnSpc>
                          <a:spcPct val="100000"/>
                        </a:lnSpc>
                      </a:pPr>
                      <a:r>
                        <a:rPr lang="en-US" sz="1050" dirty="0"/>
                        <a:t>(GPUs per U)</a:t>
                      </a:r>
                    </a:p>
                  </a:txBody>
                  <a:tcPr marL="45720" marR="45720" anchor="ctr"/>
                </a:tc>
                <a:extLst>
                  <a:ext uri="{0D108BD9-81ED-4DB2-BD59-A6C34878D82A}">
                    <a16:rowId xmlns:a16="http://schemas.microsoft.com/office/drawing/2014/main" val="10000"/>
                  </a:ext>
                </a:extLst>
              </a:tr>
              <a:tr h="1044060">
                <a:tc>
                  <a:txBody>
                    <a:bodyPr/>
                    <a:lstStyle/>
                    <a:p>
                      <a:pPr>
                        <a:lnSpc>
                          <a:spcPct val="114000"/>
                        </a:lnSpc>
                      </a:pPr>
                      <a:r>
                        <a:rPr lang="en-US" sz="1600" b="1" i="0" dirty="0"/>
                        <a:t>HPE Synergy</a:t>
                      </a:r>
                      <a:br>
                        <a:rPr lang="en-US" sz="1400" b="1" i="0" dirty="0"/>
                      </a:br>
                      <a:r>
                        <a:rPr lang="en-US" sz="1400" b="1" i="0" dirty="0"/>
                        <a:t>(All configurations)</a:t>
                      </a:r>
                    </a:p>
                  </a:txBody>
                  <a:tcPr marT="91440" marB="64008" anchor="ctr">
                    <a:noFill/>
                  </a:tcPr>
                </a:tc>
                <a:tc>
                  <a:txBody>
                    <a:bodyPr/>
                    <a:lstStyle/>
                    <a:p>
                      <a:pPr algn="ctr">
                        <a:lnSpc>
                          <a:spcPct val="114000"/>
                        </a:lnSpc>
                      </a:pPr>
                      <a:r>
                        <a:rPr lang="en-US" sz="2000" b="1" i="0" dirty="0"/>
                        <a:t>7</a:t>
                      </a:r>
                    </a:p>
                  </a:txBody>
                  <a:tcPr marL="45720" marR="45720" marT="91440" marB="64008" anchor="ctr">
                    <a:noFill/>
                  </a:tcPr>
                </a:tc>
                <a:tc>
                  <a:txBody>
                    <a:bodyPr/>
                    <a:lstStyle/>
                    <a:p>
                      <a:pPr algn="ctr">
                        <a:lnSpc>
                          <a:spcPct val="114000"/>
                        </a:lnSpc>
                      </a:pPr>
                      <a:r>
                        <a:rPr lang="en-US" sz="2000" b="1" i="0" dirty="0"/>
                        <a:t>6</a:t>
                      </a:r>
                    </a:p>
                  </a:txBody>
                  <a:tcPr marL="45720" marR="45720" marT="91440" marB="64008" anchor="ctr">
                    <a:noFill/>
                  </a:tcPr>
                </a:tc>
                <a:tc>
                  <a:txBody>
                    <a:bodyPr/>
                    <a:lstStyle/>
                    <a:p>
                      <a:pPr algn="ctr">
                        <a:lnSpc>
                          <a:spcPct val="114000"/>
                        </a:lnSpc>
                      </a:pPr>
                      <a:r>
                        <a:rPr lang="en-US" sz="2000" b="1" i="0" dirty="0"/>
                        <a:t>42</a:t>
                      </a:r>
                    </a:p>
                  </a:txBody>
                  <a:tcPr marL="45720" marR="45720" marT="91440" marB="64008" anchor="ctr">
                    <a:noFill/>
                  </a:tcPr>
                </a:tc>
                <a:tc>
                  <a:txBody>
                    <a:bodyPr/>
                    <a:lstStyle/>
                    <a:p>
                      <a:pPr algn="ctr">
                        <a:lnSpc>
                          <a:spcPct val="114000"/>
                        </a:lnSpc>
                      </a:pPr>
                      <a:r>
                        <a:rPr lang="en-US" sz="2000" b="1" i="0" dirty="0"/>
                        <a:t>10</a:t>
                      </a:r>
                    </a:p>
                  </a:txBody>
                  <a:tcPr marL="45720" marR="45720" marT="91440" marB="64008" anchor="ctr">
                    <a:noFill/>
                  </a:tcPr>
                </a:tc>
                <a:tc>
                  <a:txBody>
                    <a:bodyPr/>
                    <a:lstStyle/>
                    <a:p>
                      <a:pPr algn="ctr">
                        <a:lnSpc>
                          <a:spcPct val="114000"/>
                        </a:lnSpc>
                      </a:pPr>
                      <a:r>
                        <a:rPr lang="en-US" sz="2000" b="1" i="0" dirty="0"/>
                        <a:t>4.2</a:t>
                      </a:r>
                    </a:p>
                  </a:txBody>
                  <a:tcPr marL="45720" marR="45720" marT="91440" marB="64008" anchor="ctr">
                    <a:noFill/>
                  </a:tcPr>
                </a:tc>
                <a:tc>
                  <a:txBody>
                    <a:bodyPr/>
                    <a:lstStyle/>
                    <a:p>
                      <a:pPr algn="ctr">
                        <a:lnSpc>
                          <a:spcPct val="114000"/>
                        </a:lnSpc>
                      </a:pPr>
                      <a:endParaRPr lang="en-US" sz="2000" b="1" dirty="0">
                        <a:solidFill>
                          <a:schemeClr val="tx1"/>
                        </a:solidFill>
                      </a:endParaRPr>
                    </a:p>
                  </a:txBody>
                  <a:tcPr marL="45720" marR="45720" marT="91440" marB="64008" anchor="ctr">
                    <a:noFill/>
                  </a:tcPr>
                </a:tc>
                <a:extLst>
                  <a:ext uri="{0D108BD9-81ED-4DB2-BD59-A6C34878D82A}">
                    <a16:rowId xmlns:a16="http://schemas.microsoft.com/office/drawing/2014/main" val="10001"/>
                  </a:ext>
                </a:extLst>
              </a:tr>
              <a:tr h="912557">
                <a:tc>
                  <a:txBody>
                    <a:bodyPr/>
                    <a:lstStyle/>
                    <a:p>
                      <a:pPr>
                        <a:lnSpc>
                          <a:spcPct val="114000"/>
                        </a:lnSpc>
                        <a:tabLst>
                          <a:tab pos="804863" algn="l"/>
                        </a:tabLst>
                      </a:pPr>
                      <a:r>
                        <a:rPr lang="en-US" sz="1600" baseline="0" dirty="0"/>
                        <a:t>Cisco UCS Best Possible</a:t>
                      </a:r>
                    </a:p>
                    <a:p>
                      <a:pPr marL="0" marR="0" lvl="0" indent="0" algn="l" defTabSz="914400" rtl="0" eaLnBrk="1" fontAlgn="auto" latinLnBrk="0" hangingPunct="1">
                        <a:lnSpc>
                          <a:spcPct val="114000"/>
                        </a:lnSpc>
                        <a:spcBef>
                          <a:spcPts val="0"/>
                        </a:spcBef>
                        <a:spcAft>
                          <a:spcPts val="0"/>
                        </a:spcAft>
                        <a:buClrTx/>
                        <a:buSzTx/>
                        <a:buFontTx/>
                        <a:buNone/>
                        <a:tabLst>
                          <a:tab pos="804863" algn="l"/>
                        </a:tabLst>
                        <a:defRPr/>
                      </a:pPr>
                      <a:r>
                        <a:rPr lang="en-US" sz="1100" baseline="0" dirty="0"/>
                        <a:t>Software mirroring</a:t>
                      </a:r>
                      <a:r>
                        <a:rPr lang="en-US" sz="1100" strike="noStrike" baseline="30000" dirty="0"/>
                        <a:t>1</a:t>
                      </a:r>
                      <a:endParaRPr lang="en-US" sz="1600" strike="noStrike" baseline="30000" dirty="0"/>
                    </a:p>
                  </a:txBody>
                  <a:tcPr marT="64008" marB="64008" anchor="ctr"/>
                </a:tc>
                <a:tc>
                  <a:txBody>
                    <a:bodyPr/>
                    <a:lstStyle/>
                    <a:p>
                      <a:pPr algn="ctr">
                        <a:lnSpc>
                          <a:spcPct val="114000"/>
                        </a:lnSpc>
                      </a:pPr>
                      <a:r>
                        <a:rPr lang="en-US" sz="2000" dirty="0"/>
                        <a:t>2</a:t>
                      </a:r>
                    </a:p>
                  </a:txBody>
                  <a:tcPr marL="45720" marR="45720" marT="64008" marB="64008" anchor="ctr"/>
                </a:tc>
                <a:tc>
                  <a:txBody>
                    <a:bodyPr/>
                    <a:lstStyle/>
                    <a:p>
                      <a:pPr algn="ctr">
                        <a:lnSpc>
                          <a:spcPct val="114000"/>
                        </a:lnSpc>
                      </a:pPr>
                      <a:r>
                        <a:rPr lang="en-US" sz="2000" dirty="0"/>
                        <a:t>8</a:t>
                      </a:r>
                    </a:p>
                  </a:txBody>
                  <a:tcPr marL="45720" marR="45720" marT="64008" marB="64008" anchor="ctr"/>
                </a:tc>
                <a:tc>
                  <a:txBody>
                    <a:bodyPr/>
                    <a:lstStyle/>
                    <a:p>
                      <a:pPr algn="ctr">
                        <a:lnSpc>
                          <a:spcPct val="114000"/>
                        </a:lnSpc>
                      </a:pPr>
                      <a:r>
                        <a:rPr lang="en-US" sz="2000" dirty="0"/>
                        <a:t>16</a:t>
                      </a:r>
                    </a:p>
                  </a:txBody>
                  <a:tcPr marL="45720" marR="45720" marT="64008" marB="64008" anchor="ctr"/>
                </a:tc>
                <a:tc>
                  <a:txBody>
                    <a:bodyPr/>
                    <a:lstStyle/>
                    <a:p>
                      <a:pPr algn="ctr">
                        <a:lnSpc>
                          <a:spcPct val="114000"/>
                        </a:lnSpc>
                      </a:pPr>
                      <a:r>
                        <a:rPr lang="en-US" sz="2000" dirty="0"/>
                        <a:t>6</a:t>
                      </a:r>
                    </a:p>
                  </a:txBody>
                  <a:tcPr marL="45720" marR="45720" marT="64008" marB="64008" anchor="ctr"/>
                </a:tc>
                <a:tc>
                  <a:txBody>
                    <a:bodyPr/>
                    <a:lstStyle/>
                    <a:p>
                      <a:pPr algn="ctr">
                        <a:lnSpc>
                          <a:spcPct val="114000"/>
                        </a:lnSpc>
                      </a:pPr>
                      <a:r>
                        <a:rPr lang="en-US" sz="2000" dirty="0"/>
                        <a:t>2.0</a:t>
                      </a:r>
                    </a:p>
                  </a:txBody>
                  <a:tcPr marL="45720" marR="45720" marT="64008" marB="64008" anchor="ctr"/>
                </a:tc>
                <a:tc>
                  <a:txBody>
                    <a:bodyPr/>
                    <a:lstStyle/>
                    <a:p>
                      <a:pPr algn="ctr">
                        <a:lnSpc>
                          <a:spcPct val="114000"/>
                        </a:lnSpc>
                      </a:pPr>
                      <a:r>
                        <a:rPr lang="en-US" sz="2400" b="1" dirty="0"/>
                        <a:t>56%</a:t>
                      </a:r>
                      <a:endParaRPr lang="en-US" sz="2400" b="1" dirty="0">
                        <a:solidFill>
                          <a:srgbClr val="00B388"/>
                        </a:solidFill>
                      </a:endParaRPr>
                    </a:p>
                  </a:txBody>
                  <a:tcPr marL="45720" marR="45720" marT="64008" marB="64008" anchor="ctr"/>
                </a:tc>
                <a:extLst>
                  <a:ext uri="{0D108BD9-81ED-4DB2-BD59-A6C34878D82A}">
                    <a16:rowId xmlns:a16="http://schemas.microsoft.com/office/drawing/2014/main" val="10002"/>
                  </a:ext>
                </a:extLst>
              </a:tr>
              <a:tr h="912557">
                <a:tc>
                  <a:txBody>
                    <a:bodyPr/>
                    <a:lstStyle/>
                    <a:p>
                      <a:pPr>
                        <a:lnSpc>
                          <a:spcPct val="114000"/>
                        </a:lnSpc>
                        <a:tabLst>
                          <a:tab pos="804863" algn="l"/>
                        </a:tabLst>
                      </a:pPr>
                      <a:r>
                        <a:rPr lang="en-US" sz="1600" baseline="0" dirty="0"/>
                        <a:t>Cisco UCS Best Possible</a:t>
                      </a:r>
                    </a:p>
                    <a:p>
                      <a:pPr>
                        <a:lnSpc>
                          <a:spcPct val="114000"/>
                        </a:lnSpc>
                        <a:tabLst>
                          <a:tab pos="804863" algn="l"/>
                        </a:tabLst>
                      </a:pPr>
                      <a:r>
                        <a:rPr lang="en-US" sz="1100" baseline="0" dirty="0"/>
                        <a:t>Hardware RAID</a:t>
                      </a:r>
                      <a:r>
                        <a:rPr lang="en-US" sz="1100" baseline="30000" dirty="0"/>
                        <a:t>2</a:t>
                      </a:r>
                    </a:p>
                  </a:txBody>
                  <a:tcPr marT="64008" marB="64008" anchor="ctr">
                    <a:noFill/>
                  </a:tcPr>
                </a:tc>
                <a:tc>
                  <a:txBody>
                    <a:bodyPr/>
                    <a:lstStyle/>
                    <a:p>
                      <a:pPr algn="ctr">
                        <a:lnSpc>
                          <a:spcPct val="114000"/>
                        </a:lnSpc>
                      </a:pPr>
                      <a:r>
                        <a:rPr lang="en-US" sz="2000" dirty="0"/>
                        <a:t>1</a:t>
                      </a:r>
                    </a:p>
                  </a:txBody>
                  <a:tcPr marL="45720" marR="45720" marT="64008" marB="64008" anchor="ctr">
                    <a:noFill/>
                  </a:tcPr>
                </a:tc>
                <a:tc>
                  <a:txBody>
                    <a:bodyPr/>
                    <a:lstStyle/>
                    <a:p>
                      <a:pPr algn="ctr">
                        <a:lnSpc>
                          <a:spcPct val="114000"/>
                        </a:lnSpc>
                      </a:pPr>
                      <a:r>
                        <a:rPr lang="en-US" sz="2000" dirty="0"/>
                        <a:t>8</a:t>
                      </a:r>
                    </a:p>
                  </a:txBody>
                  <a:tcPr marL="45720" marR="45720" marT="64008" marB="64008" anchor="ctr">
                    <a:noFill/>
                  </a:tcPr>
                </a:tc>
                <a:tc>
                  <a:txBody>
                    <a:bodyPr/>
                    <a:lstStyle/>
                    <a:p>
                      <a:pPr algn="ctr">
                        <a:lnSpc>
                          <a:spcPct val="114000"/>
                        </a:lnSpc>
                      </a:pPr>
                      <a:r>
                        <a:rPr lang="en-US" sz="2000" dirty="0"/>
                        <a:t>8</a:t>
                      </a:r>
                    </a:p>
                  </a:txBody>
                  <a:tcPr marL="45720" marR="45720" marT="64008" marB="64008" anchor="ctr">
                    <a:noFill/>
                  </a:tcPr>
                </a:tc>
                <a:tc>
                  <a:txBody>
                    <a:bodyPr/>
                    <a:lstStyle/>
                    <a:p>
                      <a:pPr algn="ctr">
                        <a:lnSpc>
                          <a:spcPct val="114000"/>
                        </a:lnSpc>
                      </a:pPr>
                      <a:r>
                        <a:rPr lang="en-US" sz="2000" dirty="0"/>
                        <a:t>6</a:t>
                      </a:r>
                    </a:p>
                  </a:txBody>
                  <a:tcPr marL="45720" marR="45720" marT="64008" marB="64008" anchor="ctr">
                    <a:noFill/>
                  </a:tcPr>
                </a:tc>
                <a:tc>
                  <a:txBody>
                    <a:bodyPr/>
                    <a:lstStyle/>
                    <a:p>
                      <a:pPr algn="ctr">
                        <a:lnSpc>
                          <a:spcPct val="114000"/>
                        </a:lnSpc>
                      </a:pPr>
                      <a:r>
                        <a:rPr lang="en-US" sz="2000" dirty="0"/>
                        <a:t>1.3</a:t>
                      </a:r>
                    </a:p>
                  </a:txBody>
                  <a:tcPr marL="45720" marR="45720" marT="64008" marB="64008" anchor="ctr">
                    <a:noFill/>
                  </a:tcPr>
                </a:tc>
                <a:tc>
                  <a:txBody>
                    <a:bodyPr/>
                    <a:lstStyle/>
                    <a:p>
                      <a:pPr algn="ctr">
                        <a:lnSpc>
                          <a:spcPct val="114000"/>
                        </a:lnSpc>
                      </a:pPr>
                      <a:r>
                        <a:rPr lang="en-US" sz="2400" b="1" dirty="0"/>
                        <a:t>223%</a:t>
                      </a:r>
                      <a:endParaRPr lang="en-US" sz="2400" b="1" dirty="0">
                        <a:solidFill>
                          <a:srgbClr val="00B388"/>
                        </a:solidFill>
                      </a:endParaRPr>
                    </a:p>
                  </a:txBody>
                  <a:tcPr marL="45720" marR="45720" marT="64008" marB="64008" anchor="ctr">
                    <a:noFill/>
                  </a:tcP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5CC08360-4BBD-426A-80C8-BE370F428FD0}"/>
              </a:ext>
            </a:extLst>
          </p:cNvPr>
          <p:cNvSpPr/>
          <p:nvPr/>
        </p:nvSpPr>
        <p:spPr bwMode="ltGray">
          <a:xfrm>
            <a:off x="9753600" y="3429000"/>
            <a:ext cx="1825783" cy="182097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0" name="TextBox 9">
            <a:extLst>
              <a:ext uri="{FF2B5EF4-FFF2-40B4-BE49-F238E27FC236}">
                <a16:creationId xmlns:a16="http://schemas.microsoft.com/office/drawing/2014/main" id="{AC1A62B1-83AA-4E78-9339-EC5B64CB95C0}"/>
              </a:ext>
            </a:extLst>
          </p:cNvPr>
          <p:cNvSpPr txBox="1"/>
          <p:nvPr/>
        </p:nvSpPr>
        <p:spPr>
          <a:xfrm>
            <a:off x="605521" y="5334000"/>
            <a:ext cx="9678753" cy="464230"/>
          </a:xfrm>
          <a:prstGeom prst="rect">
            <a:avLst/>
          </a:prstGeom>
          <a:noFill/>
        </p:spPr>
        <p:txBody>
          <a:bodyPr wrap="square" lIns="0" tIns="0" rIns="0" bIns="0" rtlCol="0">
            <a:spAutoFit/>
          </a:bodyPr>
          <a:lstStyle/>
          <a:p>
            <a:pPr marL="169863" indent="-169863">
              <a:lnSpc>
                <a:spcPct val="95000"/>
              </a:lnSpc>
              <a:spcBef>
                <a:spcPts val="200"/>
              </a:spcBef>
              <a:buFont typeface="+mj-lt"/>
              <a:buAutoNum type="arabicPeriod"/>
            </a:pPr>
            <a:r>
              <a:rPr lang="en-US" sz="1000" dirty="0"/>
              <a:t>Support for local M.2/SD drives with software mirroring (excluding VMware applications). Hardware RAID not supported as the 2 GPUs occupy all available I/O slots (i.e. there is no available slot for the required storage controller).</a:t>
            </a:r>
          </a:p>
          <a:p>
            <a:pPr marL="169863" indent="-169863">
              <a:lnSpc>
                <a:spcPct val="95000"/>
              </a:lnSpc>
              <a:spcBef>
                <a:spcPts val="200"/>
              </a:spcBef>
              <a:buFont typeface="+mj-lt"/>
              <a:buAutoNum type="arabicPeriod"/>
            </a:pPr>
            <a:r>
              <a:rPr lang="en-US" sz="1000" dirty="0"/>
              <a:t>Requires a storage controller occupying one I/O slot limiting the UCS B200 M5 to just 1 GPU.</a:t>
            </a:r>
          </a:p>
        </p:txBody>
      </p:sp>
      <p:sp>
        <p:nvSpPr>
          <p:cNvPr id="11" name="Rectangle 10">
            <a:extLst>
              <a:ext uri="{FF2B5EF4-FFF2-40B4-BE49-F238E27FC236}">
                <a16:creationId xmlns:a16="http://schemas.microsoft.com/office/drawing/2014/main" id="{D4BC9D2D-FDD2-4C55-9623-56F59D887D75}"/>
              </a:ext>
            </a:extLst>
          </p:cNvPr>
          <p:cNvSpPr/>
          <p:nvPr/>
        </p:nvSpPr>
        <p:spPr>
          <a:xfrm>
            <a:off x="6705600" y="5833431"/>
            <a:ext cx="5035144" cy="338554"/>
          </a:xfrm>
          <a:prstGeom prst="rect">
            <a:avLst/>
          </a:prstGeom>
        </p:spPr>
        <p:txBody>
          <a:bodyPr wrap="square">
            <a:spAutoFit/>
          </a:bodyPr>
          <a:lstStyle/>
          <a:p>
            <a:pPr marL="9144" indent="0">
              <a:buNone/>
            </a:pPr>
            <a:r>
              <a:rPr lang="en-US" sz="800" dirty="0"/>
              <a:t>UCS specifications per the </a:t>
            </a:r>
            <a:r>
              <a:rPr lang="pt-BR" sz="800" dirty="0"/>
              <a:t>Cisco UCS B200 M5 Blade Server Spec Sheet, Rev A.14, December 15, 2017 and the Cisco UCS 5108 Blade Server Chassis, Rev A.16, November 6, 2017</a:t>
            </a:r>
            <a:r>
              <a:rPr lang="en-US" sz="800" dirty="0"/>
              <a:t>.</a:t>
            </a:r>
          </a:p>
        </p:txBody>
      </p:sp>
      <p:sp>
        <p:nvSpPr>
          <p:cNvPr id="12" name="Footer Placeholder 11">
            <a:extLst>
              <a:ext uri="{FF2B5EF4-FFF2-40B4-BE49-F238E27FC236}">
                <a16:creationId xmlns:a16="http://schemas.microsoft.com/office/drawing/2014/main" id="{224D5AF1-82EB-460F-80DE-A7D56934FC28}"/>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402763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4A34-C5CF-4D99-AE12-8E404874B7D6}"/>
              </a:ext>
            </a:extLst>
          </p:cNvPr>
          <p:cNvSpPr>
            <a:spLocks noGrp="1"/>
          </p:cNvSpPr>
          <p:nvPr>
            <p:ph type="title"/>
          </p:nvPr>
        </p:nvSpPr>
        <p:spPr/>
        <p:txBody>
          <a:bodyPr/>
          <a:lstStyle/>
          <a:p>
            <a:r>
              <a:rPr lang="en-US" dirty="0"/>
              <a:t>UCS power AND I/O scalability limitations (GPU example)</a:t>
            </a:r>
          </a:p>
        </p:txBody>
      </p:sp>
      <p:sp>
        <p:nvSpPr>
          <p:cNvPr id="3" name="Text Placeholder 2">
            <a:extLst>
              <a:ext uri="{FF2B5EF4-FFF2-40B4-BE49-F238E27FC236}">
                <a16:creationId xmlns:a16="http://schemas.microsoft.com/office/drawing/2014/main" id="{C9559211-4C67-4052-8EEF-558F25EF7D4D}"/>
              </a:ext>
            </a:extLst>
          </p:cNvPr>
          <p:cNvSpPr>
            <a:spLocks noGrp="1"/>
          </p:cNvSpPr>
          <p:nvPr>
            <p:ph type="body" sz="quarter" idx="13"/>
          </p:nvPr>
        </p:nvSpPr>
        <p:spPr/>
        <p:txBody>
          <a:bodyPr/>
          <a:lstStyle/>
          <a:p>
            <a:r>
              <a:rPr lang="en-US" dirty="0"/>
              <a:t>HPE Synergy provides up to a 320% GPU density advantage </a:t>
            </a:r>
          </a:p>
        </p:txBody>
      </p:sp>
      <p:sp>
        <p:nvSpPr>
          <p:cNvPr id="4" name="Slide Number Placeholder 3">
            <a:extLst>
              <a:ext uri="{FF2B5EF4-FFF2-40B4-BE49-F238E27FC236}">
                <a16:creationId xmlns:a16="http://schemas.microsoft.com/office/drawing/2014/main" id="{8C87432D-85DC-435F-88BA-A10B484DD44F}"/>
              </a:ext>
            </a:extLst>
          </p:cNvPr>
          <p:cNvSpPr>
            <a:spLocks noGrp="1"/>
          </p:cNvSpPr>
          <p:nvPr>
            <p:ph type="sldNum" sz="quarter" idx="12"/>
          </p:nvPr>
        </p:nvSpPr>
        <p:spPr/>
        <p:txBody>
          <a:bodyPr/>
          <a:lstStyle/>
          <a:p>
            <a:fld id="{B016F8AB-BCEA-4347-8BA6-BE776009BC89}" type="slidenum">
              <a:rPr lang="en-US" smtClean="0"/>
              <a:pPr/>
              <a:t>7</a:t>
            </a:fld>
            <a:endParaRPr lang="en-US" dirty="0"/>
          </a:p>
        </p:txBody>
      </p:sp>
      <p:graphicFrame>
        <p:nvGraphicFramePr>
          <p:cNvPr id="8" name="Content Placeholder 6">
            <a:extLst>
              <a:ext uri="{FF2B5EF4-FFF2-40B4-BE49-F238E27FC236}">
                <a16:creationId xmlns:a16="http://schemas.microsoft.com/office/drawing/2014/main" id="{C23B2024-17A2-4630-B096-BFD1580BEAAC}"/>
              </a:ext>
            </a:extLst>
          </p:cNvPr>
          <p:cNvGraphicFramePr>
            <a:graphicFrameLocks/>
          </p:cNvGraphicFramePr>
          <p:nvPr>
            <p:extLst>
              <p:ext uri="{D42A27DB-BD31-4B8C-83A1-F6EECF244321}">
                <p14:modId xmlns:p14="http://schemas.microsoft.com/office/powerpoint/2010/main" val="1489971737"/>
              </p:ext>
            </p:extLst>
          </p:nvPr>
        </p:nvGraphicFramePr>
        <p:xfrm>
          <a:off x="609600" y="1500706"/>
          <a:ext cx="10969786" cy="3671316"/>
        </p:xfrm>
        <a:graphic>
          <a:graphicData uri="http://schemas.openxmlformats.org/drawingml/2006/table">
            <a:tbl>
              <a:tblPr firstRow="1" bandRow="1">
                <a:tableStyleId>{912C8C85-51F0-491E-9774-3900AFEF0FD7}</a:tableStyleId>
              </a:tblPr>
              <a:tblGrid>
                <a:gridCol w="444137">
                  <a:extLst>
                    <a:ext uri="{9D8B030D-6E8A-4147-A177-3AD203B41FA5}">
                      <a16:colId xmlns:a16="http://schemas.microsoft.com/office/drawing/2014/main" val="20000"/>
                    </a:ext>
                  </a:extLst>
                </a:gridCol>
                <a:gridCol w="3326675">
                  <a:extLst>
                    <a:ext uri="{9D8B030D-6E8A-4147-A177-3AD203B41FA5}">
                      <a16:colId xmlns:a16="http://schemas.microsoft.com/office/drawing/2014/main" val="20001"/>
                    </a:ext>
                  </a:extLst>
                </a:gridCol>
                <a:gridCol w="1375955">
                  <a:extLst>
                    <a:ext uri="{9D8B030D-6E8A-4147-A177-3AD203B41FA5}">
                      <a16:colId xmlns:a16="http://schemas.microsoft.com/office/drawing/2014/main" val="20002"/>
                    </a:ext>
                  </a:extLst>
                </a:gridCol>
                <a:gridCol w="1297577">
                  <a:extLst>
                    <a:ext uri="{9D8B030D-6E8A-4147-A177-3AD203B41FA5}">
                      <a16:colId xmlns:a16="http://schemas.microsoft.com/office/drawing/2014/main" val="20003"/>
                    </a:ext>
                  </a:extLst>
                </a:gridCol>
                <a:gridCol w="1297577">
                  <a:extLst>
                    <a:ext uri="{9D8B030D-6E8A-4147-A177-3AD203B41FA5}">
                      <a16:colId xmlns:a16="http://schemas.microsoft.com/office/drawing/2014/main" val="20004"/>
                    </a:ext>
                  </a:extLst>
                </a:gridCol>
                <a:gridCol w="957943">
                  <a:extLst>
                    <a:ext uri="{9D8B030D-6E8A-4147-A177-3AD203B41FA5}">
                      <a16:colId xmlns:a16="http://schemas.microsoft.com/office/drawing/2014/main" val="20005"/>
                    </a:ext>
                  </a:extLst>
                </a:gridCol>
                <a:gridCol w="1006111">
                  <a:extLst>
                    <a:ext uri="{9D8B030D-6E8A-4147-A177-3AD203B41FA5}">
                      <a16:colId xmlns:a16="http://schemas.microsoft.com/office/drawing/2014/main" val="20006"/>
                    </a:ext>
                  </a:extLst>
                </a:gridCol>
                <a:gridCol w="1263811">
                  <a:extLst>
                    <a:ext uri="{9D8B030D-6E8A-4147-A177-3AD203B41FA5}">
                      <a16:colId xmlns:a16="http://schemas.microsoft.com/office/drawing/2014/main" val="20007"/>
                    </a:ext>
                  </a:extLst>
                </a:gridCol>
              </a:tblGrid>
              <a:tr h="716021">
                <a:tc>
                  <a:txBody>
                    <a:bodyPr/>
                    <a:lstStyle/>
                    <a:p>
                      <a:pPr>
                        <a:lnSpc>
                          <a:spcPct val="100000"/>
                        </a:lnSpc>
                      </a:pPr>
                      <a:endParaRPr lang="en-US" sz="1600" b="1" dirty="0"/>
                    </a:p>
                  </a:txBody>
                  <a:tcPr anchor="ctr"/>
                </a:tc>
                <a:tc>
                  <a:txBody>
                    <a:bodyPr/>
                    <a:lstStyle/>
                    <a:p>
                      <a:pPr>
                        <a:lnSpc>
                          <a:spcPct val="100000"/>
                        </a:lnSpc>
                      </a:pPr>
                      <a:r>
                        <a:rPr lang="en-US" sz="1600" dirty="0"/>
                        <a:t>2P Compute Configuration</a:t>
                      </a:r>
                      <a:endParaRPr lang="en-US" sz="1600" b="1" dirty="0"/>
                    </a:p>
                  </a:txBody>
                  <a:tcPr anchor="ctr"/>
                </a:tc>
                <a:tc>
                  <a:txBody>
                    <a:bodyPr/>
                    <a:lstStyle/>
                    <a:p>
                      <a:pPr algn="ctr">
                        <a:lnSpc>
                          <a:spcPct val="100000"/>
                        </a:lnSpc>
                      </a:pPr>
                      <a:r>
                        <a:rPr lang="en-US" sz="1600" dirty="0"/>
                        <a:t>GPUs</a:t>
                      </a:r>
                    </a:p>
                    <a:p>
                      <a:pPr algn="ctr">
                        <a:lnSpc>
                          <a:spcPct val="100000"/>
                        </a:lnSpc>
                      </a:pPr>
                      <a:r>
                        <a:rPr lang="en-US" sz="1600" dirty="0"/>
                        <a:t>per Compute</a:t>
                      </a:r>
                      <a:endParaRPr lang="en-US" sz="1600" b="1" dirty="0"/>
                    </a:p>
                  </a:txBody>
                  <a:tcPr marL="45720" marR="45720" anchor="ctr"/>
                </a:tc>
                <a:tc>
                  <a:txBody>
                    <a:bodyPr/>
                    <a:lstStyle/>
                    <a:p>
                      <a:pPr algn="ctr">
                        <a:lnSpc>
                          <a:spcPct val="100000"/>
                        </a:lnSpc>
                      </a:pPr>
                      <a:r>
                        <a:rPr lang="en-US" sz="1600" dirty="0"/>
                        <a:t>Compute</a:t>
                      </a:r>
                    </a:p>
                    <a:p>
                      <a:pPr algn="ctr">
                        <a:lnSpc>
                          <a:spcPct val="100000"/>
                        </a:lnSpc>
                      </a:pPr>
                      <a:r>
                        <a:rPr lang="en-US" sz="1600" dirty="0"/>
                        <a:t>per Frame</a:t>
                      </a:r>
                      <a:endParaRPr lang="en-US" sz="1600" b="1" baseline="30000" dirty="0"/>
                    </a:p>
                  </a:txBody>
                  <a:tcPr marL="45720" marR="45720" anchor="ctr"/>
                </a:tc>
                <a:tc>
                  <a:txBody>
                    <a:bodyPr/>
                    <a:lstStyle/>
                    <a:p>
                      <a:pPr algn="ctr">
                        <a:lnSpc>
                          <a:spcPct val="100000"/>
                        </a:lnSpc>
                      </a:pPr>
                      <a:r>
                        <a:rPr lang="en-US" sz="1600" dirty="0"/>
                        <a:t>GPUs</a:t>
                      </a:r>
                      <a:br>
                        <a:rPr lang="en-US" sz="1600" dirty="0"/>
                      </a:br>
                      <a:r>
                        <a:rPr lang="en-US" sz="1600" dirty="0"/>
                        <a:t>per Frame</a:t>
                      </a:r>
                      <a:endParaRPr lang="en-US" sz="1600" b="1" dirty="0"/>
                    </a:p>
                  </a:txBody>
                  <a:tcPr marL="45720" marR="45720" anchor="ctr"/>
                </a:tc>
                <a:tc>
                  <a:txBody>
                    <a:bodyPr/>
                    <a:lstStyle/>
                    <a:p>
                      <a:pPr algn="ctr">
                        <a:lnSpc>
                          <a:spcPct val="100000"/>
                        </a:lnSpc>
                      </a:pPr>
                      <a:r>
                        <a:rPr lang="en-US" sz="1600" dirty="0"/>
                        <a:t>Frame</a:t>
                      </a:r>
                      <a:r>
                        <a:rPr lang="en-US" sz="1600" baseline="0" dirty="0"/>
                        <a:t> U Height</a:t>
                      </a:r>
                      <a:endParaRPr lang="en-US" sz="1600" b="1" dirty="0"/>
                    </a:p>
                  </a:txBody>
                  <a:tcPr marL="45720" marR="45720" anchor="ctr"/>
                </a:tc>
                <a:tc>
                  <a:txBody>
                    <a:bodyPr/>
                    <a:lstStyle/>
                    <a:p>
                      <a:pPr algn="ctr">
                        <a:lnSpc>
                          <a:spcPct val="100000"/>
                        </a:lnSpc>
                      </a:pPr>
                      <a:r>
                        <a:rPr lang="en-US" sz="1600" dirty="0"/>
                        <a:t>GPUs</a:t>
                      </a:r>
                      <a:br>
                        <a:rPr lang="en-US" sz="1600" dirty="0"/>
                      </a:br>
                      <a:r>
                        <a:rPr lang="en-US" sz="1600" dirty="0"/>
                        <a:t>per U</a:t>
                      </a:r>
                      <a:endParaRPr lang="en-US" sz="1600" b="1" dirty="0"/>
                    </a:p>
                  </a:txBody>
                  <a:tcPr marL="45720" marR="45720" anchor="ctr"/>
                </a:tc>
                <a:tc>
                  <a:txBody>
                    <a:bodyPr/>
                    <a:lstStyle/>
                    <a:p>
                      <a:pPr algn="ctr">
                        <a:lnSpc>
                          <a:spcPct val="100000"/>
                        </a:lnSpc>
                      </a:pPr>
                      <a:r>
                        <a:rPr lang="en-US" sz="1600" dirty="0"/>
                        <a:t>HPE Synergy Advantage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t>(GPUs per U)</a:t>
                      </a:r>
                    </a:p>
                  </a:txBody>
                  <a:tcPr marL="45720" marR="45720" anchor="ctr"/>
                </a:tc>
                <a:extLst>
                  <a:ext uri="{0D108BD9-81ED-4DB2-BD59-A6C34878D82A}">
                    <a16:rowId xmlns:a16="http://schemas.microsoft.com/office/drawing/2014/main" val="10000"/>
                  </a:ext>
                </a:extLst>
              </a:tr>
              <a:tr h="335714">
                <a:tc>
                  <a:txBody>
                    <a:bodyPr/>
                    <a:lstStyle/>
                    <a:p>
                      <a:pPr>
                        <a:lnSpc>
                          <a:spcPct val="90000"/>
                        </a:lnSpc>
                      </a:pPr>
                      <a:endParaRPr lang="en-US" sz="1600" b="1" dirty="0"/>
                    </a:p>
                  </a:txBody>
                  <a:tcPr anchor="ctr"/>
                </a:tc>
                <a:tc>
                  <a:txBody>
                    <a:bodyPr/>
                    <a:lstStyle/>
                    <a:p>
                      <a:pPr>
                        <a:lnSpc>
                          <a:spcPct val="100000"/>
                        </a:lnSpc>
                      </a:pPr>
                      <a:r>
                        <a:rPr lang="en-US" sz="1600" b="1" dirty="0"/>
                        <a:t>HPE Synergy</a:t>
                      </a:r>
                      <a:br>
                        <a:rPr lang="en-US" sz="1400" b="1" dirty="0"/>
                      </a:br>
                      <a:r>
                        <a:rPr lang="en-US" sz="1200" b="0" dirty="0"/>
                        <a:t>(All configurations)</a:t>
                      </a:r>
                      <a:endParaRPr lang="en-US" sz="1400" b="0" dirty="0"/>
                    </a:p>
                  </a:txBody>
                  <a:tcPr marT="64008" marB="64008" anchor="ctr"/>
                </a:tc>
                <a:tc>
                  <a:txBody>
                    <a:bodyPr/>
                    <a:lstStyle/>
                    <a:p>
                      <a:pPr algn="ctr">
                        <a:lnSpc>
                          <a:spcPct val="100000"/>
                        </a:lnSpc>
                      </a:pPr>
                      <a:r>
                        <a:rPr lang="en-US" sz="1600" b="1" dirty="0"/>
                        <a:t>7</a:t>
                      </a:r>
                    </a:p>
                  </a:txBody>
                  <a:tcPr marL="45720" marR="45720" marT="64008" marB="64008" anchor="ctr"/>
                </a:tc>
                <a:tc>
                  <a:txBody>
                    <a:bodyPr/>
                    <a:lstStyle/>
                    <a:p>
                      <a:pPr algn="ctr">
                        <a:lnSpc>
                          <a:spcPct val="100000"/>
                        </a:lnSpc>
                      </a:pPr>
                      <a:r>
                        <a:rPr lang="en-US" sz="1600" b="1" dirty="0"/>
                        <a:t>6</a:t>
                      </a:r>
                    </a:p>
                  </a:txBody>
                  <a:tcPr marL="45720" marR="45720" marT="64008" marB="64008" anchor="ctr"/>
                </a:tc>
                <a:tc>
                  <a:txBody>
                    <a:bodyPr/>
                    <a:lstStyle/>
                    <a:p>
                      <a:pPr algn="ctr">
                        <a:lnSpc>
                          <a:spcPct val="100000"/>
                        </a:lnSpc>
                      </a:pPr>
                      <a:r>
                        <a:rPr lang="en-US" sz="1600" b="1" dirty="0"/>
                        <a:t>42</a:t>
                      </a:r>
                    </a:p>
                  </a:txBody>
                  <a:tcPr marL="45720" marR="45720" marT="64008" marB="64008" anchor="ctr"/>
                </a:tc>
                <a:tc>
                  <a:txBody>
                    <a:bodyPr/>
                    <a:lstStyle/>
                    <a:p>
                      <a:pPr algn="ctr">
                        <a:lnSpc>
                          <a:spcPct val="100000"/>
                        </a:lnSpc>
                      </a:pPr>
                      <a:r>
                        <a:rPr lang="en-US" sz="1600" b="1" dirty="0"/>
                        <a:t>10</a:t>
                      </a:r>
                    </a:p>
                  </a:txBody>
                  <a:tcPr marL="45720" marR="45720" marT="64008" marB="64008" anchor="ctr"/>
                </a:tc>
                <a:tc>
                  <a:txBody>
                    <a:bodyPr/>
                    <a:lstStyle/>
                    <a:p>
                      <a:pPr algn="ctr">
                        <a:lnSpc>
                          <a:spcPct val="100000"/>
                        </a:lnSpc>
                      </a:pPr>
                      <a:r>
                        <a:rPr lang="en-US" sz="1600" b="1" dirty="0"/>
                        <a:t>4.2</a:t>
                      </a:r>
                    </a:p>
                  </a:txBody>
                  <a:tcPr marL="45720" marR="45720" marT="64008" marB="64008" anchor="ctr"/>
                </a:tc>
                <a:tc>
                  <a:txBody>
                    <a:bodyPr/>
                    <a:lstStyle/>
                    <a:p>
                      <a:pPr algn="ctr">
                        <a:lnSpc>
                          <a:spcPct val="100000"/>
                        </a:lnSpc>
                      </a:pPr>
                      <a:endParaRPr lang="en-US" sz="2000" b="1" dirty="0">
                        <a:solidFill>
                          <a:schemeClr val="tx1"/>
                        </a:solidFill>
                      </a:endParaRPr>
                    </a:p>
                  </a:txBody>
                  <a:tcPr marL="45720" marR="45720" marT="64008" marB="64008" anchor="ctr"/>
                </a:tc>
                <a:extLst>
                  <a:ext uri="{0D108BD9-81ED-4DB2-BD59-A6C34878D82A}">
                    <a16:rowId xmlns:a16="http://schemas.microsoft.com/office/drawing/2014/main" val="10001"/>
                  </a:ext>
                </a:extLst>
              </a:tr>
              <a:tr h="274754">
                <a:tc rowSpan="3">
                  <a:txBody>
                    <a:bodyPr/>
                    <a:lstStyle/>
                    <a:p>
                      <a:pPr algn="ctr">
                        <a:lnSpc>
                          <a:spcPct val="90000"/>
                        </a:lnSpc>
                        <a:tabLst>
                          <a:tab pos="804863" algn="l"/>
                        </a:tabLst>
                      </a:pPr>
                      <a:r>
                        <a:rPr lang="en-US" sz="1200" dirty="0"/>
                        <a:t>Software Mirroring</a:t>
                      </a:r>
                      <a:r>
                        <a:rPr lang="en-US" sz="1200" baseline="30000" dirty="0"/>
                        <a:t>1</a:t>
                      </a:r>
                    </a:p>
                  </a:txBody>
                  <a:tcPr vert="vert270" anchor="ctr"/>
                </a:tc>
                <a:tc>
                  <a:txBody>
                    <a:bodyPr/>
                    <a:lstStyle/>
                    <a:p>
                      <a:pPr>
                        <a:lnSpc>
                          <a:spcPct val="100000"/>
                        </a:lnSpc>
                        <a:tabLst>
                          <a:tab pos="804863" algn="l"/>
                        </a:tabLst>
                      </a:pPr>
                      <a:r>
                        <a:rPr lang="en-US" sz="1400" baseline="0" dirty="0"/>
                        <a:t>Cisco UCS Best Possible</a:t>
                      </a:r>
                    </a:p>
                  </a:txBody>
                  <a:tcPr marT="64008" marB="64008" anchor="ctr"/>
                </a:tc>
                <a:tc>
                  <a:txBody>
                    <a:bodyPr/>
                    <a:lstStyle/>
                    <a:p>
                      <a:pPr algn="ctr">
                        <a:lnSpc>
                          <a:spcPct val="100000"/>
                        </a:lnSpc>
                      </a:pPr>
                      <a:r>
                        <a:rPr lang="en-US" sz="1600" dirty="0"/>
                        <a:t>2</a:t>
                      </a:r>
                    </a:p>
                  </a:txBody>
                  <a:tcPr marL="45720" marR="45720" marT="64008" marB="64008" anchor="ctr"/>
                </a:tc>
                <a:tc>
                  <a:txBody>
                    <a:bodyPr/>
                    <a:lstStyle/>
                    <a:p>
                      <a:pPr algn="ctr">
                        <a:lnSpc>
                          <a:spcPct val="100000"/>
                        </a:lnSpc>
                      </a:pPr>
                      <a:r>
                        <a:rPr lang="en-US" sz="1600" dirty="0"/>
                        <a:t>8</a:t>
                      </a:r>
                    </a:p>
                  </a:txBody>
                  <a:tcPr marL="45720" marR="45720" marT="64008" marB="64008" anchor="ctr"/>
                </a:tc>
                <a:tc>
                  <a:txBody>
                    <a:bodyPr/>
                    <a:lstStyle/>
                    <a:p>
                      <a:pPr algn="ctr">
                        <a:lnSpc>
                          <a:spcPct val="100000"/>
                        </a:lnSpc>
                      </a:pPr>
                      <a:r>
                        <a:rPr lang="en-US" sz="1600" dirty="0"/>
                        <a:t>16</a:t>
                      </a:r>
                    </a:p>
                  </a:txBody>
                  <a:tcPr marL="45720" marR="45720" marT="64008" marB="64008" anchor="ctr"/>
                </a:tc>
                <a:tc>
                  <a:txBody>
                    <a:bodyPr/>
                    <a:lstStyle/>
                    <a:p>
                      <a:pPr algn="ctr">
                        <a:lnSpc>
                          <a:spcPct val="100000"/>
                        </a:lnSpc>
                      </a:pPr>
                      <a:r>
                        <a:rPr lang="en-US" sz="1600" dirty="0"/>
                        <a:t>6</a:t>
                      </a:r>
                    </a:p>
                  </a:txBody>
                  <a:tcPr marL="45720" marR="45720" marT="64008" marB="64008" anchor="ctr"/>
                </a:tc>
                <a:tc>
                  <a:txBody>
                    <a:bodyPr/>
                    <a:lstStyle/>
                    <a:p>
                      <a:pPr algn="ctr">
                        <a:lnSpc>
                          <a:spcPct val="100000"/>
                        </a:lnSpc>
                      </a:pPr>
                      <a:r>
                        <a:rPr lang="en-US" sz="1600" dirty="0"/>
                        <a:t>2.7</a:t>
                      </a:r>
                    </a:p>
                  </a:txBody>
                  <a:tcPr marL="45720" marR="45720" marT="64008" marB="64008" anchor="ctr"/>
                </a:tc>
                <a:tc>
                  <a:txBody>
                    <a:bodyPr/>
                    <a:lstStyle/>
                    <a:p>
                      <a:pPr algn="ctr">
                        <a:lnSpc>
                          <a:spcPct val="100000"/>
                        </a:lnSpc>
                      </a:pPr>
                      <a:r>
                        <a:rPr lang="en-US" sz="1600" b="1" dirty="0"/>
                        <a:t>56%</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2"/>
                  </a:ext>
                </a:extLst>
              </a:tr>
              <a:tr h="168074">
                <a:tc vMerge="1">
                  <a:txBody>
                    <a:bodyPr/>
                    <a:lstStyle/>
                    <a:p>
                      <a:pPr algn="ctr">
                        <a:lnSpc>
                          <a:spcPct val="90000"/>
                        </a:lnSpc>
                        <a:tabLst>
                          <a:tab pos="804863" algn="l"/>
                        </a:tabLst>
                      </a:pPr>
                      <a:endParaRPr lang="en-US" sz="1200" dirty="0"/>
                    </a:p>
                  </a:txBody>
                  <a:tcPr marT="64008" marB="64008" vert="vert27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ct val="90000"/>
                        </a:lnSpc>
                        <a:tabLst>
                          <a:tab pos="804863" algn="l"/>
                        </a:tabLst>
                      </a:pPr>
                      <a:r>
                        <a:rPr lang="en-US" sz="1400" dirty="0"/>
                        <a:t>Cisco UCS Mid-range</a:t>
                      </a:r>
                      <a:r>
                        <a:rPr lang="en-US" sz="1400" baseline="0" dirty="0"/>
                        <a:t> </a:t>
                      </a:r>
                      <a:r>
                        <a:rPr lang="en-US" sz="1100" baseline="0" dirty="0"/>
                        <a:t>(≤</a:t>
                      </a:r>
                      <a:r>
                        <a:rPr lang="en-US" sz="1100" dirty="0"/>
                        <a:t>165W</a:t>
                      </a:r>
                      <a:r>
                        <a:rPr lang="en-US" sz="1100" baseline="0" dirty="0"/>
                        <a:t> CPUs)</a:t>
                      </a:r>
                      <a:endParaRPr lang="en-US" sz="1100" dirty="0"/>
                    </a:p>
                  </a:txBody>
                  <a:tcPr marT="64008" marB="64008" anchor="ctr"/>
                </a:tc>
                <a:tc>
                  <a:txBody>
                    <a:bodyPr/>
                    <a:lstStyle/>
                    <a:p>
                      <a:pPr algn="ctr">
                        <a:lnSpc>
                          <a:spcPct val="90000"/>
                        </a:lnSpc>
                      </a:pPr>
                      <a:r>
                        <a:rPr lang="en-US" sz="1600" dirty="0"/>
                        <a:t>2</a:t>
                      </a:r>
                    </a:p>
                  </a:txBody>
                  <a:tcPr marL="45720" marR="45720" marT="64008" marB="64008" anchor="ctr"/>
                </a:tc>
                <a:tc>
                  <a:txBody>
                    <a:bodyPr/>
                    <a:lstStyle/>
                    <a:p>
                      <a:pPr algn="ctr">
                        <a:lnSpc>
                          <a:spcPct val="90000"/>
                        </a:lnSpc>
                      </a:pPr>
                      <a:r>
                        <a:rPr lang="en-US" sz="1600" dirty="0"/>
                        <a:t>6</a:t>
                      </a:r>
                      <a:r>
                        <a:rPr lang="en-US" sz="1600" baseline="30000" dirty="0"/>
                        <a:t>5</a:t>
                      </a:r>
                    </a:p>
                  </a:txBody>
                  <a:tcPr marL="45720" marR="45720" marT="64008" marB="64008" anchor="ctr"/>
                </a:tc>
                <a:tc>
                  <a:txBody>
                    <a:bodyPr/>
                    <a:lstStyle/>
                    <a:p>
                      <a:pPr algn="ctr">
                        <a:lnSpc>
                          <a:spcPct val="90000"/>
                        </a:lnSpc>
                      </a:pPr>
                      <a:r>
                        <a:rPr lang="en-US" sz="1600" dirty="0"/>
                        <a:t>12</a:t>
                      </a:r>
                    </a:p>
                  </a:txBody>
                  <a:tcPr marL="45720" marR="45720" marT="64008" marB="64008" anchor="ctr"/>
                </a:tc>
                <a:tc>
                  <a:txBody>
                    <a:bodyPr/>
                    <a:lstStyle/>
                    <a:p>
                      <a:pPr algn="ctr">
                        <a:lnSpc>
                          <a:spcPct val="90000"/>
                        </a:lnSpc>
                      </a:pPr>
                      <a:r>
                        <a:rPr lang="en-US" sz="1600" dirty="0"/>
                        <a:t>6</a:t>
                      </a:r>
                    </a:p>
                  </a:txBody>
                  <a:tcPr marL="45720" marR="45720" marT="64008" marB="64008" anchor="ctr"/>
                </a:tc>
                <a:tc>
                  <a:txBody>
                    <a:bodyPr/>
                    <a:lstStyle/>
                    <a:p>
                      <a:pPr algn="ctr">
                        <a:lnSpc>
                          <a:spcPct val="90000"/>
                        </a:lnSpc>
                      </a:pPr>
                      <a:r>
                        <a:rPr lang="en-US" sz="1600" dirty="0"/>
                        <a:t>2.0</a:t>
                      </a:r>
                    </a:p>
                  </a:txBody>
                  <a:tcPr marL="45720" marR="45720" marT="64008" marB="64008" anchor="ctr"/>
                </a:tc>
                <a:tc>
                  <a:txBody>
                    <a:bodyPr/>
                    <a:lstStyle/>
                    <a:p>
                      <a:pPr algn="ctr">
                        <a:lnSpc>
                          <a:spcPct val="90000"/>
                        </a:lnSpc>
                      </a:pPr>
                      <a:r>
                        <a:rPr lang="en-US" sz="1600" b="1" dirty="0"/>
                        <a:t>110%</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3"/>
                  </a:ext>
                </a:extLst>
              </a:tr>
              <a:tr h="314378">
                <a:tc vMerge="1">
                  <a:txBody>
                    <a:bodyPr/>
                    <a:lstStyle/>
                    <a:p>
                      <a:pPr>
                        <a:lnSpc>
                          <a:spcPct val="90000"/>
                        </a:lnSpc>
                        <a:tabLst>
                          <a:tab pos="804863" algn="l"/>
                        </a:tabLst>
                      </a:pPr>
                      <a:endParaRPr lang="en-US" sz="1400" dirty="0"/>
                    </a:p>
                  </a:txBody>
                  <a:tcPr marT="64008" marB="64008" anchor="ctr">
                    <a:lnL w="6350" cap="flat" cmpd="sng" algn="ctr">
                      <a:solidFill>
                        <a:schemeClr val="tx1"/>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ct val="90000"/>
                        </a:lnSpc>
                        <a:tabLst>
                          <a:tab pos="804863" algn="l"/>
                        </a:tabLst>
                      </a:pPr>
                      <a:r>
                        <a:rPr lang="en-US" sz="1400" dirty="0"/>
                        <a:t>Cisco UCS High-end</a:t>
                      </a:r>
                      <a:r>
                        <a:rPr lang="en-US" sz="1400" baseline="0" dirty="0"/>
                        <a:t> </a:t>
                      </a:r>
                      <a:r>
                        <a:rPr lang="en-US" sz="1100" baseline="0" dirty="0"/>
                        <a:t>(</a:t>
                      </a:r>
                      <a:r>
                        <a:rPr lang="en-US" sz="1100" dirty="0"/>
                        <a:t>&gt;165W</a:t>
                      </a:r>
                      <a:r>
                        <a:rPr lang="en-US" sz="1100" baseline="0" dirty="0"/>
                        <a:t> CPUs)</a:t>
                      </a:r>
                      <a:r>
                        <a:rPr lang="en-US" sz="1100" baseline="30000" dirty="0"/>
                        <a:t>3</a:t>
                      </a:r>
                    </a:p>
                  </a:txBody>
                  <a:tcPr marT="64008" marB="64008" anchor="ctr"/>
                </a:tc>
                <a:tc>
                  <a:txBody>
                    <a:bodyPr/>
                    <a:lstStyle/>
                    <a:p>
                      <a:pPr algn="ctr">
                        <a:lnSpc>
                          <a:spcPct val="90000"/>
                        </a:lnSpc>
                      </a:pPr>
                      <a:r>
                        <a:rPr lang="en-US" sz="1600" dirty="0"/>
                        <a:t>1</a:t>
                      </a:r>
                    </a:p>
                  </a:txBody>
                  <a:tcPr marL="45720" marR="45720" marT="64008" marB="64008" anchor="ctr"/>
                </a:tc>
                <a:tc>
                  <a:txBody>
                    <a:bodyPr/>
                    <a:lstStyle/>
                    <a:p>
                      <a:pPr algn="ctr">
                        <a:lnSpc>
                          <a:spcPct val="90000"/>
                        </a:lnSpc>
                      </a:pPr>
                      <a:r>
                        <a:rPr lang="en-US" sz="1600" dirty="0"/>
                        <a:t>6</a:t>
                      </a:r>
                      <a:r>
                        <a:rPr lang="en-US" sz="1600" baseline="30000" dirty="0"/>
                        <a:t>5</a:t>
                      </a:r>
                    </a:p>
                  </a:txBody>
                  <a:tcPr marL="45720" marR="45720" marT="64008" marB="64008" anchor="ctr"/>
                </a:tc>
                <a:tc>
                  <a:txBody>
                    <a:bodyPr/>
                    <a:lstStyle/>
                    <a:p>
                      <a:pPr algn="ctr">
                        <a:lnSpc>
                          <a:spcPct val="90000"/>
                        </a:lnSpc>
                      </a:pPr>
                      <a:r>
                        <a:rPr lang="en-US" sz="1600" dirty="0"/>
                        <a:t>6</a:t>
                      </a:r>
                    </a:p>
                  </a:txBody>
                  <a:tcPr marL="45720" marR="45720" marT="64008" marB="64008" anchor="ctr"/>
                </a:tc>
                <a:tc>
                  <a:txBody>
                    <a:bodyPr/>
                    <a:lstStyle/>
                    <a:p>
                      <a:pPr algn="ctr">
                        <a:lnSpc>
                          <a:spcPct val="90000"/>
                        </a:lnSpc>
                      </a:pPr>
                      <a:r>
                        <a:rPr lang="en-US" sz="1600" dirty="0"/>
                        <a:t>6</a:t>
                      </a:r>
                    </a:p>
                  </a:txBody>
                  <a:tcPr marL="45720" marR="45720" marT="64008" marB="64008" anchor="ctr"/>
                </a:tc>
                <a:tc>
                  <a:txBody>
                    <a:bodyPr/>
                    <a:lstStyle/>
                    <a:p>
                      <a:pPr algn="ctr">
                        <a:lnSpc>
                          <a:spcPct val="90000"/>
                        </a:lnSpc>
                      </a:pPr>
                      <a:r>
                        <a:rPr lang="en-US" sz="1600" dirty="0"/>
                        <a:t>1.0</a:t>
                      </a:r>
                    </a:p>
                  </a:txBody>
                  <a:tcPr marL="45720" marR="45720" marT="64008" marB="64008" anchor="ctr"/>
                </a:tc>
                <a:tc>
                  <a:txBody>
                    <a:bodyPr/>
                    <a:lstStyle/>
                    <a:p>
                      <a:pPr algn="ctr">
                        <a:lnSpc>
                          <a:spcPct val="90000"/>
                        </a:lnSpc>
                      </a:pPr>
                      <a:r>
                        <a:rPr lang="en-US" sz="1600" b="1" dirty="0"/>
                        <a:t>320%</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4"/>
                  </a:ext>
                </a:extLst>
              </a:tr>
              <a:tr h="304800">
                <a:tc rowSpan="3">
                  <a:txBody>
                    <a:bodyPr/>
                    <a:lstStyle/>
                    <a:p>
                      <a:pPr algn="ctr">
                        <a:lnSpc>
                          <a:spcPct val="90000"/>
                        </a:lnSpc>
                        <a:tabLst>
                          <a:tab pos="804863" algn="l"/>
                        </a:tabLst>
                      </a:pPr>
                      <a:r>
                        <a:rPr lang="en-US" sz="1200" dirty="0"/>
                        <a:t>Hardware </a:t>
                      </a:r>
                      <a:br>
                        <a:rPr lang="en-US" sz="1200" dirty="0"/>
                      </a:br>
                      <a:r>
                        <a:rPr lang="en-US" sz="1200" dirty="0"/>
                        <a:t>RAID</a:t>
                      </a:r>
                      <a:r>
                        <a:rPr lang="en-US" sz="1200" baseline="30000" dirty="0"/>
                        <a:t>2</a:t>
                      </a:r>
                    </a:p>
                  </a:txBody>
                  <a:tcPr vert="vert270" anchor="ctr"/>
                </a:tc>
                <a:tc>
                  <a:txBody>
                    <a:bodyPr/>
                    <a:lstStyle/>
                    <a:p>
                      <a:pPr>
                        <a:lnSpc>
                          <a:spcPct val="90000"/>
                        </a:lnSpc>
                        <a:tabLst>
                          <a:tab pos="804863" algn="l"/>
                        </a:tabLst>
                      </a:pPr>
                      <a:r>
                        <a:rPr lang="en-US" sz="1400" dirty="0"/>
                        <a:t>Cisco UCS Best Possible</a:t>
                      </a:r>
                    </a:p>
                  </a:txBody>
                  <a:tcPr marT="64008" marB="64008" anchor="ctr"/>
                </a:tc>
                <a:tc>
                  <a:txBody>
                    <a:bodyPr/>
                    <a:lstStyle/>
                    <a:p>
                      <a:pPr algn="ctr">
                        <a:lnSpc>
                          <a:spcPct val="100000"/>
                        </a:lnSpc>
                      </a:pPr>
                      <a:r>
                        <a:rPr lang="en-US" sz="1600" dirty="0"/>
                        <a:t>1</a:t>
                      </a:r>
                    </a:p>
                  </a:txBody>
                  <a:tcPr marL="45720" marR="45720" marT="64008" marB="64008" anchor="ctr"/>
                </a:tc>
                <a:tc>
                  <a:txBody>
                    <a:bodyPr/>
                    <a:lstStyle/>
                    <a:p>
                      <a:pPr algn="ctr">
                        <a:lnSpc>
                          <a:spcPct val="100000"/>
                        </a:lnSpc>
                      </a:pPr>
                      <a:r>
                        <a:rPr lang="en-US" sz="1600" dirty="0"/>
                        <a:t>8</a:t>
                      </a:r>
                    </a:p>
                  </a:txBody>
                  <a:tcPr marL="45720" marR="45720" marT="64008" marB="64008" anchor="ctr"/>
                </a:tc>
                <a:tc>
                  <a:txBody>
                    <a:bodyPr/>
                    <a:lstStyle/>
                    <a:p>
                      <a:pPr algn="ctr">
                        <a:lnSpc>
                          <a:spcPct val="100000"/>
                        </a:lnSpc>
                      </a:pPr>
                      <a:r>
                        <a:rPr lang="en-US" sz="1600" dirty="0"/>
                        <a:t>8</a:t>
                      </a:r>
                    </a:p>
                  </a:txBody>
                  <a:tcPr marL="45720" marR="45720" marT="64008" marB="64008" anchor="ctr"/>
                </a:tc>
                <a:tc>
                  <a:txBody>
                    <a:bodyPr/>
                    <a:lstStyle/>
                    <a:p>
                      <a:pPr algn="ctr">
                        <a:lnSpc>
                          <a:spcPct val="100000"/>
                        </a:lnSpc>
                      </a:pPr>
                      <a:r>
                        <a:rPr lang="en-US" sz="1600" dirty="0"/>
                        <a:t>6</a:t>
                      </a:r>
                    </a:p>
                  </a:txBody>
                  <a:tcPr marL="45720" marR="45720" marT="64008" marB="64008" anchor="ctr"/>
                </a:tc>
                <a:tc>
                  <a:txBody>
                    <a:bodyPr/>
                    <a:lstStyle/>
                    <a:p>
                      <a:pPr algn="ctr">
                        <a:lnSpc>
                          <a:spcPct val="100000"/>
                        </a:lnSpc>
                      </a:pPr>
                      <a:r>
                        <a:rPr lang="en-US" sz="1600" dirty="0"/>
                        <a:t>1.3</a:t>
                      </a:r>
                    </a:p>
                  </a:txBody>
                  <a:tcPr marL="45720" marR="45720" marT="64008" marB="64008" anchor="ctr"/>
                </a:tc>
                <a:tc>
                  <a:txBody>
                    <a:bodyPr/>
                    <a:lstStyle/>
                    <a:p>
                      <a:pPr algn="ctr">
                        <a:lnSpc>
                          <a:spcPct val="100000"/>
                        </a:lnSpc>
                      </a:pPr>
                      <a:r>
                        <a:rPr lang="en-US" sz="1600" b="1" dirty="0"/>
                        <a:t>223%</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5"/>
                  </a:ext>
                </a:extLst>
              </a:tr>
              <a:tr h="198120">
                <a:tc vMerge="1">
                  <a:txBody>
                    <a:bodyPr/>
                    <a:lstStyle/>
                    <a:p>
                      <a:endParaRPr lang="en-US"/>
                    </a:p>
                  </a:txBody>
                  <a:tcPr/>
                </a:tc>
                <a:tc>
                  <a:txBody>
                    <a:bodyPr/>
                    <a:lstStyle/>
                    <a:p>
                      <a:pPr>
                        <a:lnSpc>
                          <a:spcPct val="90000"/>
                        </a:lnSpc>
                        <a:tabLst>
                          <a:tab pos="804863" algn="l"/>
                        </a:tabLst>
                      </a:pPr>
                      <a:r>
                        <a:rPr lang="en-US" sz="1400" dirty="0"/>
                        <a:t>Cisco UCS Mid-range</a:t>
                      </a:r>
                      <a:r>
                        <a:rPr lang="en-US" sz="1400" baseline="0" dirty="0"/>
                        <a:t> </a:t>
                      </a:r>
                      <a:r>
                        <a:rPr lang="en-US" sz="1100" baseline="0" dirty="0"/>
                        <a:t>(</a:t>
                      </a:r>
                      <a:r>
                        <a:rPr lang="en-US" sz="1100" dirty="0"/>
                        <a:t>≤165W</a:t>
                      </a:r>
                      <a:r>
                        <a:rPr lang="en-US" sz="1100" baseline="0" dirty="0"/>
                        <a:t> CPUs)</a:t>
                      </a:r>
                      <a:endParaRPr lang="en-US" sz="1100" dirty="0"/>
                    </a:p>
                  </a:txBody>
                  <a:tcPr marT="64008" marB="64008" anchor="ctr"/>
                </a:tc>
                <a:tc>
                  <a:txBody>
                    <a:bodyPr/>
                    <a:lstStyle/>
                    <a:p>
                      <a:pPr algn="ctr">
                        <a:lnSpc>
                          <a:spcPct val="90000"/>
                        </a:lnSpc>
                      </a:pPr>
                      <a:r>
                        <a:rPr lang="en-US" sz="1600" dirty="0"/>
                        <a:t>1</a:t>
                      </a:r>
                    </a:p>
                  </a:txBody>
                  <a:tcPr marL="45720" marR="45720" marT="64008" marB="64008" anchor="ctr"/>
                </a:tc>
                <a:tc>
                  <a:txBody>
                    <a:bodyPr/>
                    <a:lstStyle/>
                    <a:p>
                      <a:pPr algn="ctr">
                        <a:lnSpc>
                          <a:spcPct val="90000"/>
                        </a:lnSpc>
                      </a:pPr>
                      <a:r>
                        <a:rPr lang="en-US" sz="1600" dirty="0"/>
                        <a:t>6</a:t>
                      </a:r>
                      <a:r>
                        <a:rPr lang="en-US" sz="1600" baseline="30000" dirty="0"/>
                        <a:t>5</a:t>
                      </a:r>
                    </a:p>
                  </a:txBody>
                  <a:tcPr marL="45720" marR="45720" marT="64008" marB="64008" anchor="ctr"/>
                </a:tc>
                <a:tc>
                  <a:txBody>
                    <a:bodyPr/>
                    <a:lstStyle/>
                    <a:p>
                      <a:pPr algn="ctr">
                        <a:lnSpc>
                          <a:spcPct val="90000"/>
                        </a:lnSpc>
                      </a:pPr>
                      <a:r>
                        <a:rPr lang="en-US" sz="1600" dirty="0"/>
                        <a:t>6</a:t>
                      </a:r>
                    </a:p>
                  </a:txBody>
                  <a:tcPr marL="45720" marR="45720" marT="64008" marB="64008" anchor="ctr"/>
                </a:tc>
                <a:tc>
                  <a:txBody>
                    <a:bodyPr/>
                    <a:lstStyle/>
                    <a:p>
                      <a:pPr algn="ctr">
                        <a:lnSpc>
                          <a:spcPct val="90000"/>
                        </a:lnSpc>
                      </a:pPr>
                      <a:r>
                        <a:rPr lang="en-US" sz="1600" dirty="0"/>
                        <a:t>6</a:t>
                      </a:r>
                    </a:p>
                  </a:txBody>
                  <a:tcPr marL="45720" marR="45720" marT="64008" marB="64008" anchor="ctr"/>
                </a:tc>
                <a:tc>
                  <a:txBody>
                    <a:bodyPr/>
                    <a:lstStyle/>
                    <a:p>
                      <a:pPr algn="ctr">
                        <a:lnSpc>
                          <a:spcPct val="90000"/>
                        </a:lnSpc>
                      </a:pPr>
                      <a:r>
                        <a:rPr lang="en-US" sz="1600" dirty="0"/>
                        <a:t>1.0</a:t>
                      </a:r>
                    </a:p>
                  </a:txBody>
                  <a:tcPr marL="45720" marR="45720" marT="64008" marB="64008" anchor="ctr"/>
                </a:tc>
                <a:tc>
                  <a:txBody>
                    <a:bodyPr/>
                    <a:lstStyle/>
                    <a:p>
                      <a:pPr algn="ctr">
                        <a:lnSpc>
                          <a:spcPct val="90000"/>
                        </a:lnSpc>
                      </a:pPr>
                      <a:r>
                        <a:rPr lang="en-US" sz="1600" b="1" dirty="0"/>
                        <a:t>320%</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6"/>
                  </a:ext>
                </a:extLst>
              </a:tr>
              <a:tr h="192024">
                <a:tc vMerge="1">
                  <a:txBody>
                    <a:bodyPr/>
                    <a:lstStyle/>
                    <a:p>
                      <a:pPr>
                        <a:lnSpc>
                          <a:spcPct val="90000"/>
                        </a:lnSpc>
                        <a:tabLst>
                          <a:tab pos="804863" algn="l"/>
                        </a:tabLst>
                      </a:pPr>
                      <a:endParaRPr lang="en-US" sz="1400" dirty="0"/>
                    </a:p>
                  </a:txBody>
                  <a:tcPr marT="64008" marB="64008" anchor="ctr">
                    <a:lnL w="6350" cap="flat" cmpd="sng" algn="ctr">
                      <a:solidFill>
                        <a:schemeClr val="tx1"/>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ct val="90000"/>
                        </a:lnSpc>
                        <a:tabLst>
                          <a:tab pos="804863" algn="l"/>
                        </a:tabLst>
                      </a:pPr>
                      <a:r>
                        <a:rPr lang="en-US" sz="1400" dirty="0"/>
                        <a:t>Cisco UCS High-end</a:t>
                      </a:r>
                      <a:r>
                        <a:rPr lang="en-US" sz="1400" baseline="0" dirty="0"/>
                        <a:t> </a:t>
                      </a:r>
                      <a:r>
                        <a:rPr lang="en-US" sz="1100" baseline="0" dirty="0"/>
                        <a:t>(</a:t>
                      </a:r>
                      <a:r>
                        <a:rPr lang="en-US" sz="1100" dirty="0"/>
                        <a:t>&gt;165W</a:t>
                      </a:r>
                      <a:r>
                        <a:rPr lang="en-US" sz="1100" baseline="0" dirty="0"/>
                        <a:t> CPUs)</a:t>
                      </a:r>
                      <a:r>
                        <a:rPr lang="en-US" sz="1100" baseline="30000" dirty="0"/>
                        <a:t>4</a:t>
                      </a:r>
                    </a:p>
                  </a:txBody>
                  <a:tcPr marT="64008" marB="64008" anchor="ctr"/>
                </a:tc>
                <a:tc>
                  <a:txBody>
                    <a:bodyPr/>
                    <a:lstStyle/>
                    <a:p>
                      <a:pPr algn="ctr">
                        <a:lnSpc>
                          <a:spcPct val="90000"/>
                        </a:lnSpc>
                      </a:pPr>
                      <a:r>
                        <a:rPr lang="en-US" sz="1600" dirty="0"/>
                        <a:t>0</a:t>
                      </a:r>
                    </a:p>
                  </a:txBody>
                  <a:tcPr marL="45720" marR="45720" marT="64008" marB="64008" anchor="ctr"/>
                </a:tc>
                <a:tc>
                  <a:txBody>
                    <a:bodyPr/>
                    <a:lstStyle/>
                    <a:p>
                      <a:pPr algn="ctr">
                        <a:lnSpc>
                          <a:spcPct val="90000"/>
                        </a:lnSpc>
                      </a:pPr>
                      <a:r>
                        <a:rPr lang="en-US" sz="1600" dirty="0"/>
                        <a:t>0</a:t>
                      </a:r>
                    </a:p>
                  </a:txBody>
                  <a:tcPr marL="45720" marR="45720" marT="64008" marB="64008" anchor="ctr"/>
                </a:tc>
                <a:tc>
                  <a:txBody>
                    <a:bodyPr/>
                    <a:lstStyle/>
                    <a:p>
                      <a:pPr algn="ctr">
                        <a:lnSpc>
                          <a:spcPct val="90000"/>
                        </a:lnSpc>
                      </a:pPr>
                      <a:r>
                        <a:rPr lang="en-US" sz="1600" dirty="0"/>
                        <a:t>0</a:t>
                      </a:r>
                    </a:p>
                  </a:txBody>
                  <a:tcPr marL="45720" marR="45720" marT="64008" marB="64008" anchor="ctr"/>
                </a:tc>
                <a:tc>
                  <a:txBody>
                    <a:bodyPr/>
                    <a:lstStyle/>
                    <a:p>
                      <a:pPr algn="ctr">
                        <a:lnSpc>
                          <a:spcPct val="90000"/>
                        </a:lnSpc>
                      </a:pPr>
                      <a:r>
                        <a:rPr lang="en-US" sz="1600" dirty="0"/>
                        <a:t>6</a:t>
                      </a:r>
                      <a:endParaRPr lang="en-US" sz="1600" dirty="0">
                        <a:solidFill>
                          <a:schemeClr val="tx1"/>
                        </a:solidFill>
                      </a:endParaRPr>
                    </a:p>
                  </a:txBody>
                  <a:tcPr marL="45720" marR="45720" marT="64008" marB="64008" anchor="ctr"/>
                </a:tc>
                <a:tc>
                  <a:txBody>
                    <a:bodyPr/>
                    <a:lstStyle/>
                    <a:p>
                      <a:pPr algn="ctr">
                        <a:lnSpc>
                          <a:spcPct val="90000"/>
                        </a:lnSpc>
                      </a:pPr>
                      <a:r>
                        <a:rPr lang="en-US" sz="1600" dirty="0"/>
                        <a:t>0</a:t>
                      </a:r>
                      <a:endParaRPr lang="en-US" sz="1600" dirty="0">
                        <a:solidFill>
                          <a:schemeClr val="tx1"/>
                        </a:solidFill>
                      </a:endParaRPr>
                    </a:p>
                  </a:txBody>
                  <a:tcPr marL="45720" marR="45720" marT="64008" marB="64008" anchor="ctr"/>
                </a:tc>
                <a:tc>
                  <a:txBody>
                    <a:bodyPr/>
                    <a:lstStyle/>
                    <a:p>
                      <a:pPr algn="ctr">
                        <a:lnSpc>
                          <a:spcPct val="90000"/>
                        </a:lnSpc>
                      </a:pPr>
                      <a:r>
                        <a:rPr lang="en-US" sz="1600" b="1" dirty="0"/>
                        <a:t>N/A</a:t>
                      </a:r>
                      <a:endParaRPr lang="en-US" sz="1600" b="1" dirty="0">
                        <a:solidFill>
                          <a:srgbClr val="00B388"/>
                        </a:solidFill>
                      </a:endParaRPr>
                    </a:p>
                  </a:txBody>
                  <a:tcPr marL="45720" marR="45720" marT="64008" marB="64008" anchor="ctr"/>
                </a:tc>
                <a:extLst>
                  <a:ext uri="{0D108BD9-81ED-4DB2-BD59-A6C34878D82A}">
                    <a16:rowId xmlns:a16="http://schemas.microsoft.com/office/drawing/2014/main" val="10007"/>
                  </a:ext>
                </a:extLst>
              </a:tr>
            </a:tbl>
          </a:graphicData>
        </a:graphic>
      </p:graphicFrame>
      <p:sp>
        <p:nvSpPr>
          <p:cNvPr id="12" name="Rectangle 11">
            <a:extLst>
              <a:ext uri="{FF2B5EF4-FFF2-40B4-BE49-F238E27FC236}">
                <a16:creationId xmlns:a16="http://schemas.microsoft.com/office/drawing/2014/main" id="{37AE28BD-C3AA-4AB5-948F-A0F32117A99E}"/>
              </a:ext>
            </a:extLst>
          </p:cNvPr>
          <p:cNvSpPr/>
          <p:nvPr/>
        </p:nvSpPr>
        <p:spPr bwMode="ltGray">
          <a:xfrm>
            <a:off x="609600" y="3048000"/>
            <a:ext cx="10969783" cy="212402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cxnSp>
        <p:nvCxnSpPr>
          <p:cNvPr id="14" name="Straight Connector 13">
            <a:extLst>
              <a:ext uri="{FF2B5EF4-FFF2-40B4-BE49-F238E27FC236}">
                <a16:creationId xmlns:a16="http://schemas.microsoft.com/office/drawing/2014/main" id="{0CFA144A-B43F-45E3-985F-9C8259FCF2A2}"/>
              </a:ext>
            </a:extLst>
          </p:cNvPr>
          <p:cNvCxnSpPr>
            <a:cxnSpLocks/>
            <a:stCxn id="12" idx="1"/>
            <a:endCxn id="12" idx="3"/>
          </p:cNvCxnSpPr>
          <p:nvPr/>
        </p:nvCxnSpPr>
        <p:spPr>
          <a:xfrm>
            <a:off x="609600" y="4110011"/>
            <a:ext cx="1096978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491D13-EBC9-4DAD-8BE2-0D0F489C53EC}"/>
              </a:ext>
            </a:extLst>
          </p:cNvPr>
          <p:cNvSpPr txBox="1"/>
          <p:nvPr/>
        </p:nvSpPr>
        <p:spPr>
          <a:xfrm>
            <a:off x="609440" y="5287911"/>
            <a:ext cx="9765898" cy="833562"/>
          </a:xfrm>
          <a:prstGeom prst="rect">
            <a:avLst/>
          </a:prstGeom>
          <a:noFill/>
        </p:spPr>
        <p:txBody>
          <a:bodyPr wrap="square" lIns="0" tIns="0" rIns="0" bIns="0" rtlCol="0">
            <a:spAutoFit/>
          </a:bodyPr>
          <a:lstStyle/>
          <a:p>
            <a:pPr marL="169863" indent="-169863">
              <a:lnSpc>
                <a:spcPct val="95000"/>
              </a:lnSpc>
              <a:spcBef>
                <a:spcPts val="200"/>
              </a:spcBef>
              <a:buFont typeface="+mj-lt"/>
              <a:buAutoNum type="arabicPeriod"/>
            </a:pPr>
            <a:r>
              <a:rPr lang="en-US" sz="1000" dirty="0"/>
              <a:t>Support for local M.2/SD drives with software mirroring (excluding VMware applications). </a:t>
            </a:r>
          </a:p>
          <a:p>
            <a:pPr marL="169863" indent="-169863">
              <a:lnSpc>
                <a:spcPct val="95000"/>
              </a:lnSpc>
              <a:spcBef>
                <a:spcPts val="200"/>
              </a:spcBef>
              <a:buFont typeface="+mj-lt"/>
              <a:buAutoNum type="arabicPeriod"/>
            </a:pPr>
            <a:r>
              <a:rPr lang="en-US" sz="1000" dirty="0"/>
              <a:t>Requires a storage controller occupying one I/O slot limiting the UCS B200 M5 to just 1 GPU.</a:t>
            </a:r>
          </a:p>
          <a:p>
            <a:pPr marL="169863" indent="-169863">
              <a:lnSpc>
                <a:spcPct val="95000"/>
              </a:lnSpc>
              <a:spcBef>
                <a:spcPts val="200"/>
              </a:spcBef>
              <a:buFont typeface="+mj-lt"/>
              <a:buAutoNum type="arabicPeriod"/>
            </a:pPr>
            <a:r>
              <a:rPr lang="en-US" sz="1000" dirty="0"/>
              <a:t>UCS B200 M5 configurations with &gt;165W CPUs support only 1 GPU; performance may be impacted.</a:t>
            </a:r>
          </a:p>
          <a:p>
            <a:pPr marL="169863" indent="-169863">
              <a:lnSpc>
                <a:spcPct val="95000"/>
              </a:lnSpc>
              <a:spcBef>
                <a:spcPts val="200"/>
              </a:spcBef>
              <a:buFont typeface="+mj-lt"/>
              <a:buAutoNum type="arabicPeriod"/>
            </a:pPr>
            <a:r>
              <a:rPr lang="en-US" sz="1000" dirty="0"/>
              <a:t>UCS B200 M5 configurations with &gt;165W CPUs do not support local HDDs/storage controller/hardware RAID under any circumstance.</a:t>
            </a:r>
          </a:p>
          <a:p>
            <a:pPr marL="169863" indent="-169863">
              <a:lnSpc>
                <a:spcPct val="95000"/>
              </a:lnSpc>
              <a:spcBef>
                <a:spcPts val="200"/>
              </a:spcBef>
              <a:buFont typeface="+mj-lt"/>
              <a:buAutoNum type="arabicPeriod"/>
            </a:pPr>
            <a:r>
              <a:rPr lang="en-US" sz="1000" dirty="0"/>
              <a:t>Based on the UCS Power Calculator for a 5,000W available N+N power configuration. See slide notes for additional details.</a:t>
            </a:r>
          </a:p>
        </p:txBody>
      </p:sp>
      <p:sp>
        <p:nvSpPr>
          <p:cNvPr id="18" name="Footer Placeholder 17">
            <a:extLst>
              <a:ext uri="{FF2B5EF4-FFF2-40B4-BE49-F238E27FC236}">
                <a16:creationId xmlns:a16="http://schemas.microsoft.com/office/drawing/2014/main" id="{C036D22F-4259-458B-83C5-7B3616E289D6}"/>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12100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393649-30D0-4B2F-A741-FFCBBAEC6477}"/>
              </a:ext>
            </a:extLst>
          </p:cNvPr>
          <p:cNvSpPr>
            <a:spLocks noGrp="1"/>
          </p:cNvSpPr>
          <p:nvPr>
            <p:ph type="title"/>
          </p:nvPr>
        </p:nvSpPr>
        <p:spPr/>
        <p:txBody>
          <a:bodyPr/>
          <a:lstStyle/>
          <a:p>
            <a:r>
              <a:rPr lang="en-US" dirty="0"/>
              <a:t>Net system price per GPU user </a:t>
            </a:r>
          </a:p>
        </p:txBody>
      </p:sp>
      <p:sp>
        <p:nvSpPr>
          <p:cNvPr id="4" name="Slide Number Placeholder 3">
            <a:extLst>
              <a:ext uri="{FF2B5EF4-FFF2-40B4-BE49-F238E27FC236}">
                <a16:creationId xmlns:a16="http://schemas.microsoft.com/office/drawing/2014/main" id="{19EC3624-EB09-4A20-86B7-6F69C9DF8858}"/>
              </a:ext>
            </a:extLst>
          </p:cNvPr>
          <p:cNvSpPr>
            <a:spLocks noGrp="1"/>
          </p:cNvSpPr>
          <p:nvPr>
            <p:ph type="sldNum" sz="quarter" idx="12"/>
          </p:nvPr>
        </p:nvSpPr>
        <p:spPr/>
        <p:txBody>
          <a:bodyPr/>
          <a:lstStyle/>
          <a:p>
            <a:fld id="{B016F8AB-BCEA-4347-8BA6-BE776009BC89}" type="slidenum">
              <a:rPr lang="en-US" smtClean="0"/>
              <a:t>8</a:t>
            </a:fld>
            <a:endParaRPr lang="en-US" dirty="0"/>
          </a:p>
        </p:txBody>
      </p:sp>
      <p:grpSp>
        <p:nvGrpSpPr>
          <p:cNvPr id="6" name="Group 5">
            <a:extLst>
              <a:ext uri="{FF2B5EF4-FFF2-40B4-BE49-F238E27FC236}">
                <a16:creationId xmlns:a16="http://schemas.microsoft.com/office/drawing/2014/main" id="{84239604-CAB5-430A-86DA-DC4D96D79307}"/>
              </a:ext>
            </a:extLst>
          </p:cNvPr>
          <p:cNvGrpSpPr/>
          <p:nvPr/>
        </p:nvGrpSpPr>
        <p:grpSpPr>
          <a:xfrm>
            <a:off x="6681806" y="614863"/>
            <a:ext cx="4601158" cy="415498"/>
            <a:chOff x="7377545" y="596641"/>
            <a:chExt cx="4601158" cy="415498"/>
          </a:xfrm>
        </p:grpSpPr>
        <p:sp>
          <p:nvSpPr>
            <p:cNvPr id="7" name="TextBox 6">
              <a:extLst>
                <a:ext uri="{FF2B5EF4-FFF2-40B4-BE49-F238E27FC236}">
                  <a16:creationId xmlns:a16="http://schemas.microsoft.com/office/drawing/2014/main" id="{0DF7C2D4-7B64-41E0-B2B6-D2E88926DDE7}"/>
                </a:ext>
              </a:extLst>
            </p:cNvPr>
            <p:cNvSpPr txBox="1"/>
            <p:nvPr/>
          </p:nvSpPr>
          <p:spPr>
            <a:xfrm>
              <a:off x="7830131" y="596641"/>
              <a:ext cx="4148572" cy="415498"/>
            </a:xfrm>
            <a:prstGeom prst="rect">
              <a:avLst/>
            </a:prstGeom>
            <a:noFill/>
          </p:spPr>
          <p:txBody>
            <a:bodyPr wrap="none" lIns="0" tIns="0" rIns="0" bIns="0" rtlCol="0">
              <a:spAutoFit/>
            </a:bodyPr>
            <a:lstStyle/>
            <a:p>
              <a:pPr>
                <a:lnSpc>
                  <a:spcPct val="150000"/>
                </a:lnSpc>
              </a:pPr>
              <a:r>
                <a:rPr lang="en-US" sz="900" dirty="0"/>
                <a:t>HPE Synergy 480 Gen10: 3x GPUs/compute, stateless with HPE Image Streamer</a:t>
              </a:r>
            </a:p>
            <a:p>
              <a:pPr>
                <a:lnSpc>
                  <a:spcPct val="150000"/>
                </a:lnSpc>
              </a:pPr>
              <a:r>
                <a:rPr lang="en-US" sz="900" dirty="0"/>
                <a:t>UCS B200 M5: 1x GPU/server, local HDD drives w/ RAID controller</a:t>
              </a:r>
            </a:p>
          </p:txBody>
        </p:sp>
        <p:sp>
          <p:nvSpPr>
            <p:cNvPr id="8" name="Rectangle 7">
              <a:extLst>
                <a:ext uri="{FF2B5EF4-FFF2-40B4-BE49-F238E27FC236}">
                  <a16:creationId xmlns:a16="http://schemas.microsoft.com/office/drawing/2014/main" id="{9B16B55F-EE83-417A-B4B6-9BA19F8F0004}"/>
                </a:ext>
              </a:extLst>
            </p:cNvPr>
            <p:cNvSpPr/>
            <p:nvPr/>
          </p:nvSpPr>
          <p:spPr bwMode="ltGray">
            <a:xfrm>
              <a:off x="7377545" y="639674"/>
              <a:ext cx="384464" cy="13371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 name="Rectangle 8">
              <a:extLst>
                <a:ext uri="{FF2B5EF4-FFF2-40B4-BE49-F238E27FC236}">
                  <a16:creationId xmlns:a16="http://schemas.microsoft.com/office/drawing/2014/main" id="{625D2890-2EA5-40D1-91C8-B4FFE7F7E6C6}"/>
                </a:ext>
              </a:extLst>
            </p:cNvPr>
            <p:cNvSpPr/>
            <p:nvPr/>
          </p:nvSpPr>
          <p:spPr bwMode="ltGray">
            <a:xfrm>
              <a:off x="7377545" y="846332"/>
              <a:ext cx="384464" cy="13371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graphicFrame>
        <p:nvGraphicFramePr>
          <p:cNvPr id="10" name="Chart 9">
            <a:extLst>
              <a:ext uri="{FF2B5EF4-FFF2-40B4-BE49-F238E27FC236}">
                <a16:creationId xmlns:a16="http://schemas.microsoft.com/office/drawing/2014/main" id="{B36BEFE4-17A5-4A4A-897E-42694D2D59B0}"/>
              </a:ext>
            </a:extLst>
          </p:cNvPr>
          <p:cNvGraphicFramePr/>
          <p:nvPr>
            <p:extLst>
              <p:ext uri="{D42A27DB-BD31-4B8C-83A1-F6EECF244321}">
                <p14:modId xmlns:p14="http://schemas.microsoft.com/office/powerpoint/2010/main" val="305546102"/>
              </p:ext>
            </p:extLst>
          </p:nvPr>
        </p:nvGraphicFramePr>
        <p:xfrm>
          <a:off x="888023" y="1025150"/>
          <a:ext cx="10814539" cy="50392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B61F3C-AD96-4CC0-861C-4FD3CF953F2A}"/>
              </a:ext>
            </a:extLst>
          </p:cNvPr>
          <p:cNvSpPr txBox="1"/>
          <p:nvPr/>
        </p:nvSpPr>
        <p:spPr>
          <a:xfrm rot="16200000">
            <a:off x="-634488" y="3342636"/>
            <a:ext cx="2487862" cy="249299"/>
          </a:xfrm>
          <a:prstGeom prst="rect">
            <a:avLst/>
          </a:prstGeom>
          <a:noFill/>
        </p:spPr>
        <p:txBody>
          <a:bodyPr wrap="none" lIns="0" tIns="0" rIns="0" bIns="0" rtlCol="0">
            <a:spAutoFit/>
          </a:bodyPr>
          <a:lstStyle/>
          <a:p>
            <a:pPr algn="ctr">
              <a:lnSpc>
                <a:spcPct val="90000"/>
              </a:lnSpc>
            </a:pPr>
            <a:r>
              <a:rPr lang="en-US" dirty="0"/>
              <a:t>Net System Price (USD)</a:t>
            </a:r>
          </a:p>
        </p:txBody>
      </p:sp>
      <p:sp>
        <p:nvSpPr>
          <p:cNvPr id="12" name="Rectangular Callout 11">
            <a:extLst>
              <a:ext uri="{FF2B5EF4-FFF2-40B4-BE49-F238E27FC236}">
                <a16:creationId xmlns:a16="http://schemas.microsoft.com/office/drawing/2014/main" id="{95C5A237-9DBB-4916-B766-EA4D87A26765}"/>
              </a:ext>
            </a:extLst>
          </p:cNvPr>
          <p:cNvSpPr/>
          <p:nvPr/>
        </p:nvSpPr>
        <p:spPr bwMode="ltGray">
          <a:xfrm>
            <a:off x="3221689" y="1788761"/>
            <a:ext cx="2659749" cy="1126462"/>
          </a:xfrm>
          <a:prstGeom prst="wedgeRectCallout">
            <a:avLst>
              <a:gd name="adj1" fmla="val 103970"/>
              <a:gd name="adj2" fmla="val 46283"/>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lnSpc>
                <a:spcPct val="90000"/>
              </a:lnSpc>
            </a:pPr>
            <a:r>
              <a:rPr lang="en-US" dirty="0">
                <a:solidFill>
                  <a:schemeClr val="tx1"/>
                </a:solidFill>
              </a:rPr>
              <a:t>UCS B200 M5</a:t>
            </a:r>
          </a:p>
          <a:p>
            <a:pPr algn="ctr">
              <a:lnSpc>
                <a:spcPct val="90000"/>
              </a:lnSpc>
            </a:pPr>
            <a:r>
              <a:rPr lang="en-US" sz="1400" dirty="0">
                <a:solidFill>
                  <a:schemeClr val="tx1"/>
                </a:solidFill>
              </a:rPr>
              <a:t>1x P6 GPU/Server</a:t>
            </a:r>
            <a:br>
              <a:rPr lang="en-US" sz="1400" dirty="0">
                <a:solidFill>
                  <a:schemeClr val="tx1"/>
                </a:solidFill>
              </a:rPr>
            </a:br>
            <a:r>
              <a:rPr lang="en-US" sz="1400" dirty="0">
                <a:solidFill>
                  <a:schemeClr val="tx1"/>
                </a:solidFill>
              </a:rPr>
              <a:t>HW RAID Controller, 10Gb NIC</a:t>
            </a:r>
            <a:br>
              <a:rPr lang="en-US" sz="1400" dirty="0">
                <a:solidFill>
                  <a:schemeClr val="tx1"/>
                </a:solidFill>
              </a:rPr>
            </a:br>
            <a:endParaRPr lang="en-US" sz="800" dirty="0">
              <a:solidFill>
                <a:schemeClr val="tx1"/>
              </a:solidFill>
            </a:endParaRPr>
          </a:p>
          <a:p>
            <a:pPr algn="ctr">
              <a:lnSpc>
                <a:spcPct val="90000"/>
              </a:lnSpc>
            </a:pPr>
            <a:r>
              <a:rPr lang="en-US" sz="1400" dirty="0">
                <a:solidFill>
                  <a:schemeClr val="tx1"/>
                </a:solidFill>
              </a:rPr>
              <a:t>(</a:t>
            </a:r>
            <a:r>
              <a:rPr lang="en-US" sz="1400" b="1" dirty="0">
                <a:solidFill>
                  <a:schemeClr val="tx1"/>
                </a:solidFill>
              </a:rPr>
              <a:t>No expansion available</a:t>
            </a:r>
            <a:r>
              <a:rPr lang="en-US" sz="1400" dirty="0">
                <a:solidFill>
                  <a:schemeClr val="tx1"/>
                </a:solidFill>
              </a:rPr>
              <a:t>)</a:t>
            </a:r>
          </a:p>
        </p:txBody>
      </p:sp>
      <p:sp>
        <p:nvSpPr>
          <p:cNvPr id="13" name="Rectangular Callout 13">
            <a:extLst>
              <a:ext uri="{FF2B5EF4-FFF2-40B4-BE49-F238E27FC236}">
                <a16:creationId xmlns:a16="http://schemas.microsoft.com/office/drawing/2014/main" id="{0AC065EF-1669-470A-8353-80F1375C8BD6}"/>
              </a:ext>
            </a:extLst>
          </p:cNvPr>
          <p:cNvSpPr/>
          <p:nvPr/>
        </p:nvSpPr>
        <p:spPr bwMode="ltGray">
          <a:xfrm>
            <a:off x="8691240" y="3458090"/>
            <a:ext cx="2681056" cy="1320361"/>
          </a:xfrm>
          <a:prstGeom prst="wedgeRectCallout">
            <a:avLst>
              <a:gd name="adj1" fmla="val -86221"/>
              <a:gd name="adj2" fmla="val -3820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algn="ctr">
              <a:lnSpc>
                <a:spcPct val="90000"/>
              </a:lnSpc>
            </a:pPr>
            <a:r>
              <a:rPr lang="en-US" dirty="0">
                <a:solidFill>
                  <a:schemeClr val="tx1"/>
                </a:solidFill>
              </a:rPr>
              <a:t>HPE SY 480 Gen10</a:t>
            </a:r>
          </a:p>
          <a:p>
            <a:pPr algn="ctr">
              <a:lnSpc>
                <a:spcPct val="90000"/>
              </a:lnSpc>
            </a:pPr>
            <a:r>
              <a:rPr lang="en-US" sz="1400" dirty="0">
                <a:solidFill>
                  <a:schemeClr val="tx1"/>
                </a:solidFill>
              </a:rPr>
              <a:t>3x P6 GPUs/Compute</a:t>
            </a:r>
          </a:p>
          <a:p>
            <a:pPr algn="ctr">
              <a:lnSpc>
                <a:spcPct val="90000"/>
              </a:lnSpc>
            </a:pPr>
            <a:r>
              <a:rPr lang="en-US" sz="1400" dirty="0">
                <a:solidFill>
                  <a:schemeClr val="tx1"/>
                </a:solidFill>
              </a:rPr>
              <a:t>Stateless, 10Gb NIC</a:t>
            </a:r>
            <a:br>
              <a:rPr lang="en-US" sz="1400" dirty="0">
                <a:solidFill>
                  <a:schemeClr val="tx1"/>
                </a:solidFill>
              </a:rPr>
            </a:br>
            <a:endParaRPr lang="en-US" sz="800" dirty="0">
              <a:solidFill>
                <a:schemeClr val="tx1"/>
              </a:solidFill>
            </a:endParaRPr>
          </a:p>
          <a:p>
            <a:pPr algn="ctr">
              <a:lnSpc>
                <a:spcPct val="90000"/>
              </a:lnSpc>
            </a:pPr>
            <a:r>
              <a:rPr lang="en-US" sz="1400" b="1" dirty="0">
                <a:solidFill>
                  <a:schemeClr val="tx1"/>
                </a:solidFill>
              </a:rPr>
              <a:t>(1 Controller / 1 I/O / 4 GPU </a:t>
            </a:r>
            <a:br>
              <a:rPr lang="en-US" sz="1400" b="1" dirty="0">
                <a:solidFill>
                  <a:schemeClr val="tx1"/>
                </a:solidFill>
              </a:rPr>
            </a:br>
            <a:r>
              <a:rPr lang="en-US" sz="1400" b="1" dirty="0">
                <a:solidFill>
                  <a:schemeClr val="tx1"/>
                </a:solidFill>
              </a:rPr>
              <a:t>expansion available)</a:t>
            </a:r>
          </a:p>
        </p:txBody>
      </p:sp>
      <p:sp>
        <p:nvSpPr>
          <p:cNvPr id="14" name="TextBox 13">
            <a:extLst>
              <a:ext uri="{FF2B5EF4-FFF2-40B4-BE49-F238E27FC236}">
                <a16:creationId xmlns:a16="http://schemas.microsoft.com/office/drawing/2014/main" id="{7F54B2FA-5AE3-4FAC-995B-F332C0083C9D}"/>
              </a:ext>
            </a:extLst>
          </p:cNvPr>
          <p:cNvSpPr txBox="1"/>
          <p:nvPr/>
        </p:nvSpPr>
        <p:spPr>
          <a:xfrm>
            <a:off x="3810000" y="6015449"/>
            <a:ext cx="2043829" cy="401648"/>
          </a:xfrm>
          <a:prstGeom prst="rect">
            <a:avLst/>
          </a:prstGeom>
          <a:noFill/>
        </p:spPr>
        <p:txBody>
          <a:bodyPr wrap="none" lIns="0" tIns="0" rIns="0" bIns="0" rtlCol="0">
            <a:spAutoFit/>
          </a:bodyPr>
          <a:lstStyle/>
          <a:p>
            <a:pPr algn="ctr">
              <a:lnSpc>
                <a:spcPct val="90000"/>
              </a:lnSpc>
            </a:pPr>
            <a:r>
              <a:rPr lang="en-US" dirty="0"/>
              <a:t>GPU Users</a:t>
            </a:r>
            <a:br>
              <a:rPr lang="en-US" sz="1400" dirty="0"/>
            </a:br>
            <a:r>
              <a:rPr lang="en-US" sz="1100" dirty="0"/>
              <a:t>(@ 8 users per NVIDIA P6 GPU)</a:t>
            </a:r>
          </a:p>
        </p:txBody>
      </p:sp>
      <p:sp>
        <p:nvSpPr>
          <p:cNvPr id="15" name="Rectangle 14">
            <a:extLst>
              <a:ext uri="{FF2B5EF4-FFF2-40B4-BE49-F238E27FC236}">
                <a16:creationId xmlns:a16="http://schemas.microsoft.com/office/drawing/2014/main" id="{0C406115-AAC0-4EBA-A6D5-90B4DB8867C5}"/>
              </a:ext>
            </a:extLst>
          </p:cNvPr>
          <p:cNvSpPr/>
          <p:nvPr/>
        </p:nvSpPr>
        <p:spPr>
          <a:xfrm>
            <a:off x="6612541" y="5992103"/>
            <a:ext cx="5052995" cy="666849"/>
          </a:xfrm>
          <a:prstGeom prst="rect">
            <a:avLst/>
          </a:prstGeom>
        </p:spPr>
        <p:txBody>
          <a:bodyPr wrap="square" lIns="0" rIns="0">
            <a:spAutoFit/>
          </a:bodyPr>
          <a:lstStyle/>
          <a:p>
            <a:pPr marL="288925" indent="-171450">
              <a:lnSpc>
                <a:spcPct val="85000"/>
              </a:lnSpc>
              <a:spcBef>
                <a:spcPts val="0"/>
              </a:spcBef>
              <a:spcAft>
                <a:spcPts val="200"/>
              </a:spcAft>
              <a:buSzPct val="100000"/>
              <a:buFont typeface="Arial" panose="020B0604020202020204" pitchFamily="34" charset="0"/>
              <a:buChar char="‒"/>
            </a:pPr>
            <a:r>
              <a:rPr lang="en-US" sz="800" dirty="0"/>
              <a:t>Pricing per Gartner IDEAS Competitive Profiles, Nov17 less discounts of 35% (HPE hardware), 60% (Cisco UCS hardware), 48% (HPE support) and 35% (Cisco UCS support).  </a:t>
            </a:r>
          </a:p>
          <a:p>
            <a:pPr marL="288925" indent="-171450">
              <a:lnSpc>
                <a:spcPct val="85000"/>
              </a:lnSpc>
              <a:spcBef>
                <a:spcPts val="0"/>
              </a:spcBef>
              <a:spcAft>
                <a:spcPts val="200"/>
              </a:spcAft>
              <a:buSzPct val="100000"/>
              <a:buFont typeface="Arial" panose="020B0604020202020204" pitchFamily="34" charset="0"/>
              <a:buChar char="‒"/>
            </a:pPr>
            <a:r>
              <a:rPr lang="en-US" sz="800" dirty="0"/>
              <a:t>Hardware discounts per Gartner IDEAS Competitive Profiles, January 2018. Support discounts per HPE Technical Services, May17-Jan18.</a:t>
            </a:r>
          </a:p>
          <a:p>
            <a:pPr marL="288925" indent="-171450">
              <a:lnSpc>
                <a:spcPct val="85000"/>
              </a:lnSpc>
              <a:spcBef>
                <a:spcPts val="0"/>
              </a:spcBef>
              <a:spcAft>
                <a:spcPts val="200"/>
              </a:spcAft>
              <a:buSzPct val="100000"/>
              <a:buFont typeface="Arial" panose="020B0604020202020204" pitchFamily="34" charset="0"/>
              <a:buChar char="‒"/>
            </a:pPr>
            <a:r>
              <a:rPr lang="en-US" sz="800" dirty="0"/>
              <a:t>See slide notes for configuration details.</a:t>
            </a:r>
          </a:p>
        </p:txBody>
      </p:sp>
      <p:sp>
        <p:nvSpPr>
          <p:cNvPr id="16" name="Footer Placeholder 15">
            <a:extLst>
              <a:ext uri="{FF2B5EF4-FFF2-40B4-BE49-F238E27FC236}">
                <a16:creationId xmlns:a16="http://schemas.microsoft.com/office/drawing/2014/main" id="{8FCDD331-95AD-40C8-930A-504687BEC094}"/>
              </a:ext>
            </a:extLst>
          </p:cNvPr>
          <p:cNvSpPr>
            <a:spLocks noGrp="1"/>
          </p:cNvSpPr>
          <p:nvPr>
            <p:ph type="ftr" sz="quarter" idx="11"/>
          </p:nvPr>
        </p:nvSpPr>
        <p:spPr/>
        <p:txBody>
          <a:bodyPr/>
          <a:lstStyle/>
          <a:p>
            <a:r>
              <a:rPr lang="en-US"/>
              <a:t>HPE Confidential – For Customer Use Only</a:t>
            </a:r>
            <a:endParaRPr lang="en-US" dirty="0"/>
          </a:p>
        </p:txBody>
      </p:sp>
    </p:spTree>
    <p:extLst>
      <p:ext uri="{BB962C8B-B14F-4D97-AF65-F5344CB8AC3E}">
        <p14:creationId xmlns:p14="http://schemas.microsoft.com/office/powerpoint/2010/main" val="373592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393649-30D0-4B2F-A741-FFCBBAEC6477}"/>
              </a:ext>
            </a:extLst>
          </p:cNvPr>
          <p:cNvSpPr>
            <a:spLocks noGrp="1"/>
          </p:cNvSpPr>
          <p:nvPr>
            <p:ph type="title"/>
          </p:nvPr>
        </p:nvSpPr>
        <p:spPr/>
        <p:txBody>
          <a:bodyPr/>
          <a:lstStyle/>
          <a:p>
            <a:r>
              <a:rPr lang="en-US" dirty="0"/>
              <a:t>Net system price per GPU user </a:t>
            </a:r>
          </a:p>
        </p:txBody>
      </p:sp>
      <p:sp>
        <p:nvSpPr>
          <p:cNvPr id="4" name="Slide Number Placeholder 3">
            <a:extLst>
              <a:ext uri="{FF2B5EF4-FFF2-40B4-BE49-F238E27FC236}">
                <a16:creationId xmlns:a16="http://schemas.microsoft.com/office/drawing/2014/main" id="{19EC3624-EB09-4A20-86B7-6F69C9DF8858}"/>
              </a:ext>
            </a:extLst>
          </p:cNvPr>
          <p:cNvSpPr>
            <a:spLocks noGrp="1"/>
          </p:cNvSpPr>
          <p:nvPr>
            <p:ph type="sldNum" sz="quarter" idx="12"/>
          </p:nvPr>
        </p:nvSpPr>
        <p:spPr/>
        <p:txBody>
          <a:bodyPr/>
          <a:lstStyle/>
          <a:p>
            <a:fld id="{B016F8AB-BCEA-4347-8BA6-BE776009BC89}" type="slidenum">
              <a:rPr lang="en-US" smtClean="0"/>
              <a:t>9</a:t>
            </a:fld>
            <a:endParaRPr lang="en-US" dirty="0"/>
          </a:p>
        </p:txBody>
      </p:sp>
      <p:grpSp>
        <p:nvGrpSpPr>
          <p:cNvPr id="6" name="Group 5">
            <a:extLst>
              <a:ext uri="{FF2B5EF4-FFF2-40B4-BE49-F238E27FC236}">
                <a16:creationId xmlns:a16="http://schemas.microsoft.com/office/drawing/2014/main" id="{84239604-CAB5-430A-86DA-DC4D96D79307}"/>
              </a:ext>
            </a:extLst>
          </p:cNvPr>
          <p:cNvGrpSpPr/>
          <p:nvPr/>
        </p:nvGrpSpPr>
        <p:grpSpPr>
          <a:xfrm>
            <a:off x="6681806" y="614863"/>
            <a:ext cx="4601158" cy="415498"/>
            <a:chOff x="7377545" y="596641"/>
            <a:chExt cx="4601158" cy="415498"/>
          </a:xfrm>
        </p:grpSpPr>
        <p:sp>
          <p:nvSpPr>
            <p:cNvPr id="7" name="TextBox 6">
              <a:extLst>
                <a:ext uri="{FF2B5EF4-FFF2-40B4-BE49-F238E27FC236}">
                  <a16:creationId xmlns:a16="http://schemas.microsoft.com/office/drawing/2014/main" id="{0DF7C2D4-7B64-41E0-B2B6-D2E88926DDE7}"/>
                </a:ext>
              </a:extLst>
            </p:cNvPr>
            <p:cNvSpPr txBox="1"/>
            <p:nvPr/>
          </p:nvSpPr>
          <p:spPr>
            <a:xfrm>
              <a:off x="7830131" y="596641"/>
              <a:ext cx="4148572" cy="415498"/>
            </a:xfrm>
            <a:prstGeom prst="rect">
              <a:avLst/>
            </a:prstGeom>
            <a:noFill/>
          </p:spPr>
          <p:txBody>
            <a:bodyPr wrap="none" lIns="0" tIns="0" rIns="0" bIns="0" rtlCol="0">
              <a:spAutoFit/>
            </a:bodyPr>
            <a:lstStyle/>
            <a:p>
              <a:pPr>
                <a:lnSpc>
                  <a:spcPct val="150000"/>
                </a:lnSpc>
              </a:pPr>
              <a:r>
                <a:rPr lang="en-US" sz="900" dirty="0"/>
                <a:t>HPE Synergy 480 Gen10: 3x GPUs/compute, stateless with HPE Image Streamer</a:t>
              </a:r>
            </a:p>
            <a:p>
              <a:pPr>
                <a:lnSpc>
                  <a:spcPct val="150000"/>
                </a:lnSpc>
              </a:pPr>
              <a:r>
                <a:rPr lang="en-US" sz="900" dirty="0"/>
                <a:t>UCS B200 M5: 1x GPU/server, local HDD drives w/ RAID controller</a:t>
              </a:r>
            </a:p>
          </p:txBody>
        </p:sp>
        <p:sp>
          <p:nvSpPr>
            <p:cNvPr id="8" name="Rectangle 7">
              <a:extLst>
                <a:ext uri="{FF2B5EF4-FFF2-40B4-BE49-F238E27FC236}">
                  <a16:creationId xmlns:a16="http://schemas.microsoft.com/office/drawing/2014/main" id="{9B16B55F-EE83-417A-B4B6-9BA19F8F0004}"/>
                </a:ext>
              </a:extLst>
            </p:cNvPr>
            <p:cNvSpPr/>
            <p:nvPr/>
          </p:nvSpPr>
          <p:spPr bwMode="ltGray">
            <a:xfrm>
              <a:off x="7377545" y="639674"/>
              <a:ext cx="384464" cy="133716"/>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 name="Rectangle 8">
              <a:extLst>
                <a:ext uri="{FF2B5EF4-FFF2-40B4-BE49-F238E27FC236}">
                  <a16:creationId xmlns:a16="http://schemas.microsoft.com/office/drawing/2014/main" id="{625D2890-2EA5-40D1-91C8-B4FFE7F7E6C6}"/>
                </a:ext>
              </a:extLst>
            </p:cNvPr>
            <p:cNvSpPr/>
            <p:nvPr/>
          </p:nvSpPr>
          <p:spPr bwMode="ltGray">
            <a:xfrm>
              <a:off x="7377545" y="846332"/>
              <a:ext cx="384464" cy="13371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graphicFrame>
        <p:nvGraphicFramePr>
          <p:cNvPr id="10" name="Chart 9">
            <a:extLst>
              <a:ext uri="{FF2B5EF4-FFF2-40B4-BE49-F238E27FC236}">
                <a16:creationId xmlns:a16="http://schemas.microsoft.com/office/drawing/2014/main" id="{B36BEFE4-17A5-4A4A-897E-42694D2D59B0}"/>
              </a:ext>
            </a:extLst>
          </p:cNvPr>
          <p:cNvGraphicFramePr/>
          <p:nvPr>
            <p:extLst/>
          </p:nvPr>
        </p:nvGraphicFramePr>
        <p:xfrm>
          <a:off x="888023" y="1025150"/>
          <a:ext cx="10814539" cy="503929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B61F3C-AD96-4CC0-861C-4FD3CF953F2A}"/>
              </a:ext>
            </a:extLst>
          </p:cNvPr>
          <p:cNvSpPr txBox="1"/>
          <p:nvPr/>
        </p:nvSpPr>
        <p:spPr>
          <a:xfrm rot="16200000">
            <a:off x="-634488" y="3342636"/>
            <a:ext cx="2487862" cy="249299"/>
          </a:xfrm>
          <a:prstGeom prst="rect">
            <a:avLst/>
          </a:prstGeom>
          <a:noFill/>
        </p:spPr>
        <p:txBody>
          <a:bodyPr wrap="none" lIns="0" tIns="0" rIns="0" bIns="0" rtlCol="0">
            <a:spAutoFit/>
          </a:bodyPr>
          <a:lstStyle/>
          <a:p>
            <a:pPr algn="ctr">
              <a:lnSpc>
                <a:spcPct val="90000"/>
              </a:lnSpc>
            </a:pPr>
            <a:r>
              <a:rPr lang="en-US" dirty="0"/>
              <a:t>Net System Price (USD)</a:t>
            </a:r>
          </a:p>
        </p:txBody>
      </p:sp>
      <p:sp>
        <p:nvSpPr>
          <p:cNvPr id="12" name="Rectangular Callout 11">
            <a:extLst>
              <a:ext uri="{FF2B5EF4-FFF2-40B4-BE49-F238E27FC236}">
                <a16:creationId xmlns:a16="http://schemas.microsoft.com/office/drawing/2014/main" id="{95C5A237-9DBB-4916-B766-EA4D87A26765}"/>
              </a:ext>
            </a:extLst>
          </p:cNvPr>
          <p:cNvSpPr/>
          <p:nvPr/>
        </p:nvSpPr>
        <p:spPr bwMode="ltGray">
          <a:xfrm>
            <a:off x="3221689" y="1788761"/>
            <a:ext cx="2659749" cy="1126462"/>
          </a:xfrm>
          <a:prstGeom prst="wedgeRectCallout">
            <a:avLst>
              <a:gd name="adj1" fmla="val 103970"/>
              <a:gd name="adj2" fmla="val 46283"/>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p>
            <a:pPr algn="ctr">
              <a:lnSpc>
                <a:spcPct val="90000"/>
              </a:lnSpc>
            </a:pPr>
            <a:r>
              <a:rPr lang="en-US" dirty="0">
                <a:solidFill>
                  <a:schemeClr val="tx1"/>
                </a:solidFill>
              </a:rPr>
              <a:t>UCS B200 M5</a:t>
            </a:r>
          </a:p>
          <a:p>
            <a:pPr algn="ctr">
              <a:lnSpc>
                <a:spcPct val="90000"/>
              </a:lnSpc>
            </a:pPr>
            <a:r>
              <a:rPr lang="en-US" sz="1400" dirty="0">
                <a:solidFill>
                  <a:schemeClr val="tx1"/>
                </a:solidFill>
              </a:rPr>
              <a:t>1x P6 GPU/Server</a:t>
            </a:r>
            <a:br>
              <a:rPr lang="en-US" sz="1400" dirty="0">
                <a:solidFill>
                  <a:schemeClr val="tx1"/>
                </a:solidFill>
              </a:rPr>
            </a:br>
            <a:r>
              <a:rPr lang="en-US" sz="1400" dirty="0">
                <a:solidFill>
                  <a:schemeClr val="tx1"/>
                </a:solidFill>
              </a:rPr>
              <a:t>HW RAID Controller, 10Gb NIC</a:t>
            </a:r>
            <a:br>
              <a:rPr lang="en-US" sz="1400" dirty="0">
                <a:solidFill>
                  <a:schemeClr val="tx1"/>
                </a:solidFill>
              </a:rPr>
            </a:br>
            <a:endParaRPr lang="en-US" sz="800" dirty="0">
              <a:solidFill>
                <a:schemeClr val="tx1"/>
              </a:solidFill>
            </a:endParaRPr>
          </a:p>
          <a:p>
            <a:pPr algn="ctr">
              <a:lnSpc>
                <a:spcPct val="90000"/>
              </a:lnSpc>
            </a:pPr>
            <a:r>
              <a:rPr lang="en-US" sz="1400" dirty="0">
                <a:solidFill>
                  <a:schemeClr val="tx1"/>
                </a:solidFill>
              </a:rPr>
              <a:t>(</a:t>
            </a:r>
            <a:r>
              <a:rPr lang="en-US" sz="1400" b="1" dirty="0">
                <a:solidFill>
                  <a:schemeClr val="tx1"/>
                </a:solidFill>
              </a:rPr>
              <a:t>No expansion available</a:t>
            </a:r>
            <a:r>
              <a:rPr lang="en-US" sz="1400" dirty="0">
                <a:solidFill>
                  <a:schemeClr val="tx1"/>
                </a:solidFill>
              </a:rPr>
              <a:t>)</a:t>
            </a:r>
          </a:p>
        </p:txBody>
      </p:sp>
      <p:graphicFrame>
        <p:nvGraphicFramePr>
          <p:cNvPr id="16" name="Table 15">
            <a:extLst>
              <a:ext uri="{FF2B5EF4-FFF2-40B4-BE49-F238E27FC236}">
                <a16:creationId xmlns:a16="http://schemas.microsoft.com/office/drawing/2014/main" id="{4774000E-4FD1-42A6-B320-BAD174518814}"/>
              </a:ext>
            </a:extLst>
          </p:cNvPr>
          <p:cNvGraphicFramePr>
            <a:graphicFrameLocks noGrp="1"/>
          </p:cNvGraphicFramePr>
          <p:nvPr>
            <p:extLst>
              <p:ext uri="{D42A27DB-BD31-4B8C-83A1-F6EECF244321}">
                <p14:modId xmlns:p14="http://schemas.microsoft.com/office/powerpoint/2010/main" val="3054483508"/>
              </p:ext>
            </p:extLst>
          </p:nvPr>
        </p:nvGraphicFramePr>
        <p:xfrm>
          <a:off x="2769577" y="1449667"/>
          <a:ext cx="7928604" cy="2915095"/>
        </p:xfrm>
        <a:graphic>
          <a:graphicData uri="http://schemas.openxmlformats.org/drawingml/2006/table">
            <a:tbl>
              <a:tblPr firstRow="1" bandRow="1">
                <a:tableStyleId>{912C8C85-51F0-491E-9774-3900AFEF0FD7}</a:tableStyleId>
              </a:tblPr>
              <a:tblGrid>
                <a:gridCol w="2449332">
                  <a:extLst>
                    <a:ext uri="{9D8B030D-6E8A-4147-A177-3AD203B41FA5}">
                      <a16:colId xmlns:a16="http://schemas.microsoft.com/office/drawing/2014/main" val="20000"/>
                    </a:ext>
                  </a:extLst>
                </a:gridCol>
                <a:gridCol w="1826424">
                  <a:extLst>
                    <a:ext uri="{9D8B030D-6E8A-4147-A177-3AD203B41FA5}">
                      <a16:colId xmlns:a16="http://schemas.microsoft.com/office/drawing/2014/main" val="20001"/>
                    </a:ext>
                  </a:extLst>
                </a:gridCol>
                <a:gridCol w="1826424">
                  <a:extLst>
                    <a:ext uri="{9D8B030D-6E8A-4147-A177-3AD203B41FA5}">
                      <a16:colId xmlns:a16="http://schemas.microsoft.com/office/drawing/2014/main" val="20002"/>
                    </a:ext>
                  </a:extLst>
                </a:gridCol>
                <a:gridCol w="1826424">
                  <a:extLst>
                    <a:ext uri="{9D8B030D-6E8A-4147-A177-3AD203B41FA5}">
                      <a16:colId xmlns:a16="http://schemas.microsoft.com/office/drawing/2014/main" val="20003"/>
                    </a:ext>
                  </a:extLst>
                </a:gridCol>
              </a:tblGrid>
              <a:tr h="583019">
                <a:tc>
                  <a:txBody>
                    <a:bodyPr/>
                    <a:lstStyle/>
                    <a:p>
                      <a:r>
                        <a:rPr lang="en-US" dirty="0"/>
                        <a:t>@ 1,152 Users</a:t>
                      </a:r>
                    </a:p>
                  </a:txBody>
                  <a:tcPr anchor="ctr"/>
                </a:tc>
                <a:tc>
                  <a:txBody>
                    <a:bodyPr/>
                    <a:lstStyle/>
                    <a:p>
                      <a:pPr algn="ctr"/>
                      <a:r>
                        <a:rPr lang="en-US" dirty="0"/>
                        <a:t>HPE Synergy</a:t>
                      </a:r>
                    </a:p>
                  </a:txBody>
                  <a:tcPr anchor="ctr"/>
                </a:tc>
                <a:tc>
                  <a:txBody>
                    <a:bodyPr/>
                    <a:lstStyle/>
                    <a:p>
                      <a:pPr algn="ctr"/>
                      <a:r>
                        <a:rPr lang="en-US" dirty="0"/>
                        <a:t>Cisco UCS</a:t>
                      </a:r>
                    </a:p>
                  </a:txBody>
                  <a:tcPr anchor="ctr"/>
                </a:tc>
                <a:tc>
                  <a:txBody>
                    <a:bodyPr/>
                    <a:lstStyle/>
                    <a:p>
                      <a:pPr algn="ctr"/>
                      <a:r>
                        <a:rPr lang="en-US" dirty="0"/>
                        <a:t>HPE Savings</a:t>
                      </a:r>
                    </a:p>
                  </a:txBody>
                  <a:tcPr anchor="ctr"/>
                </a:tc>
                <a:extLst>
                  <a:ext uri="{0D108BD9-81ED-4DB2-BD59-A6C34878D82A}">
                    <a16:rowId xmlns:a16="http://schemas.microsoft.com/office/drawing/2014/main" val="10000"/>
                  </a:ext>
                </a:extLst>
              </a:tr>
              <a:tr h="583019">
                <a:tc>
                  <a:txBody>
                    <a:bodyPr/>
                    <a:lstStyle/>
                    <a:p>
                      <a:r>
                        <a:rPr lang="en-US" sz="2200" dirty="0"/>
                        <a:t>Frames</a:t>
                      </a:r>
                    </a:p>
                  </a:txBody>
                  <a:tcPr anchor="ctr">
                    <a:solidFill>
                      <a:schemeClr val="bg1"/>
                    </a:solidFill>
                  </a:tcPr>
                </a:tc>
                <a:tc>
                  <a:txBody>
                    <a:bodyPr/>
                    <a:lstStyle/>
                    <a:p>
                      <a:pPr algn="ctr"/>
                      <a:r>
                        <a:rPr lang="en-US" sz="2200" dirty="0"/>
                        <a:t>4</a:t>
                      </a:r>
                    </a:p>
                  </a:txBody>
                  <a:tcPr anchor="ctr">
                    <a:solidFill>
                      <a:schemeClr val="bg1"/>
                    </a:solidFill>
                  </a:tcPr>
                </a:tc>
                <a:tc>
                  <a:txBody>
                    <a:bodyPr/>
                    <a:lstStyle/>
                    <a:p>
                      <a:pPr algn="ctr"/>
                      <a:r>
                        <a:rPr lang="en-US" sz="2200" dirty="0"/>
                        <a:t>24</a:t>
                      </a:r>
                    </a:p>
                  </a:txBody>
                  <a:tcPr anchor="ctr">
                    <a:solidFill>
                      <a:schemeClr val="bg1"/>
                    </a:solidFill>
                  </a:tcPr>
                </a:tc>
                <a:tc>
                  <a:txBody>
                    <a:bodyPr/>
                    <a:lstStyle/>
                    <a:p>
                      <a:pPr algn="ctr"/>
                      <a:r>
                        <a:rPr lang="en-US" sz="2600" b="1" dirty="0"/>
                        <a:t>83%</a:t>
                      </a:r>
                      <a:endParaRPr lang="en-US" sz="2600" b="1" dirty="0">
                        <a:solidFill>
                          <a:srgbClr val="00B388"/>
                        </a:solidFill>
                      </a:endParaRPr>
                    </a:p>
                  </a:txBody>
                  <a:tcPr anchor="ctr">
                    <a:solidFill>
                      <a:schemeClr val="bg1"/>
                    </a:solidFill>
                  </a:tcPr>
                </a:tc>
                <a:extLst>
                  <a:ext uri="{0D108BD9-81ED-4DB2-BD59-A6C34878D82A}">
                    <a16:rowId xmlns:a16="http://schemas.microsoft.com/office/drawing/2014/main" val="10001"/>
                  </a:ext>
                </a:extLst>
              </a:tr>
              <a:tr h="583019">
                <a:tc>
                  <a:txBody>
                    <a:bodyPr/>
                    <a:lstStyle/>
                    <a:p>
                      <a:r>
                        <a:rPr lang="en-US" sz="2200" dirty="0"/>
                        <a:t>Compute</a:t>
                      </a:r>
                    </a:p>
                  </a:txBody>
                  <a:tcPr anchor="ctr">
                    <a:solidFill>
                      <a:schemeClr val="bg1"/>
                    </a:solidFill>
                  </a:tcPr>
                </a:tc>
                <a:tc>
                  <a:txBody>
                    <a:bodyPr/>
                    <a:lstStyle/>
                    <a:p>
                      <a:pPr algn="ctr"/>
                      <a:r>
                        <a:rPr lang="en-US" sz="2200" dirty="0"/>
                        <a:t>48</a:t>
                      </a:r>
                    </a:p>
                  </a:txBody>
                  <a:tcPr anchor="ctr">
                    <a:solidFill>
                      <a:schemeClr val="bg1"/>
                    </a:solidFill>
                  </a:tcPr>
                </a:tc>
                <a:tc>
                  <a:txBody>
                    <a:bodyPr/>
                    <a:lstStyle/>
                    <a:p>
                      <a:pPr algn="ctr"/>
                      <a:r>
                        <a:rPr lang="en-US" sz="2200" dirty="0"/>
                        <a:t>144</a:t>
                      </a:r>
                    </a:p>
                  </a:txBody>
                  <a:tcPr anchor="ctr">
                    <a:solidFill>
                      <a:schemeClr val="bg1"/>
                    </a:solidFill>
                  </a:tcPr>
                </a:tc>
                <a:tc>
                  <a:txBody>
                    <a:bodyPr/>
                    <a:lstStyle/>
                    <a:p>
                      <a:pPr algn="ctr"/>
                      <a:r>
                        <a:rPr lang="en-US" sz="2600" b="1" dirty="0"/>
                        <a:t>67%</a:t>
                      </a:r>
                      <a:endParaRPr lang="en-US" sz="2600" b="1" dirty="0">
                        <a:solidFill>
                          <a:srgbClr val="00B388"/>
                        </a:solidFill>
                      </a:endParaRPr>
                    </a:p>
                  </a:txBody>
                  <a:tcPr anchor="ctr">
                    <a:solidFill>
                      <a:schemeClr val="bg1"/>
                    </a:solidFill>
                  </a:tcPr>
                </a:tc>
                <a:extLst>
                  <a:ext uri="{0D108BD9-81ED-4DB2-BD59-A6C34878D82A}">
                    <a16:rowId xmlns:a16="http://schemas.microsoft.com/office/drawing/2014/main" val="10002"/>
                  </a:ext>
                </a:extLst>
              </a:tr>
              <a:tr h="583019">
                <a:tc>
                  <a:txBody>
                    <a:bodyPr/>
                    <a:lstStyle/>
                    <a:p>
                      <a:r>
                        <a:rPr lang="en-US" sz="2200" dirty="0"/>
                        <a:t>Mgmt Domains</a:t>
                      </a:r>
                    </a:p>
                  </a:txBody>
                  <a:tcPr anchor="ctr">
                    <a:solidFill>
                      <a:schemeClr val="bg1"/>
                    </a:solidFill>
                  </a:tcPr>
                </a:tc>
                <a:tc>
                  <a:txBody>
                    <a:bodyPr/>
                    <a:lstStyle/>
                    <a:p>
                      <a:pPr algn="ctr"/>
                      <a:r>
                        <a:rPr lang="en-US" sz="2200" dirty="0"/>
                        <a:t>1</a:t>
                      </a:r>
                    </a:p>
                  </a:txBody>
                  <a:tcPr anchor="ctr">
                    <a:solidFill>
                      <a:schemeClr val="bg1"/>
                    </a:solidFill>
                  </a:tcPr>
                </a:tc>
                <a:tc>
                  <a:txBody>
                    <a:bodyPr/>
                    <a:lstStyle/>
                    <a:p>
                      <a:pPr algn="ctr"/>
                      <a:r>
                        <a:rPr lang="en-US" sz="2200" dirty="0"/>
                        <a:t>3</a:t>
                      </a:r>
                    </a:p>
                  </a:txBody>
                  <a:tcPr anchor="ctr">
                    <a:solidFill>
                      <a:schemeClr val="bg1"/>
                    </a:solidFill>
                  </a:tcPr>
                </a:tc>
                <a:tc>
                  <a:txBody>
                    <a:bodyPr/>
                    <a:lstStyle/>
                    <a:p>
                      <a:pPr algn="ctr"/>
                      <a:r>
                        <a:rPr lang="en-US" sz="2600" b="1" dirty="0"/>
                        <a:t>67%</a:t>
                      </a:r>
                      <a:endParaRPr lang="en-US" sz="2600" b="1" dirty="0">
                        <a:solidFill>
                          <a:srgbClr val="00B388"/>
                        </a:solidFill>
                      </a:endParaRPr>
                    </a:p>
                  </a:txBody>
                  <a:tcPr anchor="ctr">
                    <a:solidFill>
                      <a:schemeClr val="bg1"/>
                    </a:solidFill>
                  </a:tcPr>
                </a:tc>
                <a:extLst>
                  <a:ext uri="{0D108BD9-81ED-4DB2-BD59-A6C34878D82A}">
                    <a16:rowId xmlns:a16="http://schemas.microsoft.com/office/drawing/2014/main" val="10003"/>
                  </a:ext>
                </a:extLst>
              </a:tr>
              <a:tr h="583019">
                <a:tc>
                  <a:txBody>
                    <a:bodyPr/>
                    <a:lstStyle/>
                    <a:p>
                      <a:r>
                        <a:rPr lang="en-US" sz="2200" baseline="0" dirty="0"/>
                        <a:t>Net Price (USD)</a:t>
                      </a:r>
                      <a:endParaRPr lang="en-US" sz="2200" dirty="0"/>
                    </a:p>
                  </a:txBody>
                  <a:tcPr anchor="ctr">
                    <a:solidFill>
                      <a:schemeClr val="bg1"/>
                    </a:solidFill>
                  </a:tcPr>
                </a:tc>
                <a:tc>
                  <a:txBody>
                    <a:bodyPr/>
                    <a:lstStyle/>
                    <a:p>
                      <a:pPr algn="ctr"/>
                      <a:r>
                        <a:rPr lang="en-US" sz="2200" dirty="0"/>
                        <a:t>$2.7 million</a:t>
                      </a:r>
                    </a:p>
                  </a:txBody>
                  <a:tcPr anchor="ctr">
                    <a:solidFill>
                      <a:schemeClr val="bg1"/>
                    </a:solidFill>
                  </a:tcPr>
                </a:tc>
                <a:tc>
                  <a:txBody>
                    <a:bodyPr/>
                    <a:lstStyle/>
                    <a:p>
                      <a:pPr algn="ctr"/>
                      <a:r>
                        <a:rPr lang="en-US" sz="2200" dirty="0"/>
                        <a:t>$3.4 million</a:t>
                      </a:r>
                    </a:p>
                  </a:txBody>
                  <a:tcPr anchor="ctr">
                    <a:solidFill>
                      <a:schemeClr val="bg1"/>
                    </a:solidFill>
                  </a:tcPr>
                </a:tc>
                <a:tc>
                  <a:txBody>
                    <a:bodyPr/>
                    <a:lstStyle/>
                    <a:p>
                      <a:pPr algn="ctr"/>
                      <a:r>
                        <a:rPr lang="en-US" sz="2600" b="1" dirty="0"/>
                        <a:t>23%</a:t>
                      </a:r>
                      <a:endParaRPr lang="en-US" sz="2600" b="1" dirty="0">
                        <a:solidFill>
                          <a:srgbClr val="00B388"/>
                        </a:solidFill>
                      </a:endParaRPr>
                    </a:p>
                  </a:txBody>
                  <a:tcPr anchor="ctr">
                    <a:solidFill>
                      <a:schemeClr val="bg1"/>
                    </a:solidFill>
                  </a:tcPr>
                </a:tc>
                <a:extLst>
                  <a:ext uri="{0D108BD9-81ED-4DB2-BD59-A6C34878D82A}">
                    <a16:rowId xmlns:a16="http://schemas.microsoft.com/office/drawing/2014/main" val="10004"/>
                  </a:ext>
                </a:extLst>
              </a:tr>
            </a:tbl>
          </a:graphicData>
        </a:graphic>
      </p:graphicFrame>
      <p:grpSp>
        <p:nvGrpSpPr>
          <p:cNvPr id="17" name="Group 16">
            <a:extLst>
              <a:ext uri="{FF2B5EF4-FFF2-40B4-BE49-F238E27FC236}">
                <a16:creationId xmlns:a16="http://schemas.microsoft.com/office/drawing/2014/main" id="{57F37B17-56DD-43DC-A6CE-AC608D186343}"/>
              </a:ext>
            </a:extLst>
          </p:cNvPr>
          <p:cNvGrpSpPr/>
          <p:nvPr/>
        </p:nvGrpSpPr>
        <p:grpSpPr>
          <a:xfrm>
            <a:off x="10954317" y="1183756"/>
            <a:ext cx="604007" cy="1134664"/>
            <a:chOff x="10380105" y="1605461"/>
            <a:chExt cx="604007" cy="1134664"/>
          </a:xfrm>
        </p:grpSpPr>
        <p:sp>
          <p:nvSpPr>
            <p:cNvPr id="18" name="Oval 17">
              <a:extLst>
                <a:ext uri="{FF2B5EF4-FFF2-40B4-BE49-F238E27FC236}">
                  <a16:creationId xmlns:a16="http://schemas.microsoft.com/office/drawing/2014/main" id="{97C13077-8305-42B1-91E0-C9D2EA0A02A7}"/>
                </a:ext>
              </a:extLst>
            </p:cNvPr>
            <p:cNvSpPr/>
            <p:nvPr/>
          </p:nvSpPr>
          <p:spPr bwMode="ltGray">
            <a:xfrm>
              <a:off x="10754646" y="1605461"/>
              <a:ext cx="229466" cy="228600"/>
            </a:xfrm>
            <a:prstGeom prst="ellipse">
              <a:avLst/>
            </a:prstGeom>
            <a:solidFill>
              <a:srgbClr val="614767"/>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9" name="Oval 18">
              <a:extLst>
                <a:ext uri="{FF2B5EF4-FFF2-40B4-BE49-F238E27FC236}">
                  <a16:creationId xmlns:a16="http://schemas.microsoft.com/office/drawing/2014/main" id="{DAB5DEEA-1A09-428A-AD94-DD5904F6FB62}"/>
                </a:ext>
              </a:extLst>
            </p:cNvPr>
            <p:cNvSpPr/>
            <p:nvPr/>
          </p:nvSpPr>
          <p:spPr bwMode="ltGray">
            <a:xfrm>
              <a:off x="10751293" y="2511525"/>
              <a:ext cx="229466" cy="228600"/>
            </a:xfrm>
            <a:prstGeom prst="ellipse">
              <a:avLst/>
            </a:prstGeom>
            <a:solidFill>
              <a:srgbClr val="50DCD5"/>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0" name="Left Brace 19">
              <a:extLst>
                <a:ext uri="{FF2B5EF4-FFF2-40B4-BE49-F238E27FC236}">
                  <a16:creationId xmlns:a16="http://schemas.microsoft.com/office/drawing/2014/main" id="{6D3CBCD7-320D-4C63-8F27-2157FDF594BC}"/>
                </a:ext>
              </a:extLst>
            </p:cNvPr>
            <p:cNvSpPr/>
            <p:nvPr/>
          </p:nvSpPr>
          <p:spPr>
            <a:xfrm>
              <a:off x="10380105" y="1704955"/>
              <a:ext cx="246054" cy="940103"/>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 name="Footer Placeholder 1">
            <a:extLst>
              <a:ext uri="{FF2B5EF4-FFF2-40B4-BE49-F238E27FC236}">
                <a16:creationId xmlns:a16="http://schemas.microsoft.com/office/drawing/2014/main" id="{2BB70859-20B8-4185-8C5E-22E87D49CBCE}"/>
              </a:ext>
            </a:extLst>
          </p:cNvPr>
          <p:cNvSpPr>
            <a:spLocks noGrp="1"/>
          </p:cNvSpPr>
          <p:nvPr>
            <p:ph type="ftr" sz="quarter" idx="11"/>
          </p:nvPr>
        </p:nvSpPr>
        <p:spPr/>
        <p:txBody>
          <a:bodyPr/>
          <a:lstStyle/>
          <a:p>
            <a:r>
              <a:rPr lang="en-US"/>
              <a:t>HPE Confidential – For Customer Use Only</a:t>
            </a:r>
            <a:endParaRPr lang="en-US" dirty="0"/>
          </a:p>
        </p:txBody>
      </p:sp>
      <p:sp>
        <p:nvSpPr>
          <p:cNvPr id="21" name="TextBox 20">
            <a:extLst>
              <a:ext uri="{FF2B5EF4-FFF2-40B4-BE49-F238E27FC236}">
                <a16:creationId xmlns:a16="http://schemas.microsoft.com/office/drawing/2014/main" id="{A30A7560-4FE5-45A1-B05E-4DF587AA5E4D}"/>
              </a:ext>
            </a:extLst>
          </p:cNvPr>
          <p:cNvSpPr txBox="1"/>
          <p:nvPr/>
        </p:nvSpPr>
        <p:spPr>
          <a:xfrm>
            <a:off x="3810000" y="6015449"/>
            <a:ext cx="2043829" cy="401648"/>
          </a:xfrm>
          <a:prstGeom prst="rect">
            <a:avLst/>
          </a:prstGeom>
          <a:noFill/>
        </p:spPr>
        <p:txBody>
          <a:bodyPr wrap="none" lIns="0" tIns="0" rIns="0" bIns="0" rtlCol="0">
            <a:spAutoFit/>
          </a:bodyPr>
          <a:lstStyle/>
          <a:p>
            <a:pPr algn="ctr">
              <a:lnSpc>
                <a:spcPct val="90000"/>
              </a:lnSpc>
            </a:pPr>
            <a:r>
              <a:rPr lang="en-US" dirty="0"/>
              <a:t>GPU Users</a:t>
            </a:r>
            <a:br>
              <a:rPr lang="en-US" sz="1400" dirty="0"/>
            </a:br>
            <a:r>
              <a:rPr lang="en-US" sz="1100" dirty="0"/>
              <a:t>(@ 8 users per NVIDIA P6 GPU)</a:t>
            </a:r>
          </a:p>
        </p:txBody>
      </p:sp>
      <p:sp>
        <p:nvSpPr>
          <p:cNvPr id="22" name="Rectangle 21">
            <a:extLst>
              <a:ext uri="{FF2B5EF4-FFF2-40B4-BE49-F238E27FC236}">
                <a16:creationId xmlns:a16="http://schemas.microsoft.com/office/drawing/2014/main" id="{975485F7-7B85-4245-ABC6-1726D17C2997}"/>
              </a:ext>
            </a:extLst>
          </p:cNvPr>
          <p:cNvSpPr/>
          <p:nvPr/>
        </p:nvSpPr>
        <p:spPr>
          <a:xfrm>
            <a:off x="6612541" y="5992103"/>
            <a:ext cx="5052995" cy="666849"/>
          </a:xfrm>
          <a:prstGeom prst="rect">
            <a:avLst/>
          </a:prstGeom>
        </p:spPr>
        <p:txBody>
          <a:bodyPr wrap="square" lIns="0" rIns="0">
            <a:spAutoFit/>
          </a:bodyPr>
          <a:lstStyle/>
          <a:p>
            <a:pPr marL="288925" indent="-171450">
              <a:lnSpc>
                <a:spcPct val="85000"/>
              </a:lnSpc>
              <a:spcBef>
                <a:spcPts val="0"/>
              </a:spcBef>
              <a:spcAft>
                <a:spcPts val="200"/>
              </a:spcAft>
              <a:buSzPct val="100000"/>
              <a:buFont typeface="Arial" panose="020B0604020202020204" pitchFamily="34" charset="0"/>
              <a:buChar char="‒"/>
            </a:pPr>
            <a:r>
              <a:rPr lang="en-US" sz="800" dirty="0"/>
              <a:t>Pricing per Gartner IDEAS Competitive Profiles, Nov17 less discounts of 35% (HPE hardware), 60% (Cisco UCS hardware), 48% (HPE support) and 35% (Cisco UCS support).  </a:t>
            </a:r>
          </a:p>
          <a:p>
            <a:pPr marL="288925" indent="-171450">
              <a:lnSpc>
                <a:spcPct val="85000"/>
              </a:lnSpc>
              <a:spcBef>
                <a:spcPts val="0"/>
              </a:spcBef>
              <a:spcAft>
                <a:spcPts val="200"/>
              </a:spcAft>
              <a:buSzPct val="100000"/>
              <a:buFont typeface="Arial" panose="020B0604020202020204" pitchFamily="34" charset="0"/>
              <a:buChar char="‒"/>
            </a:pPr>
            <a:r>
              <a:rPr lang="en-US" sz="800" dirty="0"/>
              <a:t>Hardware discounts per Gartner IDEAS Competitive Profiles, January 2018. Support discounts per HPE Technical Services, May17-Jan18.</a:t>
            </a:r>
          </a:p>
          <a:p>
            <a:pPr marL="288925" indent="-171450">
              <a:lnSpc>
                <a:spcPct val="85000"/>
              </a:lnSpc>
              <a:spcBef>
                <a:spcPts val="0"/>
              </a:spcBef>
              <a:spcAft>
                <a:spcPts val="200"/>
              </a:spcAft>
              <a:buSzPct val="100000"/>
              <a:buFont typeface="Arial" panose="020B0604020202020204" pitchFamily="34" charset="0"/>
              <a:buChar char="‒"/>
            </a:pPr>
            <a:r>
              <a:rPr lang="en-US" sz="800" dirty="0"/>
              <a:t>See slide notes for configuration details.</a:t>
            </a:r>
          </a:p>
        </p:txBody>
      </p:sp>
    </p:spTree>
    <p:extLst>
      <p:ext uri="{BB962C8B-B14F-4D97-AF65-F5344CB8AC3E}">
        <p14:creationId xmlns:p14="http://schemas.microsoft.com/office/powerpoint/2010/main" val="374934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HPE_Standard_Arial_16x9_v6.potx" id="{9E339A5A-EB5F-4543-A165-660D07535F83}" vid="{2F3B5155-8A6A-4477-95F0-6F7B79D3445D}"/>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HPE_Standard_Arial_16x9_v6</Template>
  <TotalTime>215</TotalTime>
  <Words>2847</Words>
  <Application>Microsoft Macintosh PowerPoint</Application>
  <PresentationFormat>Widescreen</PresentationFormat>
  <Paragraphs>334</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HPE_Standard_Arial_16x9_v5</vt:lpstr>
      <vt:lpstr>UCS Aging Infrastructure</vt:lpstr>
      <vt:lpstr>Note to presenters</vt:lpstr>
      <vt:lpstr>Architectural limitations with aging Cisco UCS infrastructure</vt:lpstr>
      <vt:lpstr>UCS power limitations</vt:lpstr>
      <vt:lpstr>UCS power limitations (GPU example)</vt:lpstr>
      <vt:lpstr>UCS I/O scalability limitations (GPU example)</vt:lpstr>
      <vt:lpstr>UCS power AND I/O scalability limitations (GPU example)</vt:lpstr>
      <vt:lpstr>Net system price per GPU user </vt:lpstr>
      <vt:lpstr>Net system price per GPU user </vt:lpstr>
      <vt:lpstr>Backup</vt:lpstr>
      <vt:lpstr>Up to 25% UCS 5108 server capacity reduction </vt:lpstr>
      <vt:lpstr>The UCS aging infrastructure</vt:lpstr>
      <vt:lpstr>Thank you</vt:lpstr>
    </vt:vector>
  </TitlesOfParts>
  <Manager>Holly Garcia</Manager>
  <Company>Hewlett Packard Enterprise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 Aging Infrastructure</dc:title>
  <dc:creator>Enterprise Presentations/vijendran Shanmugasundaram\LA18012224</dc:creator>
  <dc:description>Nicole.sanchez@hpe.com_x000d_
(408)655-2359</dc:description>
  <cp:lastModifiedBy>Jade Gould</cp:lastModifiedBy>
  <cp:revision>28</cp:revision>
  <dcterms:created xsi:type="dcterms:W3CDTF">2017-12-20T00:20:31Z</dcterms:created>
  <dcterms:modified xsi:type="dcterms:W3CDTF">2018-08-16T15:42:01Z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