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39.bin" ContentType="image/x-emf"/>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4"/>
  </p:notesMasterIdLst>
  <p:handoutMasterIdLst>
    <p:handoutMasterId r:id="rId45"/>
  </p:handoutMasterIdLst>
  <p:sldIdLst>
    <p:sldId id="322" r:id="rId5"/>
    <p:sldId id="413" r:id="rId6"/>
    <p:sldId id="446" r:id="rId7"/>
    <p:sldId id="419" r:id="rId8"/>
    <p:sldId id="458" r:id="rId9"/>
    <p:sldId id="420" r:id="rId10"/>
    <p:sldId id="447" r:id="rId11"/>
    <p:sldId id="329" r:id="rId12"/>
    <p:sldId id="448" r:id="rId13"/>
    <p:sldId id="330" r:id="rId14"/>
    <p:sldId id="449" r:id="rId15"/>
    <p:sldId id="421" r:id="rId16"/>
    <p:sldId id="414" r:id="rId17"/>
    <p:sldId id="422" r:id="rId18"/>
    <p:sldId id="423" r:id="rId19"/>
    <p:sldId id="407" r:id="rId20"/>
    <p:sldId id="334" r:id="rId21"/>
    <p:sldId id="459" r:id="rId22"/>
    <p:sldId id="460" r:id="rId23"/>
    <p:sldId id="461" r:id="rId24"/>
    <p:sldId id="427" r:id="rId25"/>
    <p:sldId id="425" r:id="rId26"/>
    <p:sldId id="426" r:id="rId27"/>
    <p:sldId id="411" r:id="rId28"/>
    <p:sldId id="415" r:id="rId29"/>
    <p:sldId id="409" r:id="rId30"/>
    <p:sldId id="417" r:id="rId31"/>
    <p:sldId id="441" r:id="rId32"/>
    <p:sldId id="442" r:id="rId33"/>
    <p:sldId id="443" r:id="rId34"/>
    <p:sldId id="452" r:id="rId35"/>
    <p:sldId id="453" r:id="rId36"/>
    <p:sldId id="438" r:id="rId37"/>
    <p:sldId id="434" r:id="rId38"/>
    <p:sldId id="454" r:id="rId39"/>
    <p:sldId id="455" r:id="rId40"/>
    <p:sldId id="456" r:id="rId41"/>
    <p:sldId id="457" r:id="rId42"/>
    <p:sldId id="296"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7D47"/>
    <a:srgbClr val="92D5DE"/>
    <a:srgbClr val="E3E19F"/>
    <a:srgbClr val="B4BFCC"/>
    <a:srgbClr val="BDC369"/>
    <a:srgbClr val="929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5501" autoAdjust="0"/>
  </p:normalViewPr>
  <p:slideViewPr>
    <p:cSldViewPr>
      <p:cViewPr>
        <p:scale>
          <a:sx n="66" d="100"/>
          <a:sy n="66" d="100"/>
        </p:scale>
        <p:origin x="1224" y="570"/>
      </p:cViewPr>
      <p:guideLst>
        <p:guide orient="horz" pos="2160"/>
        <p:guide orient="horz" pos="3840"/>
        <p:guide pos="3840"/>
        <p:guide pos="384"/>
        <p:guide pos="7296"/>
        <p:guide orient="horz" pos="96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3" d="100"/>
          <a:sy n="83" d="100"/>
        </p:scale>
        <p:origin x="-381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t>7/27/2018</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t>‹#›</a:t>
            </a:fld>
            <a:endParaRPr dirty="0"/>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vl1pPr>
          </a:lstStyle>
          <a:p>
            <a:endParaRPr dirty="0"/>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vl1pPr>
          </a:lstStyle>
          <a:p>
            <a:fld id="{5BFEAE42-E3FE-4405-B7FC-4425D05B92A0}" type="slidenum">
              <a:rPr/>
              <a:pPr/>
              <a:t>‹#›</a:t>
            </a:fld>
            <a:endParaRPr dirty="0"/>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Arial" panose="020B0604020202020204" pitchFamily="34" charset="0"/>
      <a:buChar char=" "/>
      <a:defRPr sz="1100" kern="1200">
        <a:solidFill>
          <a:schemeClr val="tx1"/>
        </a:solidFill>
        <a:latin typeface="+mn-lt"/>
        <a:ea typeface="+mn-ea"/>
        <a:cs typeface="+mn-cs"/>
      </a:defRPr>
    </a:lvl1pPr>
    <a:lvl2pPr marL="228600" indent="-13716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365760" indent="-109728" algn="l" defTabSz="9144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3pPr>
    <a:lvl4pPr marL="548640" indent="-109728"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31520" indent="-109728"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ithub.com/search?q=org:HewlettPackard+image-streamer&amp;unscoped_q=image-stream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lutch.co/app-developers/resources/cost-build-mobile-app-surve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1262-0653-415B-A93E-301267219814}" type="slidenum">
              <a:rPr lang="en-US" smtClean="0"/>
              <a:t>1</a:t>
            </a:fld>
            <a:endParaRPr lang="en-US" dirty="0"/>
          </a:p>
        </p:txBody>
      </p:sp>
    </p:spTree>
    <p:extLst>
      <p:ext uri="{BB962C8B-B14F-4D97-AF65-F5344CB8AC3E}">
        <p14:creationId xmlns:p14="http://schemas.microsoft.com/office/powerpoint/2010/main" val="856156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HPE Synergy increases productivity and control across the data center by integrating and automating infrastructure operations and applications through a unified API.  The unified API provides a single interface to discover, search, inventory, configure, provision, update, and diagnose the composable infrastructure.  A single line of code fully describes and can provision the infrastructure required for an application, eliminating time-consuming scripting of more than 500 calls to low-level tools and interfaces.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In traditional environments, IT can now automate their IT operational processes and design their workflow around enterprise needs.  For the new breed of applications, DevOps can now automate applications through infrastructure deployment, scaling, and updates.  The unified API aggregates physical resources in the same way as virtual and public cloud resources, so developers can code without needing a detailed understanding of the underlying physical elements.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This fully programmable interface integrates into dozens of popular management tools such as Microsoft SystemsCenter®, Redhat®, and VMWare vCenter®, among others.  It is also future proofed by integrating into open source automation and DevOps tools such as Chef, Docker</a:t>
            </a:r>
            <a:r>
              <a:rPr lang="en-US" sz="1100" kern="1200" baseline="30000" dirty="0" smtClean="0">
                <a:solidFill>
                  <a:schemeClr val="tx1"/>
                </a:solidFill>
                <a:effectLst/>
                <a:latin typeface="+mn-lt"/>
                <a:ea typeface="+mn-ea"/>
                <a:cs typeface="+mn-cs"/>
              </a:rPr>
              <a:t>TM</a:t>
            </a:r>
            <a:r>
              <a:rPr lang="en-US" sz="1100" kern="1200" dirty="0" smtClean="0">
                <a:solidFill>
                  <a:schemeClr val="tx1"/>
                </a:solidFill>
                <a:effectLst/>
                <a:latin typeface="+mn-lt"/>
                <a:ea typeface="+mn-ea"/>
                <a:cs typeface="+mn-cs"/>
              </a:rPr>
              <a:t>, and OpenStack.</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327083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HPE Synergy increases productivity and control across the data center by integrating and automating infrastructure operations and applications through a unified API.  The unified API provides a single interface to discover, search, inventory, configure, provision, update, and diagnose the composable infrastructure.  A single line of code fully describes and can provision the infrastructure required for an application, eliminating time-consuming scripting of more than 500 calls to low-level tools and interfaces.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In traditional environments, IT can now automate their IT operational processes and design their workflow around enterprise needs.  For the new breed of applications, DevOps can now automate applications through infrastructure deployment, scaling, and updates.  The unified API aggregates physical resources in the same way as virtual and public cloud resources, so developers can code without needing a detailed understanding of the underlying physical elements.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This fully programmable interface integrates into dozens of popular management tools such as Microsoft SystemsCenter®, Redhat®, and VMWare vCenter®, among others.  It is also future proofed by integrating into open source automation and DevOps tools such as Chef, Docker</a:t>
            </a:r>
            <a:r>
              <a:rPr lang="en-US" sz="1100" kern="1200" baseline="30000" dirty="0" smtClean="0">
                <a:solidFill>
                  <a:schemeClr val="tx1"/>
                </a:solidFill>
                <a:effectLst/>
                <a:latin typeface="+mn-lt"/>
                <a:ea typeface="+mn-ea"/>
                <a:cs typeface="+mn-cs"/>
              </a:rPr>
              <a:t>TM</a:t>
            </a:r>
            <a:r>
              <a:rPr lang="en-US" sz="1100" kern="1200" dirty="0" smtClean="0">
                <a:solidFill>
                  <a:schemeClr val="tx1"/>
                </a:solidFill>
                <a:effectLst/>
                <a:latin typeface="+mn-lt"/>
                <a:ea typeface="+mn-ea"/>
                <a:cs typeface="+mn-cs"/>
              </a:rPr>
              <a:t>, and OpenStack.</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309365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dirty="0" smtClean="0">
                <a:latin typeface="Arial" panose="020B0604020202020204" pitchFamily="34" charset="0"/>
                <a:ea typeface="Times New Roman" panose="02020603050405020304" pitchFamily="18" charset="0"/>
                <a:cs typeface="Arial" panose="020B0604020202020204" pitchFamily="34" charset="0"/>
              </a:rPr>
              <a:t>HPE</a:t>
            </a:r>
            <a:r>
              <a:rPr lang="en-US" sz="1100" baseline="0" dirty="0" smtClean="0">
                <a:latin typeface="Arial" panose="020B0604020202020204" pitchFamily="34" charset="0"/>
                <a:ea typeface="Times New Roman" panose="02020603050405020304" pitchFamily="18" charset="0"/>
                <a:cs typeface="Arial" panose="020B0604020202020204" pitchFamily="34" charset="0"/>
              </a:rPr>
              <a:t> </a:t>
            </a:r>
            <a:r>
              <a:rPr lang="en-US" sz="1100" dirty="0" smtClean="0">
                <a:latin typeface="Arial" panose="020B0604020202020204" pitchFamily="34" charset="0"/>
                <a:ea typeface="Times New Roman" panose="02020603050405020304" pitchFamily="18" charset="0"/>
                <a:cs typeface="Arial" panose="020B0604020202020204" pitchFamily="34" charset="0"/>
              </a:rPr>
              <a:t>Synergy</a:t>
            </a:r>
            <a:r>
              <a:rPr lang="en-US" sz="1100" baseline="0" dirty="0" smtClean="0">
                <a:latin typeface="Arial" panose="020B0604020202020204" pitchFamily="34" charset="0"/>
                <a:ea typeface="Times New Roman" panose="02020603050405020304" pitchFamily="18" charset="0"/>
                <a:cs typeface="Arial" panose="020B0604020202020204" pitchFamily="34" charset="0"/>
              </a:rPr>
              <a:t> - </a:t>
            </a:r>
            <a:r>
              <a:rPr lang="en-US" sz="1100" dirty="0" smtClean="0">
                <a:latin typeface="Arial" panose="020B0604020202020204" pitchFamily="34" charset="0"/>
                <a:ea typeface="Times New Roman" panose="02020603050405020304" pitchFamily="18" charset="0"/>
                <a:cs typeface="Arial" panose="020B0604020202020204" pitchFamily="34" charset="0"/>
              </a:rPr>
              <a:t>the industry's first true composable infrastructure!!  </a:t>
            </a:r>
          </a:p>
          <a:p>
            <a:endParaRPr lang="en-US" sz="1100" dirty="0" smtClean="0">
              <a:latin typeface="Arial" panose="020B0604020202020204" pitchFamily="34" charset="0"/>
              <a:ea typeface="Times New Roman" panose="02020603050405020304" pitchFamily="18" charset="0"/>
              <a:cs typeface="Arial" panose="020B0604020202020204" pitchFamily="34" charset="0"/>
            </a:endParaRPr>
          </a:p>
          <a:p>
            <a:r>
              <a:rPr lang="en-US" sz="1100" dirty="0" smtClean="0">
                <a:latin typeface="Arial" panose="020B0604020202020204" pitchFamily="34" charset="0"/>
                <a:ea typeface="Times New Roman" panose="02020603050405020304" pitchFamily="18" charset="0"/>
                <a:cs typeface="Arial" panose="020B0604020202020204" pitchFamily="34" charset="0"/>
              </a:rPr>
              <a:t>It consists of three defining elements: </a:t>
            </a:r>
            <a:endParaRPr lang="en-US" sz="1100" dirty="0" smtClean="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buFont typeface="Arial" pitchFamily="34" charset="0"/>
              <a:buChar char="•"/>
            </a:pPr>
            <a:r>
              <a:rPr lang="en-US" sz="1100" dirty="0" smtClean="0">
                <a:latin typeface="Arial" panose="020B0604020202020204" pitchFamily="34" charset="0"/>
                <a:ea typeface="Times New Roman" panose="02020603050405020304" pitchFamily="18" charset="0"/>
                <a:cs typeface="Arial" panose="020B0604020202020204" pitchFamily="34" charset="0"/>
              </a:rPr>
              <a:t> </a:t>
            </a:r>
            <a:r>
              <a:rPr lang="en-US" sz="1100" u="sng" dirty="0" smtClean="0">
                <a:latin typeface="Arial" panose="020B0604020202020204" pitchFamily="34" charset="0"/>
                <a:ea typeface="Times New Roman" panose="02020603050405020304" pitchFamily="18" charset="0"/>
                <a:cs typeface="Arial" panose="020B0604020202020204" pitchFamily="34" charset="0"/>
              </a:rPr>
              <a:t>Flexible resource pools </a:t>
            </a:r>
            <a:r>
              <a:rPr lang="en-US" sz="1100" dirty="0" smtClean="0">
                <a:latin typeface="Arial" panose="020B0604020202020204" pitchFamily="34" charset="0"/>
                <a:ea typeface="Times New Roman" panose="02020603050405020304" pitchFamily="18" charset="0"/>
                <a:cs typeface="Arial" panose="020B0604020202020204" pitchFamily="34" charset="0"/>
              </a:rPr>
              <a:t>of compute, storage, and fabric </a:t>
            </a:r>
            <a:r>
              <a:rPr lang="en-US" sz="1100" b="1" dirty="0" smtClean="0">
                <a:latin typeface="Arial" panose="020B0604020202020204" pitchFamily="34" charset="0"/>
                <a:ea typeface="Times New Roman" panose="02020603050405020304" pitchFamily="18" charset="0"/>
                <a:cs typeface="Arial" panose="020B0604020202020204" pitchFamily="34" charset="0"/>
              </a:rPr>
              <a:t>in one infrastructure</a:t>
            </a:r>
            <a:r>
              <a:rPr lang="en-US" sz="1100" dirty="0" smtClean="0">
                <a:latin typeface="Arial" panose="020B0604020202020204" pitchFamily="34" charset="0"/>
                <a:ea typeface="Times New Roman" panose="02020603050405020304" pitchFamily="18" charset="0"/>
                <a:cs typeface="Arial" panose="020B0604020202020204" pitchFamily="34" charset="0"/>
              </a:rPr>
              <a:t>.</a:t>
            </a:r>
          </a:p>
          <a:p>
            <a:pPr>
              <a:buFont typeface="Arial" pitchFamily="34" charset="0"/>
              <a:buChar char="•"/>
            </a:pPr>
            <a:r>
              <a:rPr lang="en-US" sz="1100" dirty="0" smtClean="0">
                <a:latin typeface="Arial" panose="020B0604020202020204" pitchFamily="34" charset="0"/>
                <a:ea typeface="Times New Roman" panose="02020603050405020304" pitchFamily="18" charset="0"/>
                <a:cs typeface="Arial" panose="020B0604020202020204" pitchFamily="34" charset="0"/>
              </a:rPr>
              <a:t> </a:t>
            </a:r>
            <a:r>
              <a:rPr lang="en-US" sz="1100" u="sng" dirty="0" smtClean="0">
                <a:latin typeface="Arial" panose="020B0604020202020204" pitchFamily="34" charset="0"/>
                <a:ea typeface="Times New Roman" panose="02020603050405020304" pitchFamily="18" charset="0"/>
                <a:cs typeface="Arial" panose="020B0604020202020204" pitchFamily="34" charset="0"/>
              </a:rPr>
              <a:t>Software-defined intelligence </a:t>
            </a:r>
            <a:r>
              <a:rPr lang="en-US" sz="1100" dirty="0" smtClean="0">
                <a:latin typeface="Arial" panose="020B0604020202020204" pitchFamily="34" charset="0"/>
                <a:ea typeface="Times New Roman" panose="02020603050405020304" pitchFamily="18" charset="0"/>
                <a:cs typeface="Arial" panose="020B0604020202020204" pitchFamily="34" charset="0"/>
              </a:rPr>
              <a:t>that allows these resources to be managed as one unit and dynamically allocated to the needs of the application.</a:t>
            </a:r>
          </a:p>
          <a:p>
            <a:pPr>
              <a:buFont typeface="Arial" pitchFamily="34" charset="0"/>
              <a:buChar char="•"/>
            </a:pPr>
            <a:r>
              <a:rPr lang="en-US" sz="1100" dirty="0" smtClean="0">
                <a:latin typeface="Arial" panose="020B0604020202020204" pitchFamily="34" charset="0"/>
                <a:ea typeface="Times New Roman" panose="02020603050405020304" pitchFamily="18" charset="0"/>
                <a:cs typeface="Arial" panose="020B0604020202020204" pitchFamily="34" charset="0"/>
              </a:rPr>
              <a:t> And, </a:t>
            </a:r>
            <a:r>
              <a:rPr lang="en-US" sz="1100" u="sng" dirty="0" smtClean="0">
                <a:latin typeface="Arial" panose="020B0604020202020204" pitchFamily="34" charset="0"/>
                <a:ea typeface="Times New Roman" panose="02020603050405020304" pitchFamily="18" charset="0"/>
                <a:cs typeface="Arial" panose="020B0604020202020204" pitchFamily="34" charset="0"/>
              </a:rPr>
              <a:t>a single API </a:t>
            </a:r>
            <a:r>
              <a:rPr lang="en-US" sz="1100" dirty="0" smtClean="0">
                <a:latin typeface="Arial" panose="020B0604020202020204" pitchFamily="34" charset="0"/>
                <a:ea typeface="Times New Roman" panose="02020603050405020304" pitchFamily="18" charset="0"/>
                <a:cs typeface="Arial" panose="020B0604020202020204" pitchFamily="34" charset="0"/>
              </a:rPr>
              <a:t>that allows ops and developers to access the resources as code.</a:t>
            </a:r>
          </a:p>
          <a:p>
            <a:pPr>
              <a:buFont typeface="Arial" pitchFamily="34" charset="0"/>
              <a:buChar char="•"/>
            </a:pPr>
            <a:endParaRPr lang="en-US" sz="1100" dirty="0" smtClean="0">
              <a:latin typeface="Arial" panose="020B0604020202020204" pitchFamily="34" charset="0"/>
              <a:ea typeface="Times New Roman" panose="02020603050405020304" pitchFamily="18" charset="0"/>
              <a:cs typeface="Arial" panose="020B0604020202020204" pitchFamily="34" charset="0"/>
            </a:endParaRPr>
          </a:p>
          <a:p>
            <a:r>
              <a:rPr lang="en-US" sz="1100" dirty="0" smtClean="0">
                <a:latin typeface="Arial" panose="020B0604020202020204" pitchFamily="34" charset="0"/>
                <a:ea typeface="Times New Roman" panose="02020603050405020304" pitchFamily="18" charset="0"/>
                <a:cs typeface="Arial" panose="020B0604020202020204" pitchFamily="34" charset="0"/>
              </a:rPr>
              <a:t>Over the next part of this</a:t>
            </a:r>
            <a:r>
              <a:rPr lang="en-US" sz="1100" baseline="0" dirty="0" smtClean="0">
                <a:latin typeface="Arial" panose="020B0604020202020204" pitchFamily="34" charset="0"/>
                <a:ea typeface="Times New Roman" panose="02020603050405020304" pitchFamily="18" charset="0"/>
                <a:cs typeface="Arial" panose="020B0604020202020204" pitchFamily="34" charset="0"/>
              </a:rPr>
              <a:t> presentation, I am going to show you how HPE Synergy will help you - </a:t>
            </a:r>
          </a:p>
          <a:p>
            <a:pPr marL="171450" indent="-171450">
              <a:buFont typeface="Arial" panose="020B0604020202020204" pitchFamily="34" charset="0"/>
              <a:buChar char="•"/>
            </a:pPr>
            <a:r>
              <a:rPr lang="en-US" sz="1100" u="sng" baseline="0" dirty="0" smtClean="0">
                <a:latin typeface="Arial" panose="020B0604020202020204" pitchFamily="34" charset="0"/>
                <a:ea typeface="Times New Roman" panose="02020603050405020304" pitchFamily="18" charset="0"/>
                <a:cs typeface="Arial" panose="020B0604020202020204" pitchFamily="34" charset="0"/>
              </a:rPr>
              <a:t>Reduce </a:t>
            </a:r>
            <a:r>
              <a:rPr lang="en-US" sz="1100" baseline="0" dirty="0" smtClean="0">
                <a:latin typeface="Arial" panose="020B0604020202020204" pitchFamily="34" charset="0"/>
                <a:ea typeface="Times New Roman" panose="02020603050405020304" pitchFamily="18" charset="0"/>
                <a:cs typeface="Arial" panose="020B0604020202020204" pitchFamily="34" charset="0"/>
              </a:rPr>
              <a:t>over-provisioning and CAPEX</a:t>
            </a:r>
          </a:p>
          <a:p>
            <a:pPr marL="171450" indent="-171450">
              <a:buFont typeface="Arial" panose="020B0604020202020204" pitchFamily="34" charset="0"/>
              <a:buChar char="•"/>
            </a:pPr>
            <a:r>
              <a:rPr lang="en-US" sz="1100" u="sng" baseline="0" dirty="0" smtClean="0">
                <a:latin typeface="Arial" panose="020B0604020202020204" pitchFamily="34" charset="0"/>
                <a:ea typeface="Times New Roman" panose="02020603050405020304" pitchFamily="18" charset="0"/>
                <a:cs typeface="Arial" panose="020B0604020202020204" pitchFamily="34" charset="0"/>
              </a:rPr>
              <a:t>Deploy</a:t>
            </a:r>
            <a:r>
              <a:rPr lang="en-US" sz="1100" baseline="0" dirty="0" smtClean="0">
                <a:latin typeface="Arial" panose="020B0604020202020204" pitchFamily="34" charset="0"/>
                <a:ea typeface="Times New Roman" panose="02020603050405020304" pitchFamily="18" charset="0"/>
                <a:cs typeface="Arial" panose="020B0604020202020204" pitchFamily="34" charset="0"/>
              </a:rPr>
              <a:t> infrastructure at cloud-like speed</a:t>
            </a:r>
          </a:p>
          <a:p>
            <a:pPr marL="171450" indent="-171450">
              <a:buFont typeface="Arial" panose="020B0604020202020204" pitchFamily="34" charset="0"/>
              <a:buChar char="•"/>
            </a:pPr>
            <a:r>
              <a:rPr lang="en-US" sz="1100" u="sng" baseline="0" dirty="0" smtClean="0">
                <a:latin typeface="Arial" panose="020B0604020202020204" pitchFamily="34" charset="0"/>
                <a:ea typeface="Times New Roman" panose="02020603050405020304" pitchFamily="18" charset="0"/>
                <a:cs typeface="Arial" panose="020B0604020202020204" pitchFamily="34" charset="0"/>
              </a:rPr>
              <a:t>Simplify</a:t>
            </a:r>
            <a:r>
              <a:rPr lang="en-US" sz="1100" baseline="0" dirty="0" smtClean="0">
                <a:latin typeface="Arial" panose="020B0604020202020204" pitchFamily="34" charset="0"/>
                <a:ea typeface="Times New Roman" panose="02020603050405020304" pitchFamily="18" charset="0"/>
                <a:cs typeface="Arial" panose="020B0604020202020204" pitchFamily="34" charset="0"/>
              </a:rPr>
              <a:t> your operations with frictionless operations</a:t>
            </a:r>
          </a:p>
          <a:p>
            <a:pPr marL="171450" indent="-171450">
              <a:buFont typeface="Arial" panose="020B0604020202020204" pitchFamily="34" charset="0"/>
              <a:buChar char="•"/>
            </a:pPr>
            <a:r>
              <a:rPr lang="en-US" sz="1100" baseline="0" dirty="0" smtClean="0">
                <a:latin typeface="Arial" panose="020B0604020202020204" pitchFamily="34" charset="0"/>
                <a:ea typeface="Times New Roman" panose="02020603050405020304" pitchFamily="18" charset="0"/>
                <a:cs typeface="Arial" panose="020B0604020202020204" pitchFamily="34" charset="0"/>
              </a:rPr>
              <a:t>and </a:t>
            </a:r>
            <a:r>
              <a:rPr lang="en-US" sz="1100" u="sng" baseline="0" dirty="0" smtClean="0">
                <a:latin typeface="Arial" panose="020B0604020202020204" pitchFamily="34" charset="0"/>
                <a:ea typeface="Times New Roman" panose="02020603050405020304" pitchFamily="18" charset="0"/>
                <a:cs typeface="Arial" panose="020B0604020202020204" pitchFamily="34" charset="0"/>
              </a:rPr>
              <a:t>Develop</a:t>
            </a:r>
            <a:r>
              <a:rPr lang="en-US" sz="1100" baseline="0" dirty="0" smtClean="0">
                <a:latin typeface="Arial" panose="020B0604020202020204" pitchFamily="34" charset="0"/>
                <a:ea typeface="Times New Roman" panose="02020603050405020304" pitchFamily="18" charset="0"/>
                <a:cs typeface="Arial" panose="020B0604020202020204" pitchFamily="34" charset="0"/>
              </a:rPr>
              <a:t> more apps, faster</a:t>
            </a:r>
          </a:p>
        </p:txBody>
      </p:sp>
      <p:sp>
        <p:nvSpPr>
          <p:cNvPr id="4" name="Slide Number Placeholder 3"/>
          <p:cNvSpPr>
            <a:spLocks noGrp="1"/>
          </p:cNvSpPr>
          <p:nvPr>
            <p:ph type="sldNum" sz="quarter" idx="10"/>
          </p:nvPr>
        </p:nvSpPr>
        <p:spPr/>
        <p:txBody>
          <a:bodyPr/>
          <a:lstStyle/>
          <a:p>
            <a:fld id="{8547E1EE-0039-4797-B978-F453418260D1}" type="slidenum">
              <a:rPr lang="en-US" smtClean="0"/>
              <a:pPr/>
              <a:t>12</a:t>
            </a:fld>
            <a:endParaRPr lang="en-US" dirty="0"/>
          </a:p>
        </p:txBody>
      </p:sp>
    </p:spTree>
    <p:extLst>
      <p:ext uri="{BB962C8B-B14F-4D97-AF65-F5344CB8AC3E}">
        <p14:creationId xmlns:p14="http://schemas.microsoft.com/office/powerpoint/2010/main" val="1935090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HP Simplified"/>
                <a:ea typeface="+mn-ea"/>
                <a:cs typeface="HP Simplified"/>
              </a:rPr>
              <a:t>HPE Synergy, the first platform built from the ground up for Composable Infrastructure, offers an experience that empowers IT to create and deliver new value instantly and continuously.  It is a single infrastructure that reduces operational complexity for traditional workloads and increases operational velocity for the new breed of applications and services.  Through a single interface, HPE Synergy composes physical and virtual compute, storage, and fabric pools into any configuration for any application.  As an extensible platform, it easily enables a broad range of applications and operational models such as virtualization, hybrid cloud, and DevOps.  With HPE Synergy, IT can become not just the internal service provider but the business partner to rapidly launch new applications that </a:t>
            </a:r>
            <a:r>
              <a:rPr lang="en-US" sz="1200" i="1" kern="1200" dirty="0" smtClean="0">
                <a:solidFill>
                  <a:schemeClr val="tx1"/>
                </a:solidFill>
                <a:effectLst/>
                <a:latin typeface="HP Simplified"/>
                <a:ea typeface="+mn-ea"/>
                <a:cs typeface="HP Simplified"/>
              </a:rPr>
              <a:t>become</a:t>
            </a:r>
            <a:r>
              <a:rPr lang="en-US" sz="1200" kern="1200" dirty="0" smtClean="0">
                <a:solidFill>
                  <a:schemeClr val="tx1"/>
                </a:solidFill>
                <a:effectLst/>
                <a:latin typeface="HP Simplified"/>
                <a:ea typeface="+mn-ea"/>
                <a:cs typeface="HP Simplified"/>
              </a:rPr>
              <a:t> the business.</a:t>
            </a:r>
          </a:p>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US" smtClean="0"/>
              <a:pPr/>
              <a:t>13</a:t>
            </a:fld>
            <a:endParaRPr lang="en-US" dirty="0"/>
          </a:p>
        </p:txBody>
      </p:sp>
    </p:spTree>
    <p:extLst>
      <p:ext uri="{BB962C8B-B14F-4D97-AF65-F5344CB8AC3E}">
        <p14:creationId xmlns:p14="http://schemas.microsoft.com/office/powerpoint/2010/main" val="3907228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HP Simplified"/>
                <a:ea typeface="+mn-ea"/>
                <a:cs typeface="HP Simplified"/>
              </a:rPr>
              <a:t>HPE Synergy, the first platform built from the ground up for Composable Infrastructure, offers an experience that empowers IT to create and deliver new value instantly and continuously.  It is a single infrastructure that reduces operational complexity for traditional workloads and increases operational velocity for the new breed of applications and services.  Through a single interface, HPE Synergy composes physical and virtual compute, storage, and fabric pools into any configuration for any application.  As an extensible platform, it easily enables a broad range of applications and operational models such as virtualization, hybrid cloud, and DevOps.  With HPE Synergy, IT can become not just the internal service provider but the business partner to rapidly launch new applications that </a:t>
            </a:r>
            <a:r>
              <a:rPr lang="en-US" sz="1200" i="1" kern="1200" dirty="0" smtClean="0">
                <a:solidFill>
                  <a:schemeClr val="tx1"/>
                </a:solidFill>
                <a:effectLst/>
                <a:latin typeface="HP Simplified"/>
                <a:ea typeface="+mn-ea"/>
                <a:cs typeface="HP Simplified"/>
              </a:rPr>
              <a:t>become</a:t>
            </a:r>
            <a:r>
              <a:rPr lang="en-US" sz="1200" kern="1200" dirty="0" smtClean="0">
                <a:solidFill>
                  <a:schemeClr val="tx1"/>
                </a:solidFill>
                <a:effectLst/>
                <a:latin typeface="HP Simplified"/>
                <a:ea typeface="+mn-ea"/>
                <a:cs typeface="HP Simplified"/>
              </a:rPr>
              <a:t> the business.</a:t>
            </a:r>
          </a:p>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US" smtClean="0"/>
              <a:pPr/>
              <a:t>14</a:t>
            </a:fld>
            <a:endParaRPr lang="en-US" dirty="0"/>
          </a:p>
        </p:txBody>
      </p:sp>
    </p:spTree>
    <p:extLst>
      <p:ext uri="{BB962C8B-B14F-4D97-AF65-F5344CB8AC3E}">
        <p14:creationId xmlns:p14="http://schemas.microsoft.com/office/powerpoint/2010/main" val="4221480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US" smtClean="0"/>
              <a:pPr/>
              <a:t>15</a:t>
            </a:fld>
            <a:endParaRPr lang="en-US" dirty="0"/>
          </a:p>
        </p:txBody>
      </p:sp>
    </p:spTree>
    <p:extLst>
      <p:ext uri="{BB962C8B-B14F-4D97-AF65-F5344CB8AC3E}">
        <p14:creationId xmlns:p14="http://schemas.microsoft.com/office/powerpoint/2010/main" val="89518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1" dirty="0" smtClean="0"/>
              <a:t>Claim: Up to 73% reduction in operator time performing firmware updates</a:t>
            </a:r>
            <a:r>
              <a:rPr lang="en-US" b="1" baseline="30000" dirty="0" smtClean="0"/>
              <a:t>1 </a:t>
            </a:r>
          </a:p>
          <a:p>
            <a:r>
              <a:rPr lang="en-US" dirty="0" smtClean="0"/>
              <a:t>Substantiation: </a:t>
            </a:r>
            <a:r>
              <a:rPr lang="en-US" baseline="30000" dirty="0" smtClean="0"/>
              <a:t>1 </a:t>
            </a:r>
            <a:r>
              <a:rPr lang="en-US" dirty="0" smtClean="0"/>
              <a:t>HPE White Paper:  HPE White Paper: The benefits of evolving your HPE BladeSystem environment to HPE Synergy based on HPE internal testing, April 2017.</a:t>
            </a:r>
          </a:p>
          <a:p>
            <a:r>
              <a:rPr lang="en-US" dirty="0" smtClean="0"/>
              <a:t>http://h20195.www2.hpe.com/V2/GetDocument.aspx?docname=a00006129enw </a:t>
            </a:r>
          </a:p>
          <a:p>
            <a:endParaRPr lang="en-US" dirty="0" smtClean="0"/>
          </a:p>
          <a:p>
            <a:r>
              <a:rPr lang="en-US" b="1" dirty="0" smtClean="0"/>
              <a:t>Claim: 53% reduction in average software build time</a:t>
            </a:r>
            <a:r>
              <a:rPr lang="en-US" b="1" baseline="30000" dirty="0" smtClean="0"/>
              <a:t>2</a:t>
            </a:r>
            <a:r>
              <a:rPr lang="en-US" b="1" dirty="0" smtClean="0"/>
              <a:t> with Docker container host </a:t>
            </a:r>
          </a:p>
          <a:p>
            <a:r>
              <a:rPr lang="en-US" dirty="0" smtClean="0"/>
              <a:t>Substantiation:</a:t>
            </a:r>
            <a:r>
              <a:rPr lang="en-US" baseline="30000" dirty="0" smtClean="0"/>
              <a:t> 2 </a:t>
            </a:r>
            <a:r>
              <a:rPr lang="en-US" dirty="0" smtClean="0"/>
              <a:t>Clutch Cost to Build  a Mobile App: A Survey + HPE internal tests, January 2015.</a:t>
            </a:r>
            <a:r>
              <a:rPr lang="en-US" baseline="0" dirty="0" smtClean="0"/>
              <a:t> </a:t>
            </a:r>
            <a:r>
              <a:rPr lang="en-US" dirty="0" smtClean="0"/>
              <a:t>Clutch surveyed representatives from 12 leading mobile application development companies to determine cost ranges of building an iPhone app and the key variables of cost.  In our survey, we asked service providers to report the number of hours required to design and develop various features and aspects of mobile apps.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16</a:t>
            </a:fld>
            <a:endParaRPr lang="en-US" dirty="0"/>
          </a:p>
        </p:txBody>
      </p:sp>
    </p:spTree>
    <p:extLst>
      <p:ext uri="{BB962C8B-B14F-4D97-AF65-F5344CB8AC3E}">
        <p14:creationId xmlns:p14="http://schemas.microsoft.com/office/powerpoint/2010/main" val="4233105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393700"/>
            <a:ext cx="4730750" cy="2660650"/>
          </a:xfrm>
        </p:spPr>
      </p:sp>
      <p:sp>
        <p:nvSpPr>
          <p:cNvPr id="3" name="Notes Placeholder 2"/>
          <p:cNvSpPr>
            <a:spLocks noGrp="1"/>
          </p:cNvSpPr>
          <p:nvPr>
            <p:ph type="body" idx="1"/>
          </p:nvPr>
        </p:nvSpPr>
        <p:spPr/>
        <p:txBody>
          <a:bodyPr>
            <a:normAutofit lnSpcReduction="10000"/>
          </a:bodyPr>
          <a:lstStyle/>
          <a:p>
            <a:r>
              <a:rPr lang="en-US" sz="1100" dirty="0" smtClean="0">
                <a:latin typeface="Arial" panose="020B0604020202020204" pitchFamily="34" charset="0"/>
                <a:ea typeface="Times New Roman" panose="02020603050405020304" pitchFamily="18" charset="0"/>
                <a:cs typeface="Arial" panose="020B0604020202020204" pitchFamily="34" charset="0"/>
              </a:rPr>
              <a:t>Let me show you how Synergy works …</a:t>
            </a:r>
            <a:endParaRPr lang="en-US" sz="1100" dirty="0" smtClean="0">
              <a:solidFill>
                <a:srgbClr val="FF0000"/>
              </a:solidFill>
              <a:latin typeface="Arial" panose="020B0604020202020204" pitchFamily="34" charset="0"/>
              <a:ea typeface="Times New Roman" panose="02020603050405020304" pitchFamily="18" charset="0"/>
              <a:cs typeface="Arial" panose="020B0604020202020204" pitchFamily="34" charset="0"/>
            </a:endParaRPr>
          </a:p>
          <a:p>
            <a:endParaRPr lang="en-US" sz="1100" dirty="0" smtClean="0">
              <a:latin typeface="Arial" panose="020B0604020202020204" pitchFamily="34" charset="0"/>
              <a:ea typeface="Times New Roman" panose="02020603050405020304" pitchFamily="18" charset="0"/>
              <a:cs typeface="Arial" panose="020B0604020202020204" pitchFamily="34" charset="0"/>
            </a:endParaRPr>
          </a:p>
          <a:p>
            <a:r>
              <a:rPr lang="en-US" sz="1100" dirty="0" smtClean="0">
                <a:latin typeface="Arial" panose="020B0604020202020204" pitchFamily="34" charset="0"/>
                <a:ea typeface="Times New Roman" panose="02020603050405020304" pitchFamily="18" charset="0"/>
                <a:cs typeface="Arial" panose="020B0604020202020204" pitchFamily="34" charset="0"/>
              </a:rPr>
              <a:t>First, Synergy self-discovers and assembles all resources: compute, storage, and fabric. </a:t>
            </a:r>
          </a:p>
          <a:p>
            <a:endParaRPr lang="en-US" sz="1100" dirty="0" smtClean="0">
              <a:latin typeface="Arial" panose="020B0604020202020204" pitchFamily="34" charset="0"/>
              <a:ea typeface="Times New Roman" panose="02020603050405020304" pitchFamily="18" charset="0"/>
              <a:cs typeface="Arial" panose="020B0604020202020204" pitchFamily="34" charset="0"/>
            </a:endParaRPr>
          </a:p>
          <a:p>
            <a:r>
              <a:rPr lang="en-US" sz="1100" dirty="0" smtClean="0">
                <a:latin typeface="Arial" panose="020B0604020202020204" pitchFamily="34" charset="0"/>
                <a:ea typeface="Times New Roman" panose="02020603050405020304" pitchFamily="18" charset="0"/>
                <a:cs typeface="Arial" panose="020B0604020202020204" pitchFamily="34" charset="0"/>
              </a:rPr>
              <a:t>Next, it presents a catalogue of workload-based templates containing everything you need to deploy your infrastructure. </a:t>
            </a:r>
          </a:p>
          <a:p>
            <a:endParaRPr lang="en-US" sz="1100" dirty="0" smtClean="0">
              <a:latin typeface="Arial" panose="020B0604020202020204" pitchFamily="34" charset="0"/>
              <a:ea typeface="Times New Roman" panose="02020603050405020304" pitchFamily="18" charset="0"/>
              <a:cs typeface="Arial" panose="020B0604020202020204" pitchFamily="34" charset="0"/>
            </a:endParaRPr>
          </a:p>
          <a:p>
            <a:r>
              <a:rPr lang="en-US" sz="1100" dirty="0" smtClean="0">
                <a:latin typeface="Arial" panose="020B0604020202020204" pitchFamily="34" charset="0"/>
                <a:ea typeface="Times New Roman" panose="02020603050405020304" pitchFamily="18" charset="0"/>
                <a:cs typeface="Arial" panose="020B0604020202020204" pitchFamily="34" charset="0"/>
              </a:rPr>
              <a:t>[need to change all of this to align</a:t>
            </a:r>
            <a:r>
              <a:rPr lang="en-US" sz="1100" baseline="0" dirty="0" smtClean="0">
                <a:latin typeface="Arial" panose="020B0604020202020204" pitchFamily="34" charset="0"/>
                <a:ea typeface="Times New Roman" panose="02020603050405020304" pitchFamily="18" charset="0"/>
                <a:cs typeface="Arial" panose="020B0604020202020204" pitchFamily="34" charset="0"/>
              </a:rPr>
              <a:t> with examples in slide] </a:t>
            </a:r>
          </a:p>
          <a:p>
            <a:endParaRPr lang="en-US" sz="1100" baseline="0" dirty="0" smtClean="0">
              <a:latin typeface="Arial" panose="020B0604020202020204" pitchFamily="34" charset="0"/>
              <a:ea typeface="Times New Roman" panose="02020603050405020304" pitchFamily="18" charset="0"/>
              <a:cs typeface="Arial" panose="020B0604020202020204" pitchFamily="34" charset="0"/>
            </a:endParaRPr>
          </a:p>
          <a:p>
            <a:r>
              <a:rPr lang="en-US" sz="1100" dirty="0" smtClean="0">
                <a:latin typeface="Arial" panose="020B0604020202020204" pitchFamily="34" charset="0"/>
                <a:ea typeface="Times New Roman" panose="02020603050405020304" pitchFamily="18" charset="0"/>
                <a:cs typeface="Arial" panose="020B0604020202020204" pitchFamily="34" charset="0"/>
              </a:rPr>
              <a:t>For example, I have a banking app on my phone. For regulatory reasons, the bank runs the mobile back end for that app in their own datacenter. But they still need to deploy new services at cloud speed. Using Synergy, IT can quickly provision compute, storage, and fabric in </a:t>
            </a:r>
            <a:r>
              <a:rPr lang="en-US" sz="11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minutes</a:t>
            </a:r>
            <a:r>
              <a:rPr lang="en-US" sz="1100" dirty="0" smtClean="0">
                <a:latin typeface="Arial" panose="020B0604020202020204" pitchFamily="34" charset="0"/>
                <a:ea typeface="Times New Roman" panose="02020603050405020304" pitchFamily="18" charset="0"/>
                <a:cs typeface="Arial" panose="020B0604020202020204" pitchFamily="34" charset="0"/>
              </a:rPr>
              <a:t>, and flex dynamically to the needs of that app. Let me show you how this is done. </a:t>
            </a:r>
          </a:p>
          <a:p>
            <a:r>
              <a:rPr lang="en-US" sz="11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[Docker app is dragged to management]</a:t>
            </a:r>
            <a:endParaRPr lang="en-US" sz="1100" u="sng" dirty="0" smtClean="0">
              <a:latin typeface="Arial" panose="020B0604020202020204" pitchFamily="34" charset="0"/>
              <a:ea typeface="Times New Roman" panose="02020603050405020304" pitchFamily="18" charset="0"/>
              <a:cs typeface="Arial" panose="020B0604020202020204" pitchFamily="34" charset="0"/>
            </a:endParaRPr>
          </a:p>
          <a:p>
            <a:r>
              <a:rPr lang="en-US" sz="1100" u="sng" dirty="0" smtClean="0">
                <a:latin typeface="Arial" panose="020B0604020202020204" pitchFamily="34" charset="0"/>
                <a:ea typeface="Times New Roman" panose="02020603050405020304" pitchFamily="18" charset="0"/>
                <a:cs typeface="Arial" panose="020B0604020202020204" pitchFamily="34" charset="0"/>
              </a:rPr>
              <a:t>Let’s imaging that app is deployed using the </a:t>
            </a:r>
            <a:r>
              <a:rPr lang="en-US" sz="1100" u="sng"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open source tool, like Docker,   The Docker</a:t>
            </a:r>
            <a:r>
              <a:rPr lang="en-US" sz="11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workload template </a:t>
            </a:r>
            <a:r>
              <a:rPr lang="en-US" sz="1100" u="sng"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assembles compute </a:t>
            </a:r>
            <a:r>
              <a:rPr lang="en-US" sz="11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nodes with a pool of storage in a container.  I can </a:t>
            </a:r>
            <a:r>
              <a:rPr lang="en-US" sz="1100" u="sng"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scale compute and storage independently</a:t>
            </a:r>
            <a:r>
              <a:rPr lang="en-US" sz="1100" dirty="0" smtClean="0">
                <a:latin typeface="Arial" panose="020B0604020202020204" pitchFamily="34" charset="0"/>
                <a:ea typeface="Times New Roman" panose="02020603050405020304" pitchFamily="18" charset="0"/>
                <a:cs typeface="Arial" panose="020B0604020202020204" pitchFamily="34" charset="0"/>
              </a:rPr>
              <a:t>.</a:t>
            </a:r>
            <a:r>
              <a:rPr lang="en-US" sz="11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[compute and storage callouts]</a:t>
            </a:r>
            <a:endParaRPr lang="en-US" sz="1100" dirty="0" smtClean="0">
              <a:latin typeface="Arial" panose="020B0604020202020204" pitchFamily="34" charset="0"/>
              <a:ea typeface="Times New Roman" panose="02020603050405020304" pitchFamily="18" charset="0"/>
              <a:cs typeface="Arial" panose="020B0604020202020204" pitchFamily="34" charset="0"/>
            </a:endParaRPr>
          </a:p>
          <a:p>
            <a:r>
              <a:rPr lang="en-US" sz="1100" dirty="0" smtClean="0">
                <a:latin typeface="Arial" panose="020B0604020202020204" pitchFamily="34" charset="0"/>
                <a:ea typeface="Times New Roman" panose="02020603050405020304" pitchFamily="18" charset="0"/>
                <a:cs typeface="Arial" panose="020B0604020202020204" pitchFamily="34" charset="0"/>
              </a:rPr>
              <a:t>And when I no longer need this app, I can </a:t>
            </a:r>
            <a:r>
              <a:rPr lang="en-US" sz="1100" u="sng" dirty="0" smtClean="0">
                <a:latin typeface="Arial" panose="020B0604020202020204" pitchFamily="34" charset="0"/>
                <a:ea typeface="Times New Roman" panose="02020603050405020304" pitchFamily="18" charset="0"/>
                <a:cs typeface="Arial" panose="020B0604020202020204" pitchFamily="34" charset="0"/>
              </a:rPr>
              <a:t>return the resources </a:t>
            </a:r>
            <a:r>
              <a:rPr lang="en-US" sz="1100" dirty="0" smtClean="0">
                <a:latin typeface="Arial" panose="020B0604020202020204" pitchFamily="34" charset="0"/>
                <a:ea typeface="Times New Roman" panose="02020603050405020304" pitchFamily="18" charset="0"/>
                <a:cs typeface="Arial" panose="020B0604020202020204" pitchFamily="34" charset="0"/>
              </a:rPr>
              <a:t>back to the resource pool. </a:t>
            </a:r>
            <a:r>
              <a:rPr lang="en-US" sz="11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[Single line of code types in and levels change]</a:t>
            </a:r>
          </a:p>
          <a:p>
            <a:r>
              <a:rPr lang="en-US" sz="11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[MS SQL is dragged to management]</a:t>
            </a:r>
          </a:p>
          <a:p>
            <a:r>
              <a:rPr lang="en-US" sz="1100" u="sng" dirty="0" smtClean="0">
                <a:latin typeface="Arial" panose="020B0604020202020204" pitchFamily="34" charset="0"/>
                <a:ea typeface="Times New Roman" panose="02020603050405020304" pitchFamily="18" charset="0"/>
                <a:cs typeface="Arial" panose="020B0604020202020204" pitchFamily="34" charset="0"/>
              </a:rPr>
              <a:t>To deploy a traditional ,scalable database</a:t>
            </a:r>
            <a:r>
              <a:rPr lang="en-US" sz="1100" dirty="0" smtClean="0">
                <a:latin typeface="Arial" panose="020B0604020202020204" pitchFamily="34" charset="0"/>
                <a:ea typeface="Times New Roman" panose="02020603050405020304" pitchFamily="18" charset="0"/>
                <a:cs typeface="Arial" panose="020B0604020202020204" pitchFamily="34" charset="0"/>
              </a:rPr>
              <a:t>, Synergy </a:t>
            </a:r>
            <a:r>
              <a:rPr lang="en-US" sz="1100" u="sng" dirty="0" smtClean="0">
                <a:latin typeface="Arial" panose="020B0604020202020204" pitchFamily="34" charset="0"/>
                <a:ea typeface="Times New Roman" panose="02020603050405020304" pitchFamily="18" charset="0"/>
                <a:cs typeface="Arial" panose="020B0604020202020204" pitchFamily="34" charset="0"/>
              </a:rPr>
              <a:t>instantly composes </a:t>
            </a:r>
            <a:r>
              <a:rPr lang="en-US" sz="1100" dirty="0" smtClean="0">
                <a:latin typeface="Arial" panose="020B0604020202020204" pitchFamily="34" charset="0"/>
                <a:ea typeface="Times New Roman" panose="02020603050405020304" pitchFamily="18" charset="0"/>
                <a:cs typeface="Arial" panose="020B0604020202020204" pitchFamily="34" charset="0"/>
              </a:rPr>
              <a:t>the high performance compute, with 3PAR storage. I designed this template with full redundancy for the highest availability. </a:t>
            </a:r>
            <a:r>
              <a:rPr lang="en-US" sz="11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[fluctuating blue chart]</a:t>
            </a:r>
          </a:p>
          <a:p>
            <a:r>
              <a:rPr lang="en-US" sz="11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[More racks animate in]</a:t>
            </a:r>
          </a:p>
          <a:p>
            <a:r>
              <a:rPr lang="en-US" sz="1100" dirty="0" smtClean="0">
                <a:latin typeface="Arial" panose="020B0604020202020204" pitchFamily="34" charset="0"/>
                <a:ea typeface="Times New Roman" panose="02020603050405020304" pitchFamily="18" charset="0"/>
                <a:cs typeface="Arial" panose="020B0604020202020204" pitchFamily="34" charset="0"/>
              </a:rPr>
              <a:t>What’s more, I can </a:t>
            </a:r>
            <a:r>
              <a:rPr lang="en-US" sz="1100" u="sng" dirty="0" smtClean="0">
                <a:latin typeface="Arial" panose="020B0604020202020204" pitchFamily="34" charset="0"/>
                <a:ea typeface="Times New Roman" panose="02020603050405020304" pitchFamily="18" charset="0"/>
                <a:cs typeface="Arial" panose="020B0604020202020204" pitchFamily="34" charset="0"/>
              </a:rPr>
              <a:t>scale </a:t>
            </a:r>
            <a:r>
              <a:rPr lang="en-US" sz="1100" dirty="0" smtClean="0">
                <a:latin typeface="Arial" panose="020B0604020202020204" pitchFamily="34" charset="0"/>
                <a:ea typeface="Times New Roman" panose="02020603050405020304" pitchFamily="18" charset="0"/>
                <a:cs typeface="Arial" panose="020B0604020202020204" pitchFamily="34" charset="0"/>
              </a:rPr>
              <a:t>my workload across multiple racks—provisioning fluid resources to the needs of the entire enterprise. </a:t>
            </a:r>
            <a:r>
              <a:rPr lang="en-US" sz="11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[Ends on branded Synergy lockup]</a:t>
            </a:r>
          </a:p>
          <a:p>
            <a:pPr lvl="0"/>
            <a:endParaRPr lang="en-US" dirty="0" smtClean="0">
              <a:latin typeface="+mn-lt"/>
            </a:endParaRPr>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70221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387350"/>
            <a:ext cx="4660900" cy="2620963"/>
          </a:xfrm>
        </p:spPr>
      </p:sp>
      <p:sp>
        <p:nvSpPr>
          <p:cNvPr id="3" name="Notes Placeholder 2"/>
          <p:cNvSpPr>
            <a:spLocks noGrp="1"/>
          </p:cNvSpPr>
          <p:nvPr>
            <p:ph type="body" idx="1"/>
          </p:nvPr>
        </p:nvSpPr>
        <p:spPr/>
        <p:txBody>
          <a:bodyPr>
            <a:normAutofit/>
          </a:bodyPr>
          <a:lstStyle/>
          <a:p>
            <a:pPr marL="171450" indent="-171450">
              <a:spcBef>
                <a:spcPts val="0"/>
              </a:spcBef>
              <a:buClr>
                <a:prstClr val="black"/>
              </a:buClr>
              <a:buSzPct val="100000"/>
              <a:buFont typeface="Wingdings" panose="05000000000000000000" pitchFamily="2" charset="2"/>
              <a:buChar char="§"/>
            </a:pPr>
            <a:r>
              <a:rPr lang="en-US" dirty="0">
                <a:solidFill>
                  <a:prstClr val="black"/>
                </a:solidFill>
                <a:latin typeface="Metric" panose="020B0503030202060203" pitchFamily="34" charset="0"/>
                <a:cs typeface="Arial" panose="020B0604020202020204" pitchFamily="34" charset="0"/>
              </a:rPr>
              <a:t>That’s the basic mgmt infrastructure of Synergy – gives you SDI with template based ops through a unified API scaled across mult frames</a:t>
            </a:r>
          </a:p>
          <a:p>
            <a:pPr marL="171450" indent="-171450">
              <a:spcBef>
                <a:spcPts val="0"/>
              </a:spcBef>
              <a:buClr>
                <a:prstClr val="black"/>
              </a:buClr>
              <a:buSzPct val="100000"/>
              <a:buFont typeface="Wingdings" panose="05000000000000000000" pitchFamily="2" charset="2"/>
              <a:buChar char="§"/>
            </a:pPr>
            <a:r>
              <a:rPr lang="en-US" dirty="0">
                <a:solidFill>
                  <a:prstClr val="black"/>
                </a:solidFill>
                <a:latin typeface="Metric" panose="020B0503030202060203" pitchFamily="34" charset="0"/>
                <a:cs typeface="Arial" panose="020B0604020202020204" pitchFamily="34" charset="0"/>
              </a:rPr>
              <a:t>To accelerate the provisioning of OE to the speed of cloud  - special purpose appliance </a:t>
            </a:r>
          </a:p>
          <a:p>
            <a:pPr marL="171450" indent="-171450">
              <a:spcBef>
                <a:spcPts val="0"/>
              </a:spcBef>
              <a:buClr>
                <a:prstClr val="black"/>
              </a:buClr>
              <a:buSzPct val="100000"/>
              <a:buFont typeface="Wingdings" panose="05000000000000000000" pitchFamily="2" charset="2"/>
              <a:buChar char="§"/>
            </a:pPr>
            <a:r>
              <a:rPr lang="en-US" dirty="0">
                <a:solidFill>
                  <a:prstClr val="black"/>
                </a:solidFill>
                <a:latin typeface="Metric" panose="020B0503030202060203" pitchFamily="34" charset="0"/>
                <a:cs typeface="Arial" panose="020B0604020202020204" pitchFamily="34" charset="0"/>
              </a:rPr>
              <a:t>Same HW design as Composer that functions as a repository for bootable images that are integrated into template driven operations</a:t>
            </a:r>
          </a:p>
          <a:p>
            <a:pPr marL="171450" indent="-171450">
              <a:spcBef>
                <a:spcPts val="0"/>
              </a:spcBef>
              <a:buClr>
                <a:prstClr val="black"/>
              </a:buClr>
              <a:buSzPct val="100000"/>
              <a:buFont typeface="Wingdings" panose="05000000000000000000" pitchFamily="2" charset="2"/>
              <a:buChar char="§"/>
            </a:pPr>
            <a:r>
              <a:rPr lang="en-US" dirty="0">
                <a:solidFill>
                  <a:prstClr val="black"/>
                </a:solidFill>
                <a:latin typeface="Metric" panose="020B0503030202060203" pitchFamily="34" charset="0"/>
                <a:cs typeface="Arial" panose="020B0604020202020204" pitchFamily="34" charset="0"/>
              </a:rPr>
              <a:t>Bootable images for different workloads in your environment stored and managed here.</a:t>
            </a:r>
          </a:p>
          <a:p>
            <a:pPr marL="171450" indent="-171450">
              <a:spcBef>
                <a:spcPts val="0"/>
              </a:spcBef>
              <a:buClr>
                <a:prstClr val="black"/>
              </a:buClr>
              <a:buSzPct val="100000"/>
              <a:buFont typeface="Wingdings" panose="05000000000000000000" pitchFamily="2" charset="2"/>
              <a:buChar char="§"/>
            </a:pPr>
            <a:r>
              <a:rPr lang="en-US" dirty="0">
                <a:solidFill>
                  <a:prstClr val="black"/>
                </a:solidFill>
                <a:latin typeface="Metric" panose="020B0503030202060203" pitchFamily="34" charset="0"/>
                <a:cs typeface="Arial" panose="020B0604020202020204" pitchFamily="34" charset="0"/>
              </a:rPr>
              <a:t>Like Composer, highly available, cluster? And installed in any appliance bay</a:t>
            </a:r>
          </a:p>
          <a:p>
            <a:pPr marL="171450" indent="-171450">
              <a:spcBef>
                <a:spcPts val="0"/>
              </a:spcBef>
              <a:buClr>
                <a:prstClr val="black"/>
              </a:buClr>
              <a:buSzPct val="100000"/>
              <a:buFont typeface="Wingdings" panose="05000000000000000000" pitchFamily="2" charset="2"/>
              <a:buChar char="§"/>
            </a:pPr>
            <a:r>
              <a:rPr lang="en-US" dirty="0">
                <a:solidFill>
                  <a:prstClr val="black"/>
                </a:solidFill>
                <a:latin typeface="Metric" panose="020B0503030202060203" pitchFamily="34" charset="0"/>
                <a:cs typeface="Arial" panose="020B0604020202020204" pitchFamily="34" charset="0"/>
              </a:rPr>
              <a:t>Pair for up to 5 frames</a:t>
            </a:r>
          </a:p>
          <a:p>
            <a:pPr marL="171450" indent="-171450">
              <a:spcBef>
                <a:spcPts val="0"/>
              </a:spcBef>
              <a:buClr>
                <a:prstClr val="black"/>
              </a:buClr>
              <a:buSzPct val="100000"/>
              <a:buFont typeface="Wingdings" panose="05000000000000000000" pitchFamily="2" charset="2"/>
              <a:buChar char="§"/>
            </a:pPr>
            <a:r>
              <a:rPr lang="en-US" dirty="0">
                <a:solidFill>
                  <a:prstClr val="black"/>
                </a:solidFill>
                <a:latin typeface="Metric" panose="020B0503030202060203" pitchFamily="34" charset="0"/>
                <a:cs typeface="Arial" panose="020B0604020202020204" pitchFamily="34" charset="0"/>
              </a:rPr>
              <a:t>Faster, simpler and more secure than PXE and simpler and more cost-effective than boot from SAN</a:t>
            </a:r>
          </a:p>
          <a:p>
            <a:pPr marL="171450" indent="-171450">
              <a:spcBef>
                <a:spcPts val="0"/>
              </a:spcBef>
              <a:buClr>
                <a:prstClr val="black"/>
              </a:buClr>
              <a:buSzPct val="100000"/>
              <a:buFont typeface="Wingdings" panose="05000000000000000000" pitchFamily="2" charset="2"/>
              <a:buChar char="§"/>
            </a:pPr>
            <a:endParaRPr lang="en-US" dirty="0">
              <a:solidFill>
                <a:prstClr val="black"/>
              </a:solidFill>
              <a:latin typeface="Metric" panose="020B0503030202060203" pitchFamily="34" charset="0"/>
              <a:cs typeface="Arial" panose="020B0604020202020204" pitchFamily="34" charset="0"/>
            </a:endParaRPr>
          </a:p>
          <a:p>
            <a:pPr marL="0" indent="0">
              <a:spcBef>
                <a:spcPts val="0"/>
              </a:spcBef>
              <a:buClr>
                <a:prstClr val="black"/>
              </a:buClr>
              <a:buSzPct val="100000"/>
              <a:buFont typeface="Wingdings" panose="05000000000000000000" pitchFamily="2" charset="2"/>
              <a:buNone/>
            </a:pPr>
            <a:r>
              <a:rPr lang="en-US" b="1" dirty="0">
                <a:solidFill>
                  <a:prstClr val="black"/>
                </a:solidFill>
                <a:latin typeface="Metric" panose="020B0503030202060203" pitchFamily="34" charset="0"/>
                <a:cs typeface="Arial" panose="020B0604020202020204" pitchFamily="34" charset="0"/>
              </a:rPr>
              <a:t>Transcription:</a:t>
            </a:r>
          </a:p>
          <a:p>
            <a:pPr marL="0" marR="0" indent="0" algn="l" defTabSz="914400" rtl="0" eaLnBrk="1" fontAlgn="auto" latinLnBrk="0" hangingPunct="1">
              <a:lnSpc>
                <a:spcPct val="100000"/>
              </a:lnSpc>
              <a:spcBef>
                <a:spcPts val="0"/>
              </a:spcBef>
              <a:spcAft>
                <a:spcPts val="0"/>
              </a:spcAft>
              <a:buClr>
                <a:prstClr val="black"/>
              </a:buClr>
              <a:buSzPct val="100000"/>
              <a:buFont typeface="Wingdings" panose="05000000000000000000" pitchFamily="2" charset="2"/>
              <a:buNone/>
              <a:tabLst/>
              <a:defRPr/>
            </a:pPr>
            <a:r>
              <a:rPr lang="en-US" sz="1100" kern="1200" dirty="0">
                <a:solidFill>
                  <a:schemeClr val="tx1"/>
                </a:solidFill>
                <a:effectLst/>
                <a:latin typeface="MetricHPE" panose="020B0503030202060203" pitchFamily="34" charset="0"/>
                <a:ea typeface="+mn-ea"/>
                <a:cs typeface="+mn-cs"/>
              </a:rPr>
              <a:t>So that's kind of the core management of Synergy, the composer, and the manager ring. I talked about this appliance specialized appliance, the image streamer. And it's really one of the key parts of being able to drive this speed cloud to get to the hybrid kind of environment that you want. And it's really designed to allow you to like the public cloud providers be able to operate in a stateless environment. What it is again is appliance same hardware basically as the composer but to under optimizing storage and memory to be able to be a repository for images. And it's highly available and designed. You are going to be streaming the hypervisors operating systems from this to the computer devices so it is designed to be highly available you can install to these in up to five frames. They are really tied to the data fabric that we are going to talk about in a few minutes. So, if you had 20 frames, you might have up to four pairs of image streamers associated with each data fabric in that environment. In that situation you are going to have multiple instances so you're thinking about how I keep all those in sync. There is a primary pair and it syncs with the secondary pairs automatically so you know that all the images in each one are the same without any kind of manual intervention. So, what this does is give you a very simple and reliable and cost-effective way to build up to deliver build compute, build your infrastructure as well as get to a stateless environment. It's a great alternative to PXE. We packaged it as very </a:t>
            </a:r>
            <a:r>
              <a:rPr lang="en-US" sz="1100" kern="1200" dirty="0" smtClean="0">
                <a:solidFill>
                  <a:schemeClr val="tx1"/>
                </a:solidFill>
                <a:effectLst/>
                <a:latin typeface="MetricHPE" panose="020B0503030202060203" pitchFamily="34" charset="0"/>
                <a:ea typeface="+mn-ea"/>
                <a:cs typeface="+mn-cs"/>
              </a:rPr>
              <a:t>simple </a:t>
            </a:r>
            <a:r>
              <a:rPr lang="en-US" sz="1100" kern="1200" dirty="0">
                <a:solidFill>
                  <a:schemeClr val="tx1"/>
                </a:solidFill>
                <a:effectLst/>
                <a:latin typeface="MetricHPE" panose="020B0503030202060203" pitchFamily="34" charset="0"/>
                <a:ea typeface="+mn-ea"/>
                <a:cs typeface="+mn-cs"/>
              </a:rPr>
              <a:t>to set up. You don’t have the security issues. A lot of companies don't let PXE on their networks for security reasons and it's much more cost-effective than boot from SAN. We've done a lot. People and tried to develop our put together iSCSI kind of boot environments in the past boot from SAN and it's complex but what we've done is taking all the complexity out of it and made it very simple.</a:t>
            </a:r>
          </a:p>
          <a:p>
            <a:pPr marL="0" indent="0">
              <a:spcBef>
                <a:spcPts val="0"/>
              </a:spcBef>
              <a:buClr>
                <a:prstClr val="black"/>
              </a:buClr>
              <a:buSzPct val="100000"/>
              <a:buFont typeface="Wingdings" panose="05000000000000000000" pitchFamily="2" charset="2"/>
              <a:buNone/>
            </a:pPr>
            <a:endParaRPr lang="en-US" b="1" dirty="0">
              <a:solidFill>
                <a:prstClr val="black"/>
              </a:solidFill>
              <a:latin typeface="Metric" panose="020B0503030202060203" pitchFamily="34" charset="0"/>
              <a:cs typeface="Arial" panose="020B0604020202020204" pitchFamily="34" charset="0"/>
            </a:endParaRPr>
          </a:p>
          <a:p>
            <a:pPr marL="171450" indent="-171450">
              <a:spcBef>
                <a:spcPts val="0"/>
              </a:spcBef>
              <a:buClr>
                <a:prstClr val="black"/>
              </a:buClr>
              <a:buSzPct val="100000"/>
              <a:buFont typeface="Wingdings" panose="05000000000000000000" pitchFamily="2" charset="2"/>
              <a:buChar char="§"/>
            </a:pPr>
            <a:endParaRPr lang="en-US" dirty="0">
              <a:solidFill>
                <a:prstClr val="black"/>
              </a:solidFill>
              <a:latin typeface="Metric" panose="020B0503030202060203"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latin typeface="Arial" panose="020B0604020202020204" pitchFamily="34" charset="0"/>
              </a:rPr>
              <a:pPr/>
              <a:t>18</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642499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381000"/>
            <a:ext cx="4575175" cy="2573338"/>
          </a:xfrm>
        </p:spPr>
      </p:sp>
      <p:sp>
        <p:nvSpPr>
          <p:cNvPr id="3" name="Notes Placeholder 2"/>
          <p:cNvSpPr>
            <a:spLocks noGrp="1"/>
          </p:cNvSpPr>
          <p:nvPr>
            <p:ph type="body" idx="1"/>
          </p:nvPr>
        </p:nvSpPr>
        <p:spPr/>
        <p:txBody>
          <a:bodyPr>
            <a:normAutofit fontScale="92500" lnSpcReduction="20000"/>
          </a:bodyPr>
          <a:lstStyle/>
          <a:p>
            <a:pPr marL="0" marR="0" indent="0" algn="l" defTabSz="914361" rtl="0" eaLnBrk="1" fontAlgn="auto" latinLnBrk="0" hangingPunct="1">
              <a:lnSpc>
                <a:spcPct val="100000"/>
              </a:lnSpc>
              <a:spcBef>
                <a:spcPts val="600"/>
              </a:spcBef>
              <a:spcAft>
                <a:spcPts val="0"/>
              </a:spcAft>
              <a:buClrTx/>
              <a:buSzTx/>
              <a:buFontTx/>
              <a:buNone/>
              <a:tabLst/>
              <a:defRPr/>
            </a:pPr>
            <a:r>
              <a:rPr lang="en-US" sz="1200" i="1" kern="1200" dirty="0">
                <a:solidFill>
                  <a:schemeClr val="tx1"/>
                </a:solidFill>
                <a:effectLst/>
                <a:latin typeface="HP Simplified"/>
                <a:ea typeface="+mn-ea"/>
                <a:cs typeface="HP Simplified"/>
              </a:rPr>
              <a:t>“Traditional server deployment is a sequential process of building compute modules — physical provisioning, followed by provisioning an operating system, and then followed by provisioning a hypervisor installation.  Traditional memory-based server deployments use general deployment/provisioning tools for ‘service OS’ deployment, which uses a RAM-based OS, and is also known as a ‘pre-boot (pre-install) environment’.</a:t>
            </a:r>
          </a:p>
          <a:p>
            <a:pPr marL="0" marR="0" indent="0" algn="l" defTabSz="914361" rtl="0" eaLnBrk="1" fontAlgn="auto" latinLnBrk="0" hangingPunct="1">
              <a:lnSpc>
                <a:spcPct val="100000"/>
              </a:lnSpc>
              <a:spcBef>
                <a:spcPts val="600"/>
              </a:spcBef>
              <a:spcAft>
                <a:spcPts val="0"/>
              </a:spcAft>
              <a:buClrTx/>
              <a:buSzTx/>
              <a:buFontTx/>
              <a:buNone/>
              <a:tabLst/>
              <a:defRPr/>
            </a:pPr>
            <a:endParaRPr lang="en-US" sz="1200" kern="1200" dirty="0">
              <a:solidFill>
                <a:schemeClr val="tx1"/>
              </a:solidFill>
              <a:effectLst/>
              <a:latin typeface="HP Simplified"/>
              <a:ea typeface="+mn-ea"/>
              <a:cs typeface="HP Simplified"/>
            </a:endParaRPr>
          </a:p>
          <a:p>
            <a:pPr marL="0" marR="0" indent="0" algn="l" defTabSz="914361" rtl="0" eaLnBrk="1" fontAlgn="auto" latinLnBrk="0" hangingPunct="1">
              <a:lnSpc>
                <a:spcPct val="100000"/>
              </a:lnSpc>
              <a:spcBef>
                <a:spcPts val="600"/>
              </a:spcBef>
              <a:spcAft>
                <a:spcPts val="0"/>
              </a:spcAft>
              <a:buClrTx/>
              <a:buSzTx/>
              <a:buFontTx/>
              <a:buNone/>
              <a:tabLst/>
              <a:defRPr/>
            </a:pPr>
            <a:r>
              <a:rPr lang="en-US" sz="1200" kern="1200" dirty="0">
                <a:solidFill>
                  <a:schemeClr val="tx1"/>
                </a:solidFill>
                <a:effectLst/>
                <a:latin typeface="HP Simplified"/>
                <a:ea typeface="+mn-ea"/>
                <a:cs typeface="HP Simplified"/>
              </a:rPr>
              <a:t>To accelerate workload deployment, HPE Synergy utilizes an Image Streamer, a repository of bootable images that can be streamed across multiple compute modules in a matter of seconds.  This unique capability enables HPE Synergy to setup and update infrastructure with unmatched speed and consistency.  This is significantly faster than the traditional, sequential process of building compute modules — physical provisioning followed by operating system or hypervisor installation.  This is ideal for instances such as web scale deployments where IT needs to provision an Operating Environment across a large number infrastructure blocks.</a:t>
            </a:r>
          </a:p>
          <a:p>
            <a:pPr marL="0" marR="0" indent="0" algn="l" defTabSz="914361" rtl="0" eaLnBrk="1" fontAlgn="auto" latinLnBrk="0" hangingPunct="1">
              <a:lnSpc>
                <a:spcPct val="100000"/>
              </a:lnSpc>
              <a:spcBef>
                <a:spcPts val="600"/>
              </a:spcBef>
              <a:spcAft>
                <a:spcPts val="0"/>
              </a:spcAft>
              <a:buClrTx/>
              <a:buSzTx/>
              <a:buFontTx/>
              <a:buNone/>
              <a:tabLst/>
              <a:defRPr/>
            </a:pPr>
            <a:endParaRPr lang="en-US" sz="1200" kern="1200" baseline="0" dirty="0">
              <a:solidFill>
                <a:schemeClr val="tx1"/>
              </a:solidFill>
              <a:effectLst/>
              <a:latin typeface="HP Simplified"/>
              <a:ea typeface="+mn-ea"/>
            </a:endParaRPr>
          </a:p>
          <a:p>
            <a:r>
              <a:rPr lang="en-US" sz="1200" i="1" kern="1200" dirty="0">
                <a:solidFill>
                  <a:schemeClr val="tx1"/>
                </a:solidFill>
                <a:effectLst/>
                <a:latin typeface="HP Simplified"/>
                <a:ea typeface="+mn-ea"/>
                <a:cs typeface="HP Simplified"/>
              </a:rPr>
              <a:t> </a:t>
            </a:r>
            <a:endParaRPr lang="en-US" sz="1200" kern="1200" dirty="0">
              <a:solidFill>
                <a:schemeClr val="tx1"/>
              </a:solidFill>
              <a:effectLst/>
              <a:latin typeface="HP Simplified"/>
              <a:ea typeface="+mn-ea"/>
              <a:cs typeface="HP Simplified"/>
            </a:endParaRPr>
          </a:p>
          <a:p>
            <a:r>
              <a:rPr lang="en-US" sz="1200" i="1" kern="1200" dirty="0">
                <a:solidFill>
                  <a:schemeClr val="tx1"/>
                </a:solidFill>
                <a:effectLst/>
                <a:latin typeface="HP Simplified"/>
                <a:ea typeface="+mn-ea"/>
                <a:cs typeface="HP Simplified"/>
              </a:rPr>
              <a:t>Although both traditional approaches and the innovative HPE Synergy Image Streamer approach require image content in some form -- (like a ‘golden image’) and a deployment/build plan -- that is where the similarity ends. HPE Image Streamer accelerates workload deployment by utilizing a repository of bootable images that can be streamed across multiple compute modules at extreme speed.  This unique capability enables HP Synergy to setup and update infrastructure with unmatched speed and consistency.  </a:t>
            </a:r>
            <a:endParaRPr lang="en-US" sz="1200" kern="1200" dirty="0">
              <a:solidFill>
                <a:schemeClr val="tx1"/>
              </a:solidFill>
              <a:effectLst/>
              <a:latin typeface="HP Simplified"/>
              <a:ea typeface="+mn-ea"/>
              <a:cs typeface="HP Simplified"/>
            </a:endParaRPr>
          </a:p>
          <a:p>
            <a:r>
              <a:rPr lang="en-US" sz="1200" i="1" kern="1200" dirty="0">
                <a:solidFill>
                  <a:schemeClr val="tx1"/>
                </a:solidFill>
                <a:effectLst/>
                <a:latin typeface="HP Simplified"/>
                <a:ea typeface="+mn-ea"/>
                <a:cs typeface="HP Simplified"/>
              </a:rPr>
              <a:t> </a:t>
            </a:r>
            <a:endParaRPr lang="en-US" sz="1200" kern="1200" dirty="0">
              <a:solidFill>
                <a:schemeClr val="tx1"/>
              </a:solidFill>
              <a:effectLst/>
              <a:latin typeface="HP Simplified"/>
              <a:ea typeface="+mn-ea"/>
              <a:cs typeface="HP Simplified"/>
            </a:endParaRPr>
          </a:p>
          <a:p>
            <a:r>
              <a:rPr lang="en-US" sz="1200" i="1" kern="1200" dirty="0">
                <a:solidFill>
                  <a:schemeClr val="tx1"/>
                </a:solidFill>
                <a:effectLst/>
                <a:latin typeface="HP Simplified"/>
                <a:ea typeface="+mn-ea"/>
                <a:cs typeface="HP Simplified"/>
              </a:rPr>
              <a:t>HPE Image Streamer also enables true ‘stateless’ operation by integrating your Server profiles with your golden images (OE and I/O driver) and your personalities (OS and application) for rapid implementation onto available hardware. The fast deployment and compliance management capabilities leverage software-defined intelligence and are accessible via the Unified API. These capabilities set HPE Image Streamer apart from traditional approaches.</a:t>
            </a:r>
            <a:endParaRPr lang="en-US" sz="1200" kern="1200" dirty="0">
              <a:solidFill>
                <a:schemeClr val="tx1"/>
              </a:solidFill>
              <a:effectLst/>
              <a:latin typeface="HP Simplified"/>
              <a:ea typeface="+mn-ea"/>
              <a:cs typeface="HP Simplified"/>
            </a:endParaRPr>
          </a:p>
          <a:p>
            <a:r>
              <a:rPr lang="en-US" sz="1200" i="1" kern="1200" dirty="0">
                <a:solidFill>
                  <a:schemeClr val="tx1"/>
                </a:solidFill>
                <a:effectLst/>
                <a:latin typeface="HP Simplified"/>
                <a:ea typeface="+mn-ea"/>
                <a:cs typeface="HP Simplified"/>
              </a:rPr>
              <a:t> </a:t>
            </a:r>
            <a:endParaRPr lang="en-US" sz="1200" kern="1200" dirty="0">
              <a:solidFill>
                <a:schemeClr val="tx1"/>
              </a:solidFill>
              <a:effectLst/>
              <a:latin typeface="HP Simplified"/>
              <a:ea typeface="+mn-ea"/>
              <a:cs typeface="HP Simplified"/>
            </a:endParaRPr>
          </a:p>
          <a:p>
            <a:r>
              <a:rPr lang="en-US" sz="1200" i="1" kern="1200" dirty="0">
                <a:solidFill>
                  <a:schemeClr val="tx1"/>
                </a:solidFill>
                <a:effectLst/>
                <a:latin typeface="HP Simplified"/>
                <a:ea typeface="+mn-ea"/>
                <a:cs typeface="HP Simplified"/>
              </a:rPr>
              <a:t>Updates to highly-replicated physical compute modules with their operating environments at extreme speeds enables HPE Image Streamer to deliver fast virtualized image changeovers (for use in Test and Dev, DevOps, multiple PaaS) or secure boot and image compliance (for use in Defense, Government, or FSI). These capabilities are ideal for web scale deployments where IT needs to provision an operating environments across a large number infrastructure blocks.”</a:t>
            </a:r>
            <a:endParaRPr lang="en-US" sz="1200" kern="1200" dirty="0">
              <a:solidFill>
                <a:schemeClr val="tx1"/>
              </a:solidFill>
              <a:effectLst/>
              <a:latin typeface="HP Simplified"/>
              <a:ea typeface="+mn-ea"/>
              <a:cs typeface="HP Simplified"/>
            </a:endParaRPr>
          </a:p>
          <a:p>
            <a:pPr marL="0" marR="0" indent="0" algn="l" defTabSz="914361" rtl="0" eaLnBrk="1" fontAlgn="auto" latinLnBrk="0" hangingPunct="1">
              <a:lnSpc>
                <a:spcPct val="100000"/>
              </a:lnSpc>
              <a:spcBef>
                <a:spcPts val="60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2A853E8-D85F-5D49-95D2-E1D96ABFE2B9}"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169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40000" lnSpcReduction="20000"/>
          </a:bodyPr>
          <a:lstStyle/>
          <a:p>
            <a:pPr defTabSz="465887">
              <a:defRPr/>
            </a:pPr>
            <a:r>
              <a:rPr lang="en-US" dirty="0" smtClean="0">
                <a:cs typeface="HP Simplified"/>
              </a:rPr>
              <a:t>Key point: I</a:t>
            </a:r>
            <a:r>
              <a:rPr lang="en-US" baseline="0" dirty="0" smtClean="0">
                <a:cs typeface="HP Simplified"/>
              </a:rPr>
              <a:t>T needs to meet the demands of the ideal economy while supporting traditional applications. Two infrastructure models are not sustainable because of increased complexity and costs. We need a single hybrid infrastructure that bridges the two worlds.</a:t>
            </a:r>
          </a:p>
          <a:p>
            <a:pPr defTabSz="465887">
              <a:defRPr/>
            </a:pPr>
            <a:endParaRPr lang="en-US" dirty="0" smtClean="0">
              <a:cs typeface="HP Simplified"/>
            </a:endParaRPr>
          </a:p>
          <a:p>
            <a:pPr defTabSz="465887">
              <a:defRPr/>
            </a:pPr>
            <a:r>
              <a:rPr lang="en-US" dirty="0" smtClean="0">
                <a:cs typeface="HP Simplified"/>
              </a:rPr>
              <a:t>Meeting </a:t>
            </a:r>
            <a:r>
              <a:rPr lang="en-US" dirty="0">
                <a:cs typeface="HP Simplified"/>
              </a:rPr>
              <a:t>this challenge means leveraging the power of technology to quickly fuel the creative process and bring ideas to life.  IT’s role must evolve from keeping the business running to accelerating time to business value.  Although IT agrees with this new charter, it is difficult for them to deliver on these priorities as traditional infrastructure is optimized for stability, scalability, and performance but not for speed.  In the Idea Economy, infrastructure must be the engine of value creation, not the bottleneck to success.</a:t>
            </a:r>
          </a:p>
          <a:p>
            <a:endParaRPr lang="en-GB" baseline="0" dirty="0" smtClean="0">
              <a:latin typeface="HP Simplified Light" panose="020B0404020204020204" pitchFamily="34" charset="0"/>
            </a:endParaRPr>
          </a:p>
          <a:p>
            <a:r>
              <a:rPr lang="en-US" dirty="0">
                <a:cs typeface="HP Simplified"/>
              </a:rPr>
              <a:t>What has worked in the past isn’t going to work in the future, as IT must now be able to support two operating environments.  </a:t>
            </a:r>
          </a:p>
          <a:p>
            <a:r>
              <a:rPr lang="en-US" dirty="0">
                <a:cs typeface="HP Simplified"/>
              </a:rPr>
              <a:t> </a:t>
            </a:r>
          </a:p>
          <a:p>
            <a:pPr lvl="0"/>
            <a:r>
              <a:rPr lang="en-US" b="1" dirty="0">
                <a:cs typeface="HP Simplified"/>
              </a:rPr>
              <a:t>Traditional applications</a:t>
            </a:r>
            <a:r>
              <a:rPr lang="en-US" dirty="0">
                <a:cs typeface="HP Simplified"/>
              </a:rPr>
              <a:t> that are designed to support and automate existing business processes such as collaboration, data processing and analytics, supply chain, and web infrastructure.  </a:t>
            </a:r>
          </a:p>
          <a:p>
            <a:pPr lvl="0"/>
            <a:r>
              <a:rPr lang="en-US" b="1" dirty="0">
                <a:cs typeface="HP Simplified"/>
              </a:rPr>
              <a:t>A new breed of applications and services</a:t>
            </a:r>
            <a:r>
              <a:rPr lang="en-US" dirty="0">
                <a:cs typeface="HP Simplified"/>
              </a:rPr>
              <a:t> which drive revenue and new customer experiences by leveraging Mobility, Big Data, and Cloud Native technologies.  </a:t>
            </a:r>
          </a:p>
          <a:p>
            <a:endParaRPr lang="en-US" dirty="0">
              <a:cs typeface="HP Simplified"/>
            </a:endParaRPr>
          </a:p>
          <a:p>
            <a:r>
              <a:rPr lang="en-US" dirty="0">
                <a:cs typeface="HP Simplified"/>
              </a:rPr>
              <a:t>IT is being stretched in traditional environments to lower operating costs while at the same time being stretched in the new application environment to increase operational velocity.  </a:t>
            </a:r>
          </a:p>
          <a:p>
            <a:endParaRPr lang="en-GB" baseline="0" dirty="0" smtClean="0">
              <a:latin typeface="HP Simplified Light" panose="020B0404020204020204" pitchFamily="34" charset="0"/>
            </a:endParaRPr>
          </a:p>
          <a:p>
            <a:endParaRPr lang="en-GB" baseline="0" dirty="0" smtClean="0">
              <a:latin typeface="HP Simplified Light" panose="020B0404020204020204" pitchFamily="34" charset="0"/>
            </a:endParaRPr>
          </a:p>
          <a:p>
            <a:pPr>
              <a:defRPr/>
            </a:pPr>
            <a:r>
              <a:rPr lang="en-US" b="1" dirty="0" smtClean="0"/>
              <a:t>--------------------------------------------------------------------------------</a:t>
            </a:r>
          </a:p>
          <a:p>
            <a:pPr>
              <a:defRPr/>
            </a:pPr>
            <a:endParaRPr lang="en-US" b="1" dirty="0" smtClean="0"/>
          </a:p>
          <a:p>
            <a:pPr>
              <a:defRPr/>
            </a:pPr>
            <a:r>
              <a:rPr lang="en-US" b="1" dirty="0" smtClean="0"/>
              <a:t>KEY</a:t>
            </a:r>
            <a:r>
              <a:rPr lang="en-US" b="1" baseline="0" dirty="0" smtClean="0"/>
              <a:t> TAKEAWAYS: Discuss </a:t>
            </a:r>
            <a:r>
              <a:rPr lang="en-US" b="1" dirty="0" smtClean="0">
                <a:ea typeface="+mn-ea"/>
              </a:rPr>
              <a:t>the key challenge we’re hearing loud</a:t>
            </a:r>
            <a:r>
              <a:rPr lang="en-US" b="1" baseline="0" dirty="0" smtClean="0">
                <a:ea typeface="+mn-ea"/>
              </a:rPr>
              <a:t> and clear that our customers are facing - </a:t>
            </a:r>
            <a:r>
              <a:rPr lang="en-US" b="1" dirty="0" smtClean="0">
                <a:ea typeface="+mn-ea"/>
              </a:rPr>
              <a:t>bridging from traditional to the new style of business. They require the ability to do both. IT must be flexible</a:t>
            </a:r>
            <a:r>
              <a:rPr lang="en-US" b="1" baseline="0" dirty="0" smtClean="0">
                <a:ea typeface="+mn-ea"/>
              </a:rPr>
              <a:t> to meet applications needs instantly. </a:t>
            </a:r>
          </a:p>
          <a:p>
            <a:pPr>
              <a:defRPr/>
            </a:pPr>
            <a:endParaRPr lang="en-US" b="1" baseline="0" dirty="0" smtClean="0">
              <a:ea typeface="+mn-ea"/>
            </a:endParaRPr>
          </a:p>
          <a:p>
            <a:pPr marL="0" lvl="2" defTabSz="465887">
              <a:defRPr/>
            </a:pPr>
            <a:r>
              <a:rPr lang="en-US" b="0" baseline="0" dirty="0" smtClean="0">
                <a:ea typeface="+mn-ea"/>
              </a:rPr>
              <a:t>Traditional: Customers find themselves with two modes of business that need to be addressed by IT and there’s nothing out there that allows them to do that with a single solution. From a tradition standpoint, we’re delivering technology solutions that are stable and allow customers to roll out applications and services in a very planned, longer term time frame. </a:t>
            </a:r>
            <a:r>
              <a:rPr lang="en-US" dirty="0" smtClean="0">
                <a:ea typeface="+mn-ea"/>
              </a:rPr>
              <a:t>Support the business: Databases, OLTP, VMs (invisible)</a:t>
            </a:r>
          </a:p>
          <a:p>
            <a:pPr>
              <a:defRPr/>
            </a:pPr>
            <a:endParaRPr lang="en-US" b="0" baseline="0" dirty="0" smtClean="0">
              <a:ea typeface="+mn-ea"/>
            </a:endParaRPr>
          </a:p>
          <a:p>
            <a:pPr eaLnBrk="1" hangingPunct="1">
              <a:buFont typeface="Wingdings" charset="0"/>
              <a:buNone/>
              <a:defRPr/>
            </a:pPr>
            <a:r>
              <a:rPr lang="en-US" dirty="0" smtClean="0">
                <a:ea typeface="+mn-ea"/>
              </a:rPr>
              <a:t>New Style of Business : (Digital Enterprise, Digital Economy)</a:t>
            </a:r>
          </a:p>
          <a:p>
            <a:pPr marL="640594" lvl="1" indent="-174708">
              <a:buFont typeface="Arial" panose="020B0604020202020204" pitchFamily="34" charset="0"/>
              <a:buChar char="•"/>
              <a:defRPr/>
            </a:pPr>
            <a:r>
              <a:rPr lang="en-US" dirty="0" smtClean="0">
                <a:ea typeface="+mn-ea"/>
              </a:rPr>
              <a:t>I.T. </a:t>
            </a:r>
            <a:r>
              <a:rPr lang="en-US" u="sng" dirty="0" smtClean="0">
                <a:ea typeface="+mn-ea"/>
              </a:rPr>
              <a:t>IS</a:t>
            </a:r>
            <a:r>
              <a:rPr lang="en-US" dirty="0" smtClean="0">
                <a:ea typeface="+mn-ea"/>
              </a:rPr>
              <a:t> the business: Drives revenue/profit (mobile apps: res, bank)</a:t>
            </a:r>
          </a:p>
          <a:p>
            <a:pPr>
              <a:defRPr/>
            </a:pPr>
            <a:r>
              <a:rPr lang="en-US" b="0" baseline="0" dirty="0" smtClean="0">
                <a:ea typeface="+mn-ea"/>
              </a:rPr>
              <a:t>With the emersion of cloud and other technologies, a new style of business is required, with more agility to do things more quickly to better drive more profitability into their organization agility</a:t>
            </a:r>
          </a:p>
          <a:p>
            <a:pPr>
              <a:defRPr/>
            </a:pPr>
            <a:endParaRPr lang="en-US" b="0" baseline="0" dirty="0" smtClean="0">
              <a:ea typeface="+mn-ea"/>
            </a:endParaRPr>
          </a:p>
          <a:p>
            <a:pPr>
              <a:defRPr/>
            </a:pPr>
            <a:r>
              <a:rPr lang="en-US" dirty="0" smtClean="0">
                <a:ea typeface="+mn-ea"/>
              </a:rPr>
              <a:t>Our customers want to be relevant to and succeed at both</a:t>
            </a:r>
          </a:p>
          <a:p>
            <a:pPr marL="640594" lvl="1" indent="-174708">
              <a:buFont typeface="Arial" panose="020B0604020202020204" pitchFamily="34" charset="0"/>
              <a:buChar char="•"/>
              <a:defRPr/>
            </a:pPr>
            <a:r>
              <a:rPr lang="en-US" dirty="0" smtClean="0">
                <a:ea typeface="+mn-ea"/>
              </a:rPr>
              <a:t>Our goal is to help them on the journey and to succeed at both</a:t>
            </a:r>
          </a:p>
          <a:p>
            <a:pPr>
              <a:defRPr/>
            </a:pPr>
            <a:endParaRPr lang="en-US" dirty="0" smtClean="0"/>
          </a:p>
          <a:p>
            <a:pPr marL="176629" indent="-176629">
              <a:buFont typeface="Arial" panose="020B0604020202020204" pitchFamily="34" charset="0"/>
              <a:buChar char="•"/>
              <a:defRPr/>
            </a:pPr>
            <a:r>
              <a:rPr lang="en-US" dirty="0" smtClean="0"/>
              <a:t>Discuss the </a:t>
            </a:r>
            <a:r>
              <a:rPr lang="en-US" u="sng" dirty="0" smtClean="0"/>
              <a:t>key challenge </a:t>
            </a:r>
            <a:r>
              <a:rPr lang="en-US" dirty="0" smtClean="0"/>
              <a:t>in bridging from traditional to the new style: Bi-Modal</a:t>
            </a:r>
          </a:p>
          <a:p>
            <a:pPr marL="176629" indent="-176629">
              <a:buFont typeface="Arial" panose="020B0604020202020204" pitchFamily="34" charset="0"/>
              <a:buChar char="•"/>
              <a:defRPr/>
            </a:pPr>
            <a:r>
              <a:rPr lang="en-US" dirty="0" smtClean="0"/>
              <a:t>To help </a:t>
            </a:r>
            <a:r>
              <a:rPr lang="en-US" u="sng" dirty="0" smtClean="0"/>
              <a:t>bridge</a:t>
            </a:r>
            <a:r>
              <a:rPr lang="en-US" dirty="0" smtClean="0"/>
              <a:t>, it would be great if one infrastructure could do </a:t>
            </a:r>
            <a:r>
              <a:rPr lang="en-US" u="sng" dirty="0" smtClean="0"/>
              <a:t>both</a:t>
            </a:r>
          </a:p>
          <a:p>
            <a:pPr marL="1118652" lvl="2" indent="-176629">
              <a:buFont typeface="Arial" panose="020B0604020202020204" pitchFamily="34" charset="0"/>
              <a:buChar char="•"/>
              <a:defRPr/>
            </a:pPr>
            <a:r>
              <a:rPr lang="en-US" dirty="0" smtClean="0"/>
              <a:t>To do that it would need to be able to flexibly change personalities</a:t>
            </a:r>
          </a:p>
          <a:p>
            <a:pPr marL="1118652" lvl="2" indent="-176629">
              <a:buFont typeface="Arial" panose="020B0604020202020204" pitchFamily="34" charset="0"/>
              <a:buChar char="•"/>
              <a:defRPr/>
            </a:pPr>
            <a:r>
              <a:rPr lang="en-US" dirty="0" smtClean="0"/>
              <a:t>1) Reliable, low cost, secure</a:t>
            </a:r>
          </a:p>
          <a:p>
            <a:pPr marL="1118652" lvl="2" indent="-176629">
              <a:buFont typeface="Arial" panose="020B0604020202020204" pitchFamily="34" charset="0"/>
              <a:buChar char="•"/>
              <a:defRPr/>
            </a:pPr>
            <a:r>
              <a:rPr lang="en-US" dirty="0" smtClean="0"/>
              <a:t>2) Agile, flexible, and fluid</a:t>
            </a:r>
          </a:p>
          <a:p>
            <a:pPr marL="176629" indent="-176629">
              <a:buFont typeface="Arial" panose="020B0604020202020204" pitchFamily="34" charset="0"/>
              <a:buChar char="•"/>
              <a:defRPr/>
            </a:pPr>
            <a:r>
              <a:rPr lang="en-US" dirty="0" smtClean="0"/>
              <a:t>Can’t be static, must take on different personas </a:t>
            </a:r>
            <a:r>
              <a:rPr lang="en-US" u="sng" dirty="0" smtClean="0"/>
              <a:t>dynamically</a:t>
            </a:r>
          </a:p>
          <a:p>
            <a:pPr marL="1118652" lvl="2" indent="-176629">
              <a:buFont typeface="Arial" panose="020B0604020202020204" pitchFamily="34" charset="0"/>
              <a:buChar char="•"/>
              <a:defRPr/>
            </a:pPr>
            <a:r>
              <a:rPr lang="en-US" dirty="0" smtClean="0"/>
              <a:t>Must be able to flex to what the application needs, not overprovision</a:t>
            </a:r>
          </a:p>
          <a:p>
            <a:endParaRPr lang="en-US" baseline="0" dirty="0" smtClean="0">
              <a:latin typeface="HP Simplified Light" panose="020B0404020204020204" pitchFamily="34" charset="0"/>
            </a:endParaRPr>
          </a:p>
          <a:p>
            <a:r>
              <a:rPr lang="en-US" baseline="0" dirty="0" smtClean="0">
                <a:latin typeface="HP Simplified Light" panose="020B0404020204020204" pitchFamily="34" charset="0"/>
              </a:rPr>
              <a:t>There are fundamental differences in the tools and technologies required to run “traditional” and New Style of Business application workloads.</a:t>
            </a:r>
          </a:p>
          <a:p>
            <a:endParaRPr lang="en-US" baseline="0" dirty="0" smtClean="0">
              <a:latin typeface="HP Simplified Light" panose="020B0404020204020204" pitchFamily="34" charset="0"/>
            </a:endParaRPr>
          </a:p>
          <a:p>
            <a:r>
              <a:rPr lang="en-US" baseline="0" dirty="0" smtClean="0">
                <a:latin typeface="HP Simplified Light" panose="020B0404020204020204" pitchFamily="34" charset="0"/>
              </a:rPr>
              <a:t>To meet both the different  needs,  companies are investing in two separate  environments, which increases costs and complexity.  Gartner calls this Bi-Modal computing</a:t>
            </a:r>
          </a:p>
          <a:p>
            <a:endParaRPr lang="en-US" baseline="0" dirty="0" smtClean="0">
              <a:latin typeface="HP Simplified Light" panose="020B0404020204020204" pitchFamily="34" charset="0"/>
            </a:endParaRPr>
          </a:p>
          <a:p>
            <a:pPr defTabSz="942023">
              <a:spcBef>
                <a:spcPts val="619"/>
              </a:spcBef>
              <a:defRPr/>
            </a:pPr>
            <a:r>
              <a:rPr lang="en-US" baseline="0" dirty="0" smtClean="0">
                <a:latin typeface="HP Simplified Light" panose="020B0404020204020204" pitchFamily="34" charset="0"/>
              </a:rPr>
              <a:t>API proliferation, for example, with different or no APIs in traditional IT.  And different API’s in new style of business.</a:t>
            </a:r>
          </a:p>
          <a:p>
            <a:pPr defTabSz="942023">
              <a:spcBef>
                <a:spcPts val="619"/>
              </a:spcBef>
              <a:defRPr/>
            </a:pPr>
            <a:endParaRPr lang="en-US" baseline="0" dirty="0" smtClean="0">
              <a:latin typeface="HP Simplified Light" panose="020B0404020204020204" pitchFamily="34" charset="0"/>
            </a:endParaRPr>
          </a:p>
          <a:p>
            <a:pPr defTabSz="942023">
              <a:spcBef>
                <a:spcPts val="619"/>
              </a:spcBef>
              <a:defRPr/>
            </a:pPr>
            <a:r>
              <a:rPr lang="en-US" baseline="0" dirty="0" smtClean="0">
                <a:latin typeface="HP Simplified Light" panose="020B0404020204020204" pitchFamily="34" charset="0"/>
              </a:rPr>
              <a:t>We see a new class of infrastructure is needs which can Increase IT Efficiencies for Traditional Apps and enable Continuous Services Delvers for the New Style of Business</a:t>
            </a:r>
            <a:endParaRPr lang="en-US" dirty="0" smtClean="0">
              <a:latin typeface="HP Simplified Light" panose="020B0404020204020204" pitchFamily="34" charset="0"/>
            </a:endParaRPr>
          </a:p>
          <a:p>
            <a:endParaRPr lang="en-GB" baseline="0" dirty="0" smtClean="0">
              <a:latin typeface="HP Simplified Light" panose="020B0404020204020204" pitchFamily="34" charset="0"/>
            </a:endParaRPr>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1585301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GB" sz="1100" dirty="0">
                <a:hlinkClick r:id="rId3"/>
              </a:rPr>
              <a:t>https://github.com/search?q=org%3AHewlettPackard+image-streamer&amp;unscoped_q=image-streamer</a:t>
            </a:r>
            <a:r>
              <a:rPr lang="en-GB" sz="1100" dirty="0"/>
              <a:t> </a:t>
            </a:r>
          </a:p>
          <a:p>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pPr/>
              <a:t>20</a:t>
            </a:fld>
            <a:endParaRPr lang="en-GB"/>
          </a:p>
        </p:txBody>
      </p:sp>
    </p:spTree>
    <p:extLst>
      <p:ext uri="{BB962C8B-B14F-4D97-AF65-F5344CB8AC3E}">
        <p14:creationId xmlns:p14="http://schemas.microsoft.com/office/powerpoint/2010/main" val="654557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Historically, change operations required coordination across multiple teams, multiple tools and complex interdependent processes that can often take weeks to complete.  HPE Synergy abstracts away operational minutia replacing it with high-level, automated operations.  Now, change operations such as updating firmware, adding additional storage to a service, or modifying network connectivity are automatically implemented via a template, significantly reducing manual interaction and human error.  This empowers IT to configure the entire infrastructure for development, testing, and production environments using one interface and in one step with precision, accuracy, and speed.</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Updating firmware for an entire HPE Synergy frame and every component inside can be done by a single administrator without disrupting operations.  Compute module firmware and drivers are staged on and can wait to be activated during an application maintenance window, eliminating the need for any unique.  This is a vast improvement over industry typical firmware updates, which requires managing many components, many of which require forced outages and manual sequencing of updates. </a:t>
            </a:r>
            <a:endParaRPr lang="en-US" b="0" dirty="0"/>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218999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smtClean="0"/>
              <a:t>Developers</a:t>
            </a:r>
            <a:r>
              <a:rPr lang="en-US" baseline="0" dirty="0" smtClean="0"/>
              <a:t> do not like waiting around for infrastructure to be available.    Today do the initial build on average we have found that you need to write more the 50 scripts which add up to writing 1000’s of lines of code</a:t>
            </a:r>
          </a:p>
          <a:p>
            <a:endParaRPr lang="en-US" baseline="0" dirty="0" smtClean="0"/>
          </a:p>
          <a:p>
            <a:r>
              <a:rPr lang="en-US" baseline="0" dirty="0" smtClean="0"/>
              <a:t>And to incorporate a new tools like Docker or Chef, it requires in average of 50 hours integrate with infrastructure.  </a:t>
            </a:r>
          </a:p>
          <a:p>
            <a:endParaRPr lang="en-US" dirty="0" smtClean="0"/>
          </a:p>
          <a:p>
            <a:r>
              <a:rPr lang="en-US" dirty="0" smtClean="0"/>
              <a:t>All slowing you</a:t>
            </a:r>
            <a:r>
              <a:rPr lang="en-US" baseline="0" dirty="0" smtClean="0"/>
              <a:t> down and worse yet, you need to maintain all these scripts and integrations.</a:t>
            </a:r>
            <a:endParaRPr lang="en-US" dirty="0" smtClean="0"/>
          </a:p>
          <a:p>
            <a:pPr marL="0" marR="0" lvl="0" indent="0" algn="l" defTabSz="913449" rtl="0" eaLnBrk="1" fontAlgn="auto" latinLnBrk="0" hangingPunct="1">
              <a:lnSpc>
                <a:spcPct val="100000"/>
              </a:lnSpc>
              <a:spcBef>
                <a:spcPts val="600"/>
              </a:spcBef>
              <a:spcAft>
                <a:spcPts val="0"/>
              </a:spcAft>
              <a:buClrTx/>
              <a:buSzTx/>
              <a:buFontTx/>
              <a:buNone/>
              <a:tabLst/>
              <a:defRPr/>
            </a:pPr>
            <a:endParaRPr lang="en-US" dirty="0" smtClean="0"/>
          </a:p>
          <a:p>
            <a:pPr marL="0" marR="0" lvl="0" indent="0" algn="l" defTabSz="913449" rtl="0" eaLnBrk="1" fontAlgn="auto" latinLnBrk="0" hangingPunct="1">
              <a:lnSpc>
                <a:spcPct val="100000"/>
              </a:lnSpc>
              <a:spcBef>
                <a:spcPts val="600"/>
              </a:spcBef>
              <a:spcAft>
                <a:spcPts val="0"/>
              </a:spcAft>
              <a:buClrTx/>
              <a:buSzTx/>
              <a:buFontTx/>
              <a:buNone/>
              <a:tabLst/>
              <a:defRPr/>
            </a:pPr>
            <a:r>
              <a:rPr lang="en-US" dirty="0" smtClean="0"/>
              <a:t>. . . . .</a:t>
            </a:r>
          </a:p>
          <a:p>
            <a:pPr marL="0" marR="0" lvl="0" indent="0" algn="l" defTabSz="913449" rtl="0" eaLnBrk="1" fontAlgn="auto" latinLnBrk="0" hangingPunct="1">
              <a:lnSpc>
                <a:spcPct val="100000"/>
              </a:lnSpc>
              <a:spcBef>
                <a:spcPts val="600"/>
              </a:spcBef>
              <a:spcAft>
                <a:spcPts val="0"/>
              </a:spcAft>
              <a:buClrTx/>
              <a:buSzTx/>
              <a:buFontTx/>
              <a:buNone/>
              <a:tabLst/>
              <a:defRPr/>
            </a:pPr>
            <a:r>
              <a:rPr lang="en-US" dirty="0" smtClean="0"/>
              <a:t>Source: Clutch </a:t>
            </a:r>
            <a:r>
              <a:rPr lang="en-US" sz="1100" dirty="0" smtClean="0">
                <a:solidFill>
                  <a:schemeClr val="tx1">
                    <a:lumMod val="50000"/>
                    <a:lumOff val="50000"/>
                  </a:schemeClr>
                </a:solidFill>
              </a:rPr>
              <a:t> </a:t>
            </a:r>
            <a:r>
              <a:rPr lang="en-US" sz="1100" dirty="0" smtClean="0">
                <a:solidFill>
                  <a:schemeClr val="tx1">
                    <a:lumMod val="50000"/>
                    <a:lumOff val="50000"/>
                  </a:schemeClr>
                </a:solidFill>
                <a:hlinkClick r:id="rId3"/>
              </a:rPr>
              <a:t>Cost to Build  a Mobile App: A Survey</a:t>
            </a:r>
            <a:r>
              <a:rPr lang="en-US" sz="1100" dirty="0" smtClean="0">
                <a:solidFill>
                  <a:schemeClr val="tx1">
                    <a:lumMod val="50000"/>
                    <a:lumOff val="50000"/>
                  </a:schemeClr>
                </a:solidFill>
              </a:rPr>
              <a:t> January 2015</a:t>
            </a:r>
          </a:p>
          <a:p>
            <a:pPr lvl="0"/>
            <a:r>
              <a:rPr lang="en-US" b="0" dirty="0" smtClean="0"/>
              <a:t>Clutch surveyed representatives from 12 leading mobile application development companies to determine cost ranges of building an iPhone app and the key variables of cost.</a:t>
            </a:r>
          </a:p>
          <a:p>
            <a:pPr lvl="0"/>
            <a:endParaRPr lang="en-US" b="0" dirty="0" smtClean="0"/>
          </a:p>
          <a:p>
            <a:pPr lvl="0"/>
            <a:r>
              <a:rPr lang="en-US" b="0" dirty="0" smtClean="0"/>
              <a:t> In our survey, we asked service providers to report the number of hours required to design and develop various features and aspects of mobile apps.</a:t>
            </a:r>
          </a:p>
          <a:p>
            <a:endParaRPr lang="en-US" dirty="0" smtClean="0"/>
          </a:p>
          <a:p>
            <a:r>
              <a:rPr lang="en-US" b="1" dirty="0" smtClean="0"/>
              <a:t>Third-party API Integration</a:t>
            </a:r>
            <a:endParaRPr lang="en-US" dirty="0" smtClean="0"/>
          </a:p>
          <a:p>
            <a:r>
              <a:rPr lang="en-US" dirty="0" smtClean="0"/>
              <a:t>Median range: 8 to 50 hours, Max value: 120 hours</a:t>
            </a:r>
          </a:p>
          <a:p>
            <a:r>
              <a:rPr lang="en-US" dirty="0" smtClean="0"/>
              <a:t>Most apps use APIs to integrate a certain functionality or data set that a third party can provide. An API can be easier to cope with if it is well established, if the developer has utilized it before, especially if it's very common, if the documentation is detailed and up-to-date, or if it is included with a native SDK [software development kit]. High-quality third party support services can also make a difference in limiting the development time required.</a:t>
            </a:r>
          </a:p>
          <a:p>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pPr/>
              <a:t>22</a:t>
            </a:fld>
            <a:endParaRPr lang="en-US" dirty="0"/>
          </a:p>
        </p:txBody>
      </p:sp>
    </p:spTree>
    <p:extLst>
      <p:ext uri="{BB962C8B-B14F-4D97-AF65-F5344CB8AC3E}">
        <p14:creationId xmlns:p14="http://schemas.microsoft.com/office/powerpoint/2010/main" val="712843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384175"/>
            <a:ext cx="4619625" cy="2598738"/>
          </a:xfrm>
        </p:spPr>
      </p:sp>
      <p:sp>
        <p:nvSpPr>
          <p:cNvPr id="3" name="Notes Placeholder 2"/>
          <p:cNvSpPr>
            <a:spLocks noGrp="1"/>
          </p:cNvSpPr>
          <p:nvPr>
            <p:ph type="body" idx="1"/>
          </p:nvPr>
        </p:nvSpPr>
        <p:spPr/>
        <p:txBody>
          <a:bodyPr>
            <a:normAutofit fontScale="40000" lnSpcReduction="20000"/>
          </a:bodyPr>
          <a:lstStyle/>
          <a:p>
            <a:pPr marL="0" marR="0" indent="0" algn="l" defTabSz="913449" rtl="0" eaLnBrk="1" fontAlgn="auto" latinLnBrk="0" hangingPunct="1">
              <a:lnSpc>
                <a:spcPct val="100000"/>
              </a:lnSpc>
              <a:spcBef>
                <a:spcPts val="600"/>
              </a:spcBef>
              <a:spcAft>
                <a:spcPts val="0"/>
              </a:spcAft>
              <a:buClrTx/>
              <a:buSzTx/>
              <a:buFontTx/>
              <a:buNone/>
              <a:tabLst/>
              <a:defRPr/>
            </a:pPr>
            <a:r>
              <a:rPr lang="en-US" dirty="0" smtClean="0"/>
              <a:t>Today</a:t>
            </a:r>
            <a:r>
              <a:rPr lang="en-US" baseline="0" dirty="0" smtClean="0"/>
              <a:t> only HPE offers a Unified API (Compute, Storage and Fabric)</a:t>
            </a:r>
            <a:endParaRPr lang="en-US" dirty="0" smtClean="0"/>
          </a:p>
          <a:p>
            <a:endParaRPr lang="en-US" dirty="0" smtClean="0"/>
          </a:p>
          <a:p>
            <a:r>
              <a:rPr lang="en-US" dirty="0" smtClean="0"/>
              <a:t>Increases productivity and control across the data center</a:t>
            </a:r>
          </a:p>
          <a:p>
            <a:endParaRPr lang="en-US" dirty="0" smtClean="0"/>
          </a:p>
          <a:p>
            <a:r>
              <a:rPr lang="en-US" dirty="0" smtClean="0"/>
              <a:t>Thru</a:t>
            </a:r>
            <a:r>
              <a:rPr lang="en-US" baseline="0" dirty="0" smtClean="0"/>
              <a:t> the</a:t>
            </a:r>
            <a:r>
              <a:rPr lang="en-US" dirty="0" smtClean="0"/>
              <a:t> unified API you can discover, search, inventory, configure, provision, update, and diagnose the composable infrastructure.  </a:t>
            </a:r>
          </a:p>
          <a:p>
            <a:endParaRPr lang="en-US" dirty="0" smtClean="0"/>
          </a:p>
          <a:p>
            <a:r>
              <a:rPr lang="en-US" dirty="0" smtClean="0"/>
              <a:t>A single line of code eliminating time-consuming scripting of more than 500 calls to  low-level tools and interfaces. </a:t>
            </a:r>
          </a:p>
          <a:p>
            <a:endParaRPr lang="en-US" dirty="0" smtClean="0"/>
          </a:p>
          <a:p>
            <a:r>
              <a:rPr lang="en-US" dirty="0" smtClean="0"/>
              <a:t>And the</a:t>
            </a:r>
            <a:r>
              <a:rPr lang="en-US" baseline="0" dirty="0" smtClean="0"/>
              <a:t> single line if code reduce the time to integrate new tool from hours to minutes</a:t>
            </a:r>
          </a:p>
          <a:p>
            <a:endParaRPr lang="en-US" baseline="0" dirty="0" smtClean="0"/>
          </a:p>
          <a:p>
            <a:pPr algn="ctr">
              <a:lnSpc>
                <a:spcPct val="120000"/>
              </a:lnSpc>
            </a:pPr>
            <a:r>
              <a:rPr lang="en-US" sz="1100" b="1" dirty="0" smtClean="0">
                <a:latin typeface="Arial" panose="020B0604020202020204" pitchFamily="34" charset="0"/>
                <a:cs typeface="Arial" panose="020B0604020202020204" pitchFamily="34" charset="0"/>
              </a:rPr>
              <a:t>Unified API. </a:t>
            </a:r>
          </a:p>
          <a:p>
            <a:pPr algn="ctr">
              <a:lnSpc>
                <a:spcPct val="120000"/>
              </a:lnSpc>
            </a:pPr>
            <a:r>
              <a:rPr lang="en-US" sz="1100" b="1" dirty="0" smtClean="0">
                <a:latin typeface="Arial" panose="020B0604020202020204" pitchFamily="34" charset="0"/>
                <a:cs typeface="Arial" panose="020B0604020202020204" pitchFamily="34" charset="0"/>
              </a:rPr>
              <a:t>DevOps Friendly.</a:t>
            </a:r>
          </a:p>
          <a:p>
            <a:pPr algn="ctr">
              <a:lnSpc>
                <a:spcPct val="120000"/>
              </a:lnSpc>
            </a:pPr>
            <a:r>
              <a:rPr lang="en-US" sz="1100" b="1" dirty="0" smtClean="0">
                <a:latin typeface="Arial" panose="020B0604020202020204" pitchFamily="34" charset="0"/>
                <a:cs typeface="Arial" panose="020B0604020202020204" pitchFamily="34" charset="0"/>
              </a:rPr>
              <a:t>Makes bare metal private cloud as simple as the public cloud.</a:t>
            </a:r>
            <a:endParaRPr lang="en-US" sz="1100" b="1" dirty="0" smtClean="0">
              <a:solidFill>
                <a:srgbClr val="000000"/>
              </a:solidFill>
              <a:latin typeface="Arial" panose="020B0604020202020204" pitchFamily="34" charset="0"/>
              <a:cs typeface="Arial" panose="020B0604020202020204" pitchFamily="34" charset="0"/>
            </a:endParaRPr>
          </a:p>
          <a:p>
            <a:endParaRPr lang="en-US" baseline="0" dirty="0" smtClean="0"/>
          </a:p>
          <a:p>
            <a:endParaRPr lang="en-US" baseline="0" dirty="0" smtClean="0"/>
          </a:p>
          <a:p>
            <a:r>
              <a:rPr lang="en-US" dirty="0" smtClean="0"/>
              <a:t>. </a:t>
            </a:r>
            <a:r>
              <a:rPr lang="en-US" sz="1100" dirty="0" smtClean="0"/>
              <a:t>HPE Synergy increases productivity and control across the data center by integrating and automating infrastructure operations and applications through a unified API.  The unified API provides a single interface to discover, search, inventory, configure, provision, update, and diagnose the composable infrastructure.  A single line of code fully describes and can provision the infrastructure required for an application, eliminating time-consuming scripting of more than 500 calls to  low-level tools and interfaces. </a:t>
            </a:r>
          </a:p>
          <a:p>
            <a:endParaRPr lang="en-US" sz="1100" dirty="0" smtClean="0"/>
          </a:p>
          <a:p>
            <a:r>
              <a:rPr lang="en-US" sz="1100" dirty="0" smtClean="0"/>
              <a:t>In traditional environments, IT can now automate their IT operational processes and design their workflow around enterprise needs.  For instance, IT can leverage the integration with HPE Operations Analytics to find the root cause of problems xx faster and more proactively.</a:t>
            </a:r>
          </a:p>
          <a:p>
            <a:endParaRPr lang="en-US" sz="1100" dirty="0" smtClean="0"/>
          </a:p>
          <a:p>
            <a:r>
              <a:rPr lang="en-US" sz="1100" dirty="0" smtClean="0"/>
              <a:t>For the new breed of applications, DevOps can now automate applications through infrastructure deployment, scaling, and updates.  The unified API aggregates physical resources in the same way as virtual and public cloud resources, so developers can code without needing a detailed understanding of the underlying physical elements.  </a:t>
            </a:r>
          </a:p>
          <a:p>
            <a:r>
              <a:rPr lang="en-US" sz="1100" dirty="0" smtClean="0"/>
              <a:t> Does all of this :</a:t>
            </a:r>
          </a:p>
          <a:p>
            <a:r>
              <a:rPr lang="en-US" sz="1100" dirty="0" smtClean="0"/>
              <a:t>·         Updates firmware</a:t>
            </a:r>
          </a:p>
          <a:p>
            <a:r>
              <a:rPr lang="en-US" sz="1100" dirty="0" smtClean="0"/>
              <a:t>·         Sets BIOS settings</a:t>
            </a:r>
          </a:p>
          <a:p>
            <a:r>
              <a:rPr lang="en-US" sz="1100" dirty="0" smtClean="0"/>
              <a:t>·         Sets unique identifiers </a:t>
            </a:r>
            <a:br>
              <a:rPr lang="en-US" sz="1100" dirty="0" smtClean="0"/>
            </a:br>
            <a:r>
              <a:rPr lang="en-US" sz="1100" dirty="0" smtClean="0"/>
              <a:t>          (WWN, SN, UUID, MAC, WWN)</a:t>
            </a:r>
          </a:p>
          <a:p>
            <a:r>
              <a:rPr lang="en-US" sz="1100" dirty="0" smtClean="0"/>
              <a:t>·         Configures network connectivity</a:t>
            </a:r>
          </a:p>
          <a:p>
            <a:r>
              <a:rPr lang="en-US" sz="1100" dirty="0" smtClean="0"/>
              <a:t>·         Configures smart array </a:t>
            </a:r>
          </a:p>
          <a:p>
            <a:r>
              <a:rPr lang="en-US" sz="1100" dirty="0" smtClean="0"/>
              <a:t>·         Configures SAN zoning</a:t>
            </a:r>
          </a:p>
          <a:p>
            <a:r>
              <a:rPr lang="en-US" sz="1100" dirty="0" smtClean="0"/>
              <a:t>·         Configures 3Par array </a:t>
            </a:r>
          </a:p>
          <a:p>
            <a:endParaRPr lang="en-US" dirty="0" smtClean="0"/>
          </a:p>
          <a:p>
            <a:r>
              <a:rPr lang="en-US" dirty="0" smtClean="0"/>
              <a:t>Long version of traditional:</a:t>
            </a:r>
          </a:p>
          <a:p>
            <a:pPr marL="171450" indent="-171450">
              <a:buFont typeface="Arial" panose="020B0604020202020204" pitchFamily="34" charset="0"/>
              <a:buChar char="•"/>
            </a:pPr>
            <a:r>
              <a:rPr lang="en-US" sz="1100" b="0" dirty="0" smtClean="0">
                <a:solidFill>
                  <a:schemeClr val="tx1"/>
                </a:solidFill>
                <a:latin typeface="HP Simplified Light" panose="020B0404020204020204" pitchFamily="34" charset="0"/>
              </a:rPr>
              <a:t>Updates firmware with HP SUM</a:t>
            </a:r>
          </a:p>
          <a:p>
            <a:pPr marL="171450" indent="-171450">
              <a:buFont typeface="Arial" panose="020B0604020202020204" pitchFamily="34" charset="0"/>
              <a:buChar char="•"/>
            </a:pPr>
            <a:r>
              <a:rPr lang="en-US" sz="1100" b="0" dirty="0" smtClean="0">
                <a:solidFill>
                  <a:schemeClr val="tx1"/>
                </a:solidFill>
                <a:latin typeface="HP Simplified Light" panose="020B0404020204020204" pitchFamily="34" charset="0"/>
              </a:rPr>
              <a:t>Set BIOS settings with RCU</a:t>
            </a:r>
          </a:p>
          <a:p>
            <a:pPr marL="171450" indent="-171450">
              <a:buFont typeface="Arial" panose="020B0604020202020204" pitchFamily="34" charset="0"/>
              <a:buChar char="•"/>
            </a:pPr>
            <a:r>
              <a:rPr lang="en-US" sz="1100" b="0" dirty="0" smtClean="0">
                <a:solidFill>
                  <a:schemeClr val="tx1"/>
                </a:solidFill>
                <a:latin typeface="HP Simplified Light" panose="020B0404020204020204" pitchFamily="34" charset="0"/>
              </a:rPr>
              <a:t>Sets unique identifiers (WWN, SN, UUID, MAC, WWN) with VCM/VCEM</a:t>
            </a:r>
          </a:p>
          <a:p>
            <a:pPr marL="171450" indent="-171450">
              <a:buFont typeface="Arial" panose="020B0604020202020204" pitchFamily="34" charset="0"/>
              <a:buChar char="•"/>
            </a:pPr>
            <a:r>
              <a:rPr lang="en-US" sz="1100" b="0" dirty="0" smtClean="0">
                <a:solidFill>
                  <a:schemeClr val="tx1"/>
                </a:solidFill>
                <a:latin typeface="HP Simplified Light" panose="020B0404020204020204" pitchFamily="34" charset="0"/>
              </a:rPr>
              <a:t>Configures network connectivity with VCM/VCEM</a:t>
            </a:r>
          </a:p>
          <a:p>
            <a:pPr marL="171450" indent="-171450">
              <a:buFont typeface="Arial" panose="020B0604020202020204" pitchFamily="34" charset="0"/>
              <a:buChar char="•"/>
            </a:pPr>
            <a:r>
              <a:rPr lang="en-US" sz="1100" b="0" dirty="0" smtClean="0">
                <a:solidFill>
                  <a:schemeClr val="tx1"/>
                </a:solidFill>
                <a:latin typeface="HP Simplified Light" panose="020B0404020204020204" pitchFamily="34" charset="0"/>
              </a:rPr>
              <a:t>Configures smart array with ACU</a:t>
            </a:r>
          </a:p>
          <a:p>
            <a:pPr marL="171450" indent="-171450">
              <a:buFont typeface="Arial" panose="020B0604020202020204" pitchFamily="34" charset="0"/>
              <a:buChar char="•"/>
            </a:pPr>
            <a:r>
              <a:rPr lang="en-US" sz="1100" b="0" dirty="0" smtClean="0">
                <a:solidFill>
                  <a:schemeClr val="tx1"/>
                </a:solidFill>
                <a:latin typeface="HP Simplified Light" panose="020B0404020204020204" pitchFamily="34" charset="0"/>
              </a:rPr>
              <a:t>Configures SAN zoning with Brocade Switch Advisor</a:t>
            </a:r>
          </a:p>
          <a:p>
            <a:pPr marL="171450" indent="-171450">
              <a:buFont typeface="Arial" panose="020B0604020202020204" pitchFamily="34" charset="0"/>
              <a:buChar char="•"/>
            </a:pPr>
            <a:r>
              <a:rPr lang="en-US" sz="1100" b="0" dirty="0" smtClean="0">
                <a:solidFill>
                  <a:schemeClr val="tx1"/>
                </a:solidFill>
                <a:latin typeface="HP Simplified Light" panose="020B0404020204020204" pitchFamily="34" charset="0"/>
              </a:rPr>
              <a:t>Configures 3Par array with 3Par IMC</a:t>
            </a:r>
          </a:p>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539981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93700"/>
            <a:ext cx="4729163" cy="2660650"/>
          </a:xfrm>
        </p:spPr>
      </p:sp>
      <p:sp>
        <p:nvSpPr>
          <p:cNvPr id="3" name="Notes Placeholder 2"/>
          <p:cNvSpPr>
            <a:spLocks noGrp="1"/>
          </p:cNvSpPr>
          <p:nvPr>
            <p:ph type="body" idx="1"/>
          </p:nvPr>
        </p:nvSpPr>
        <p:spPr/>
        <p:txBody>
          <a:bodyPr>
            <a:normAutofit/>
          </a:bodyPr>
          <a:lstStyle/>
          <a:p>
            <a:endParaRPr lang="en-US" b="0" dirty="0"/>
          </a:p>
        </p:txBody>
      </p:sp>
      <p:sp>
        <p:nvSpPr>
          <p:cNvPr id="4" name="Date Placeholder 3"/>
          <p:cNvSpPr>
            <a:spLocks noGrp="1"/>
          </p:cNvSpPr>
          <p:nvPr>
            <p:ph type="dt" idx="10"/>
          </p:nvPr>
        </p:nvSpPr>
        <p:spPr>
          <a:xfrm>
            <a:off x="4149385" y="0"/>
            <a:ext cx="3174356" cy="482111"/>
          </a:xfrm>
          <a:prstGeom prst="rect">
            <a:avLst/>
          </a:prstGeom>
        </p:spPr>
        <p:txBody>
          <a:bodyPr lIns="94947" tIns="47474" rIns="94947" bIns="47474"/>
          <a:lstStyle/>
          <a:p>
            <a:fld id="{89251E00-46FF-4341-B8B6-5A300B1220AD}" type="datetime8">
              <a:rPr lang="en-US">
                <a:solidFill>
                  <a:prstClr val="black"/>
                </a:solidFill>
                <a:latin typeface="MetricHPE" panose="020B0503030202060203" pitchFamily="34" charset="0"/>
              </a:rPr>
              <a:pPr/>
              <a:t>7/27/2018 9:33 AM</a:t>
            </a:fld>
            <a:endParaRPr lang="en-US" dirty="0">
              <a:solidFill>
                <a:prstClr val="black"/>
              </a:solidFill>
              <a:latin typeface="MetricHPE" panose="020B0503030202060203" pitchFamily="34" charset="0"/>
            </a:endParaRPr>
          </a:p>
        </p:txBody>
      </p:sp>
      <p:sp>
        <p:nvSpPr>
          <p:cNvPr id="5" name="Footer Placeholder 4"/>
          <p:cNvSpPr>
            <a:spLocks noGrp="1"/>
          </p:cNvSpPr>
          <p:nvPr>
            <p:ph type="ftr" sz="quarter" idx="11"/>
          </p:nvPr>
        </p:nvSpPr>
        <p:spPr/>
        <p:txBody>
          <a:bodyPr/>
          <a:lstStyle/>
          <a:p>
            <a:r>
              <a:rPr lang="en-US" dirty="0">
                <a:solidFill>
                  <a:prstClr val="black"/>
                </a:solidFill>
                <a:latin typeface="Arial" panose="020B0604020202020204"/>
              </a:rPr>
              <a:t>Presenter Name</a:t>
            </a:r>
          </a:p>
        </p:txBody>
      </p:sp>
      <p:sp>
        <p:nvSpPr>
          <p:cNvPr id="6" name="Slide Number Placeholder 5"/>
          <p:cNvSpPr>
            <a:spLocks noGrp="1"/>
          </p:cNvSpPr>
          <p:nvPr>
            <p:ph type="sldNum" sz="quarter" idx="12"/>
          </p:nvPr>
        </p:nvSpPr>
        <p:spPr/>
        <p:txBody>
          <a:bodyPr/>
          <a:lstStyle/>
          <a:p>
            <a:fld id="{FAFD0A4E-C84B-4CA7-B282-E0CBFDBAC773}" type="slidenum">
              <a:rPr lang="en-US" smtClean="0">
                <a:solidFill>
                  <a:prstClr val="black"/>
                </a:solidFill>
                <a:latin typeface="Arial" panose="020B0604020202020204"/>
              </a:rPr>
              <a:pPr/>
              <a:t>24</a:t>
            </a:fld>
            <a:endParaRPr lang="en-US" dirty="0">
              <a:solidFill>
                <a:prstClr val="black"/>
              </a:solidFill>
              <a:latin typeface="Arial" panose="020B0604020202020204"/>
            </a:endParaRPr>
          </a:p>
        </p:txBody>
      </p:sp>
    </p:spTree>
    <p:extLst>
      <p:ext uri="{BB962C8B-B14F-4D97-AF65-F5344CB8AC3E}">
        <p14:creationId xmlns:p14="http://schemas.microsoft.com/office/powerpoint/2010/main" val="1655585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1" kern="1200" dirty="0" smtClean="0">
                <a:solidFill>
                  <a:schemeClr val="tx1"/>
                </a:solidFill>
                <a:effectLst/>
                <a:latin typeface="+mn-lt"/>
                <a:ea typeface="+mn-ea"/>
                <a:cs typeface="+mn-cs"/>
              </a:rPr>
              <a:t>Comparing HPE Synergy Gen9 vs. BladeSystem Gen9 compare</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smtClean="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smtClean="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smtClean="0">
                <a:solidFill>
                  <a:schemeClr val="tx1"/>
                </a:solidFill>
                <a:effectLst/>
                <a:latin typeface="+mn-lt"/>
                <a:ea typeface="+mn-ea"/>
                <a:cs typeface="+mn-cs"/>
              </a:rPr>
              <a:t>HPE Synergy advantages vs. Cisco UCS based on HPE internal testing, April 2017.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smtClean="0">
                <a:solidFill>
                  <a:schemeClr val="tx1"/>
                </a:solidFill>
                <a:effectLst/>
                <a:latin typeface="+mn-lt"/>
                <a:ea typeface="+mn-ea"/>
                <a:cs typeface="+mn-cs"/>
              </a:rPr>
              <a:t>Cisco UCS pricing and SKUs per Gartner Competitive Profiles, 03/2017. HPE pricing per HPE U.S. price list 03/2017. UCS configuration per UCS Spec sheets and Gartner Competitive Profiles 09/2016–03/2017. Pricing at net with 35% hardware and 42% support (HPE), 60% hardware, and 35% support (Cisco) discounts. Hardware discounts per Gartner Competitive Profiles; support discounts per HPE Technical Support. </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27</a:t>
            </a:fld>
            <a:endParaRPr lang="en-US" dirty="0"/>
          </a:p>
        </p:txBody>
      </p:sp>
    </p:spTree>
    <p:extLst>
      <p:ext uri="{BB962C8B-B14F-4D97-AF65-F5344CB8AC3E}">
        <p14:creationId xmlns:p14="http://schemas.microsoft.com/office/powerpoint/2010/main" val="2974523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28</a:t>
            </a:fld>
            <a:endParaRPr lang="en-US" dirty="0"/>
          </a:p>
        </p:txBody>
      </p:sp>
    </p:spTree>
    <p:extLst>
      <p:ext uri="{BB962C8B-B14F-4D97-AF65-F5344CB8AC3E}">
        <p14:creationId xmlns:p14="http://schemas.microsoft.com/office/powerpoint/2010/main" val="1547848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473146-195B-47D6-B5AF-50A54EF2C8A5}" type="slidenum">
              <a:rPr lang="en-US" smtClean="0">
                <a:solidFill>
                  <a:prstClr val="black"/>
                </a:solidFill>
                <a:latin typeface="Calibri" panose="020F0502020204030204"/>
              </a: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33249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473146-195B-47D6-B5AF-50A54EF2C8A5}" type="slidenum">
              <a:rPr lang="en-US" smtClean="0">
                <a:solidFill>
                  <a:prstClr val="black"/>
                </a:solidFill>
                <a:latin typeface="Calibri" panose="020F0502020204030204"/>
              </a: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91457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473146-195B-47D6-B5AF-50A54EF2C8A5}" type="slidenum">
              <a:rPr lang="en-US" smtClean="0">
                <a:solidFill>
                  <a:prstClr val="black"/>
                </a:solidFill>
                <a:latin typeface="Calibri" panose="020F0502020204030204"/>
              </a: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3124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013" y="420688"/>
            <a:ext cx="5051425" cy="2841625"/>
          </a:xfrm>
        </p:spPr>
      </p:sp>
      <p:sp>
        <p:nvSpPr>
          <p:cNvPr id="3" name="Notes Placeholder 2"/>
          <p:cNvSpPr>
            <a:spLocks noGrp="1"/>
          </p:cNvSpPr>
          <p:nvPr>
            <p:ph type="body" idx="1"/>
          </p:nvPr>
        </p:nvSpPr>
        <p:spPr/>
        <p:txBody>
          <a:bodyPr/>
          <a:lstStyle/>
          <a:p>
            <a:pPr defTabSz="923497">
              <a:spcBef>
                <a:spcPts val="607"/>
              </a:spcBef>
              <a:defRPr/>
            </a:pPr>
            <a:r>
              <a:rPr lang="en-US" sz="1100" dirty="0" smtClean="0">
                <a:latin typeface="Arial" panose="020B0604020202020204" pitchFamily="34" charset="0"/>
                <a:ea typeface="Times New Roman" panose="02020603050405020304" pitchFamily="18" charset="0"/>
                <a:cs typeface="Arial" panose="020B0604020202020204" pitchFamily="34" charset="0"/>
              </a:rPr>
              <a:t>18 months</a:t>
            </a:r>
            <a:r>
              <a:rPr lang="en-US" sz="1100" baseline="0" dirty="0" smtClean="0">
                <a:latin typeface="Arial" panose="020B0604020202020204" pitchFamily="34" charset="0"/>
                <a:ea typeface="Times New Roman" panose="02020603050405020304" pitchFamily="18" charset="0"/>
                <a:cs typeface="Arial" panose="020B0604020202020204" pitchFamily="34" charset="0"/>
              </a:rPr>
              <a:t> ago we launched our vision for composable infrastructure, </a:t>
            </a:r>
          </a:p>
          <a:p>
            <a:pPr defTabSz="923497">
              <a:spcBef>
                <a:spcPts val="607"/>
              </a:spcBef>
              <a:defRPr/>
            </a:pPr>
            <a:endParaRPr lang="en-US" sz="1100" baseline="0" dirty="0" smtClean="0">
              <a:latin typeface="Arial" panose="020B0604020202020204" pitchFamily="34" charset="0"/>
              <a:ea typeface="Times New Roman" panose="02020603050405020304" pitchFamily="18" charset="0"/>
              <a:cs typeface="Arial" panose="020B0604020202020204" pitchFamily="34" charset="0"/>
            </a:endParaRPr>
          </a:p>
          <a:p>
            <a:pPr defTabSz="923497">
              <a:spcBef>
                <a:spcPts val="607"/>
              </a:spcBef>
              <a:defRPr/>
            </a:pPr>
            <a:r>
              <a:rPr lang="en-US" sz="1100" baseline="0" dirty="0" smtClean="0">
                <a:latin typeface="Arial" panose="020B0604020202020204" pitchFamily="34" charset="0"/>
                <a:ea typeface="Times New Roman" panose="02020603050405020304" pitchFamily="18" charset="0"/>
                <a:cs typeface="Arial" panose="020B0604020202020204" pitchFamily="34" charset="0"/>
              </a:rPr>
              <a:t>To deliver Hybrid 2.0 takes Innovation in HW and SW</a:t>
            </a:r>
          </a:p>
          <a:p>
            <a:pPr defTabSz="923497">
              <a:spcBef>
                <a:spcPts val="607"/>
              </a:spcBef>
              <a:defRPr/>
            </a:pPr>
            <a:endParaRPr lang="en-US" sz="1100" baseline="0" dirty="0" smtClean="0">
              <a:latin typeface="Arial" panose="020B0604020202020204" pitchFamily="34" charset="0"/>
              <a:ea typeface="Times New Roman" panose="02020603050405020304" pitchFamily="18" charset="0"/>
              <a:cs typeface="Arial" panose="020B0604020202020204" pitchFamily="34" charset="0"/>
            </a:endParaRPr>
          </a:p>
          <a:p>
            <a:pPr marL="9144" marR="0" lvl="0" indent="0" algn="l" defTabSz="923497" rtl="0" eaLnBrk="1" fontAlgn="auto" latinLnBrk="0" hangingPunct="1">
              <a:lnSpc>
                <a:spcPct val="100000"/>
              </a:lnSpc>
              <a:spcBef>
                <a:spcPts val="607"/>
              </a:spcBef>
              <a:spcAft>
                <a:spcPts val="0"/>
              </a:spcAft>
              <a:buClrTx/>
              <a:buSzPct val="25000"/>
              <a:buFont typeface="Arial" panose="020B0604020202020204" pitchFamily="34" charset="0"/>
              <a:buNone/>
              <a:tabLst/>
              <a:defRPr/>
            </a:pPr>
            <a:r>
              <a:rPr lang="en-US" sz="1100" baseline="0" dirty="0" smtClean="0">
                <a:latin typeface="Arial" panose="020B0604020202020204" pitchFamily="34" charset="0"/>
                <a:ea typeface="Times New Roman" panose="02020603050405020304" pitchFamily="18" charset="0"/>
                <a:cs typeface="Arial" panose="020B0604020202020204" pitchFamily="34" charset="0"/>
              </a:rPr>
              <a:t>Hybrid 2.0 = simplify everything, enables developers frictionless environment to run any app on any cloud and to provide developers as a service, containers as a service </a:t>
            </a:r>
          </a:p>
          <a:p>
            <a:pPr marL="9144" marR="0" lvl="0" indent="0" algn="l" defTabSz="923497" rtl="0" eaLnBrk="1" fontAlgn="auto" latinLnBrk="0" hangingPunct="1">
              <a:lnSpc>
                <a:spcPct val="100000"/>
              </a:lnSpc>
              <a:spcBef>
                <a:spcPts val="607"/>
              </a:spcBef>
              <a:spcAft>
                <a:spcPts val="0"/>
              </a:spcAft>
              <a:buClrTx/>
              <a:buSzPct val="25000"/>
              <a:buFont typeface="Arial" panose="020B0604020202020204" pitchFamily="34" charset="0"/>
              <a:buNone/>
              <a:tabLst/>
              <a:defRPr/>
            </a:pPr>
            <a:endParaRPr lang="en-US" sz="1100" baseline="0" dirty="0" smtClean="0">
              <a:latin typeface="Arial" panose="020B0604020202020204" pitchFamily="34" charset="0"/>
              <a:ea typeface="Times New Roman" panose="02020603050405020304" pitchFamily="18" charset="0"/>
              <a:cs typeface="Arial" panose="020B0604020202020204" pitchFamily="34" charset="0"/>
            </a:endParaRPr>
          </a:p>
          <a:p>
            <a:r>
              <a:rPr lang="en-US" dirty="0" smtClean="0"/>
              <a:t>Looking</a:t>
            </a:r>
            <a:r>
              <a:rPr lang="en-US" baseline="0" dirty="0" smtClean="0"/>
              <a:t> at the past couple of years, we have had </a:t>
            </a:r>
            <a:r>
              <a:rPr lang="en-US" u="sng" baseline="0" dirty="0" smtClean="0"/>
              <a:t>Traditional Infrastructure </a:t>
            </a:r>
            <a:r>
              <a:rPr lang="en-US" baseline="0" dirty="0" smtClean="0"/>
              <a:t>that is </a:t>
            </a:r>
            <a:r>
              <a:rPr lang="en-US" u="sng" baseline="0" dirty="0" smtClean="0"/>
              <a:t>siloed</a:t>
            </a:r>
            <a:r>
              <a:rPr lang="en-US" baseline="0" dirty="0" smtClean="0"/>
              <a:t> and can take </a:t>
            </a:r>
            <a:r>
              <a:rPr lang="en-US" u="sng" baseline="0" dirty="0" smtClean="0"/>
              <a:t>months</a:t>
            </a:r>
            <a:r>
              <a:rPr lang="en-US" baseline="0" dirty="0" smtClean="0"/>
              <a:t> to stand up. </a:t>
            </a:r>
          </a:p>
          <a:p>
            <a:endParaRPr lang="en-US" baseline="0" dirty="0" smtClean="0"/>
          </a:p>
          <a:p>
            <a:r>
              <a:rPr lang="en-US" baseline="0" dirty="0" smtClean="0"/>
              <a:t>Then, we introduced </a:t>
            </a:r>
            <a:r>
              <a:rPr lang="en-US" u="sng" baseline="0" dirty="0" smtClean="0"/>
              <a:t>Converged Infrastructure </a:t>
            </a:r>
            <a:r>
              <a:rPr lang="en-US" baseline="0" dirty="0" smtClean="0"/>
              <a:t>that is </a:t>
            </a:r>
            <a:r>
              <a:rPr lang="en-US" u="sng" baseline="0" dirty="0" smtClean="0"/>
              <a:t>shared</a:t>
            </a:r>
            <a:r>
              <a:rPr lang="en-US" baseline="0" dirty="0" smtClean="0"/>
              <a:t> and where you can get to time to value in </a:t>
            </a:r>
            <a:r>
              <a:rPr lang="en-US" u="sng" baseline="0" dirty="0" smtClean="0"/>
              <a:t>days</a:t>
            </a:r>
            <a:r>
              <a:rPr lang="en-US" baseline="0" dirty="0" smtClean="0"/>
              <a:t>.</a:t>
            </a:r>
          </a:p>
          <a:p>
            <a:endParaRPr lang="en-US" baseline="0" dirty="0" smtClean="0"/>
          </a:p>
          <a:p>
            <a:r>
              <a:rPr lang="en-US" baseline="0" dirty="0" smtClean="0"/>
              <a:t>Recent buzz has been a lot about </a:t>
            </a:r>
            <a:r>
              <a:rPr lang="en-US" u="sng" baseline="0" dirty="0" smtClean="0"/>
              <a:t>Hyper-Converged</a:t>
            </a:r>
            <a:r>
              <a:rPr lang="en-US" baseline="0" dirty="0" smtClean="0"/>
              <a:t> which is indeed </a:t>
            </a:r>
            <a:r>
              <a:rPr lang="en-US" u="sng" baseline="0" dirty="0" smtClean="0"/>
              <a:t>simpler </a:t>
            </a:r>
            <a:r>
              <a:rPr lang="en-US" baseline="0" dirty="0" smtClean="0"/>
              <a:t>and where you can go from power-on to provisioning virtual machines in </a:t>
            </a:r>
            <a:r>
              <a:rPr lang="en-US" u="sng" baseline="0" dirty="0" smtClean="0"/>
              <a:t>minutes</a:t>
            </a:r>
            <a:r>
              <a:rPr lang="en-US" baseline="0" dirty="0" smtClean="0"/>
              <a:t>.</a:t>
            </a:r>
          </a:p>
          <a:p>
            <a:endParaRPr lang="en-US" baseline="0" dirty="0" smtClean="0"/>
          </a:p>
          <a:p>
            <a:pPr marL="0" marR="0" indent="0" algn="l" defTabSz="913449" rtl="0" eaLnBrk="1" fontAlgn="auto" latinLnBrk="0" hangingPunct="1">
              <a:lnSpc>
                <a:spcPct val="100000"/>
              </a:lnSpc>
              <a:spcBef>
                <a:spcPts val="600"/>
              </a:spcBef>
              <a:spcAft>
                <a:spcPts val="0"/>
              </a:spcAft>
              <a:buClrTx/>
              <a:buSzTx/>
              <a:buFontTx/>
              <a:buNone/>
              <a:tabLst/>
              <a:defRPr/>
            </a:pPr>
            <a:r>
              <a:rPr lang="en-US" baseline="0" dirty="0" smtClean="0"/>
              <a:t>But what you really need is </a:t>
            </a:r>
            <a:r>
              <a:rPr lang="en-US" sz="1100" u="none" dirty="0" smtClean="0">
                <a:latin typeface="Arial" panose="020B0604020202020204" pitchFamily="34" charset="0"/>
                <a:ea typeface="Times New Roman" panose="02020603050405020304" pitchFamily="18" charset="0"/>
                <a:cs typeface="Arial" panose="020B0604020202020204" pitchFamily="34" charset="0"/>
              </a:rPr>
              <a:t>a </a:t>
            </a:r>
            <a:r>
              <a:rPr lang="en-US" sz="1100" u="sng" dirty="0" smtClean="0">
                <a:latin typeface="Arial" panose="020B0604020202020204" pitchFamily="34" charset="0"/>
                <a:ea typeface="Times New Roman" panose="02020603050405020304" pitchFamily="18" charset="0"/>
                <a:cs typeface="Arial" panose="020B0604020202020204" pitchFamily="34" charset="0"/>
              </a:rPr>
              <a:t>Composable</a:t>
            </a:r>
            <a:r>
              <a:rPr lang="en-US" sz="1100" u="sng" baseline="0" dirty="0" smtClean="0">
                <a:latin typeface="Arial" panose="020B0604020202020204" pitchFamily="34" charset="0"/>
                <a:ea typeface="Times New Roman" panose="02020603050405020304" pitchFamily="18" charset="0"/>
                <a:cs typeface="Arial" panose="020B0604020202020204" pitchFamily="34" charset="0"/>
              </a:rPr>
              <a:t> </a:t>
            </a:r>
            <a:r>
              <a:rPr lang="en-US" sz="1100" u="sng" dirty="0" smtClean="0">
                <a:latin typeface="Arial" panose="020B0604020202020204" pitchFamily="34" charset="0"/>
                <a:ea typeface="Times New Roman" panose="02020603050405020304" pitchFamily="18" charset="0"/>
                <a:cs typeface="Arial" panose="020B0604020202020204" pitchFamily="34" charset="0"/>
              </a:rPr>
              <a:t>infrastructure</a:t>
            </a:r>
            <a:r>
              <a:rPr lang="en-US" sz="1100" u="none" dirty="0" smtClean="0">
                <a:latin typeface="Arial" panose="020B0604020202020204" pitchFamily="34" charset="0"/>
                <a:ea typeface="Times New Roman" panose="02020603050405020304" pitchFamily="18" charset="0"/>
                <a:cs typeface="Arial" panose="020B0604020202020204" pitchFamily="34" charset="0"/>
              </a:rPr>
              <a:t> that is </a:t>
            </a:r>
            <a:r>
              <a:rPr lang="en-US" sz="1100" u="sng" dirty="0" smtClean="0">
                <a:latin typeface="Arial" panose="020B0604020202020204" pitchFamily="34" charset="0"/>
                <a:ea typeface="Times New Roman" panose="02020603050405020304" pitchFamily="18" charset="0"/>
                <a:cs typeface="Arial" panose="020B0604020202020204" pitchFamily="34" charset="0"/>
              </a:rPr>
              <a:t>fluid</a:t>
            </a:r>
            <a:r>
              <a:rPr lang="en-US" sz="1100" u="none" baseline="0" dirty="0" smtClean="0">
                <a:latin typeface="Arial" panose="020B0604020202020204" pitchFamily="34" charset="0"/>
                <a:ea typeface="Times New Roman" panose="02020603050405020304" pitchFamily="18" charset="0"/>
                <a:cs typeface="Arial" panose="020B0604020202020204" pitchFamily="34" charset="0"/>
              </a:rPr>
              <a:t> and is </a:t>
            </a:r>
            <a:r>
              <a:rPr lang="en-US" sz="1100" u="none" dirty="0" smtClean="0">
                <a:latin typeface="Arial" panose="020B0604020202020204" pitchFamily="34" charset="0"/>
                <a:ea typeface="Times New Roman" panose="02020603050405020304" pitchFamily="18" charset="0"/>
                <a:cs typeface="Arial" panose="020B0604020202020204" pitchFamily="34" charset="0"/>
              </a:rPr>
              <a:t>optimized to deliver infrastructure</a:t>
            </a:r>
            <a:r>
              <a:rPr lang="en-US" sz="1100" u="none" baseline="0" dirty="0" smtClean="0">
                <a:latin typeface="Arial" panose="020B0604020202020204" pitchFamily="34" charset="0"/>
                <a:ea typeface="Times New Roman" panose="02020603050405020304" pitchFamily="18" charset="0"/>
                <a:cs typeface="Arial" panose="020B0604020202020204" pitchFamily="34" charset="0"/>
              </a:rPr>
              <a:t> in </a:t>
            </a:r>
            <a:r>
              <a:rPr lang="en-US" sz="1100" u="sng" baseline="0" dirty="0" smtClean="0">
                <a:latin typeface="Arial" panose="020B0604020202020204" pitchFamily="34" charset="0"/>
                <a:ea typeface="Times New Roman" panose="02020603050405020304" pitchFamily="18" charset="0"/>
                <a:cs typeface="Arial" panose="020B0604020202020204" pitchFamily="34" charset="0"/>
              </a:rPr>
              <a:t>seconds</a:t>
            </a:r>
            <a:r>
              <a:rPr lang="en-US" sz="1100" u="none" baseline="0" dirty="0" smtClean="0">
                <a:latin typeface="Arial" panose="020B0604020202020204" pitchFamily="34" charset="0"/>
                <a:ea typeface="Times New Roman" panose="02020603050405020304" pitchFamily="18" charset="0"/>
                <a:cs typeface="Arial" panose="020B0604020202020204" pitchFamily="34" charset="0"/>
              </a:rPr>
              <a:t> </a:t>
            </a:r>
            <a:r>
              <a:rPr lang="en-US" sz="1100" u="none" dirty="0" smtClean="0">
                <a:latin typeface="Arial" panose="020B0604020202020204" pitchFamily="34" charset="0"/>
                <a:ea typeface="Times New Roman" panose="02020603050405020304" pitchFamily="18" charset="0"/>
                <a:cs typeface="Arial" panose="020B0604020202020204" pitchFamily="34" charset="0"/>
              </a:rPr>
              <a:t>for both your traditional and new apps.  Infrastructure for the Idea Economy.</a:t>
            </a:r>
          </a:p>
          <a:p>
            <a:endParaRPr lang="en-US" dirty="0" smtClean="0"/>
          </a:p>
          <a:p>
            <a:pPr marL="9144" marR="0" lvl="0" indent="0" algn="l" defTabSz="923497" rtl="0" eaLnBrk="1" fontAlgn="auto" latinLnBrk="0" hangingPunct="1">
              <a:lnSpc>
                <a:spcPct val="100000"/>
              </a:lnSpc>
              <a:spcBef>
                <a:spcPts val="607"/>
              </a:spcBef>
              <a:spcAft>
                <a:spcPts val="0"/>
              </a:spcAft>
              <a:buClrTx/>
              <a:buSzPct val="25000"/>
              <a:buFont typeface="Arial" panose="020B0604020202020204" pitchFamily="34" charset="0"/>
              <a:buNone/>
              <a:tabLst/>
              <a:defRPr/>
            </a:pPr>
            <a:endParaRPr lang="en-US" sz="1100" baseline="0" dirty="0" smtClean="0">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Arial" panose="020B0604020202020204"/>
              </a:rPr>
              <a:pPr/>
              <a:t>3</a:t>
            </a:fld>
            <a:endParaRPr lang="en-US" dirty="0">
              <a:solidFill>
                <a:prstClr val="black"/>
              </a:solidFill>
              <a:latin typeface="Arial" panose="020B0604020202020204"/>
            </a:endParaRPr>
          </a:p>
        </p:txBody>
      </p:sp>
    </p:spTree>
    <p:extLst>
      <p:ext uri="{BB962C8B-B14F-4D97-AF65-F5344CB8AC3E}">
        <p14:creationId xmlns:p14="http://schemas.microsoft.com/office/powerpoint/2010/main" val="3274303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396875"/>
            <a:ext cx="4764088" cy="2679700"/>
          </a:xfrm>
        </p:spPr>
      </p:sp>
      <p:sp>
        <p:nvSpPr>
          <p:cNvPr id="3" name="Notes Placeholder 2"/>
          <p:cNvSpPr>
            <a:spLocks noGrp="1"/>
          </p:cNvSpPr>
          <p:nvPr>
            <p:ph type="body" idx="1"/>
          </p:nvPr>
        </p:nvSpPr>
        <p:spPr/>
        <p:txBody>
          <a:bodyPr>
            <a:normAutofit fontScale="92500" lnSpcReduction="20000"/>
          </a:bodyPr>
          <a:lstStyle/>
          <a:p>
            <a:r>
              <a:rPr lang="en-US" sz="1100" b="1" dirty="0" smtClean="0">
                <a:solidFill>
                  <a:srgbClr val="FF0000"/>
                </a:solidFill>
                <a:latin typeface="Metric Regular"/>
                <a:cs typeface="Metric Regular"/>
              </a:rPr>
              <a:t>HPE Comments 11/7</a:t>
            </a:r>
          </a:p>
          <a:p>
            <a:r>
              <a:rPr lang="en-US" sz="1100" dirty="0" smtClean="0">
                <a:solidFill>
                  <a:srgbClr val="FF0000"/>
                </a:solidFill>
                <a:latin typeface="Metric Regular"/>
                <a:cs typeface="Metric Regular"/>
              </a:rPr>
              <a:t>Like the slide, but may not fit in flow – this was the Vision slide.  Need to think</a:t>
            </a:r>
          </a:p>
          <a:p>
            <a:endParaRPr lang="en-US" sz="1100" dirty="0" smtClean="0">
              <a:latin typeface="Metric Regular"/>
              <a:cs typeface="Metric Regular"/>
            </a:endParaRPr>
          </a:p>
          <a:p>
            <a:pPr marL="0" indent="0">
              <a:buFontTx/>
              <a:buNone/>
            </a:pPr>
            <a:r>
              <a:rPr lang="en-US" sz="1100" dirty="0" smtClean="0">
                <a:latin typeface="Metric Regular"/>
                <a:cs typeface="Metric Regular"/>
              </a:rPr>
              <a:t>- - - - - </a:t>
            </a:r>
          </a:p>
          <a:p>
            <a:pPr marL="171450" indent="-171450">
              <a:buFontTx/>
              <a:buChar char="-"/>
            </a:pPr>
            <a:endParaRPr lang="en-US" sz="1100" dirty="0" smtClean="0">
              <a:latin typeface="Metric Regular"/>
              <a:cs typeface="Metric Regular"/>
            </a:endParaRPr>
          </a:p>
          <a:p>
            <a:r>
              <a:rPr lang="en-US" dirty="0" smtClean="0">
                <a:cs typeface="HP Simplified"/>
              </a:rPr>
              <a:t>Key</a:t>
            </a:r>
            <a:r>
              <a:rPr lang="en-US" baseline="0" dirty="0" smtClean="0">
                <a:cs typeface="HP Simplified"/>
              </a:rPr>
              <a:t> point: The idea economy puts new demands on IT infrastructure. You now need an infrastructure that </a:t>
            </a:r>
            <a:r>
              <a:rPr lang="en-US" dirty="0" smtClean="0">
                <a:cs typeface="HP Simplified"/>
              </a:rPr>
              <a:t>empowers IT to create and deliver new value instantly and continuously.</a:t>
            </a:r>
          </a:p>
          <a:p>
            <a:endParaRPr lang="en-US" dirty="0" smtClean="0">
              <a:cs typeface="HP Simplified"/>
            </a:endParaRPr>
          </a:p>
          <a:p>
            <a:r>
              <a:rPr lang="en-US" dirty="0" smtClean="0">
                <a:cs typeface="HP Simplified"/>
              </a:rPr>
              <a:t>Composable </a:t>
            </a:r>
            <a:r>
              <a:rPr lang="en-US" dirty="0">
                <a:cs typeface="HP Simplified"/>
              </a:rPr>
              <a:t>Infrastructure, offers an experience that empowers IT to create and deliver new value instantly and continuously enabling IT to: </a:t>
            </a:r>
          </a:p>
          <a:p>
            <a:endParaRPr lang="en-US" dirty="0">
              <a:cs typeface="HP Simplified"/>
            </a:endParaRPr>
          </a:p>
          <a:p>
            <a:r>
              <a:rPr lang="en-US" b="1" dirty="0">
                <a:cs typeface="HP Simplified"/>
              </a:rPr>
              <a:t>Run anything: </a:t>
            </a:r>
            <a:r>
              <a:rPr lang="en-US" dirty="0">
                <a:cs typeface="HP Simplified"/>
              </a:rPr>
              <a:t>Optimize all apps and service levels</a:t>
            </a:r>
          </a:p>
          <a:p>
            <a:pPr lvl="0"/>
            <a:r>
              <a:rPr lang="en-US" dirty="0">
                <a:cs typeface="HP Simplified"/>
              </a:rPr>
              <a:t>Optimize any application and store all data on a single infrastructure with fluid pools of physical and virtual compute, storage, and fabric. </a:t>
            </a:r>
          </a:p>
          <a:p>
            <a:r>
              <a:rPr lang="en-US" dirty="0">
                <a:cs typeface="HP Simplified"/>
              </a:rPr>
              <a:t> </a:t>
            </a:r>
          </a:p>
          <a:p>
            <a:r>
              <a:rPr lang="en-US" b="1" dirty="0">
                <a:cs typeface="HP Simplified"/>
              </a:rPr>
              <a:t>Move faster: </a:t>
            </a:r>
            <a:r>
              <a:rPr lang="en-US" dirty="0">
                <a:cs typeface="HP Simplified"/>
              </a:rPr>
              <a:t>Accelerate app and service delivery </a:t>
            </a:r>
          </a:p>
          <a:p>
            <a:pPr lvl="0"/>
            <a:r>
              <a:rPr lang="en-US" dirty="0">
                <a:cs typeface="HP Simplified"/>
              </a:rPr>
              <a:t>Accelerate application and service delivery through a single interface that precisely composes logical infrastructures at near-instant speeds. </a:t>
            </a:r>
          </a:p>
          <a:p>
            <a:r>
              <a:rPr lang="en-US" dirty="0">
                <a:cs typeface="HP Simplified"/>
              </a:rPr>
              <a:t> </a:t>
            </a:r>
          </a:p>
          <a:p>
            <a:r>
              <a:rPr lang="en-US" b="1" dirty="0">
                <a:cs typeface="HP Simplified"/>
              </a:rPr>
              <a:t>Work efficiently: </a:t>
            </a:r>
            <a:r>
              <a:rPr lang="en-US" dirty="0">
                <a:cs typeface="HP Simplified"/>
              </a:rPr>
              <a:t>Reduce operational effort and cost</a:t>
            </a:r>
          </a:p>
          <a:p>
            <a:pPr lvl="0"/>
            <a:r>
              <a:rPr lang="en-US" dirty="0">
                <a:cs typeface="HP Simplified"/>
              </a:rPr>
              <a:t>Reduce operational effort and cost through internal software defined intelligence with template driven, frictionless operations.</a:t>
            </a:r>
          </a:p>
          <a:p>
            <a:r>
              <a:rPr lang="en-US" dirty="0">
                <a:cs typeface="HP Simplified"/>
              </a:rPr>
              <a:t> </a:t>
            </a:r>
          </a:p>
          <a:p>
            <a:r>
              <a:rPr lang="en-US" b="1" dirty="0">
                <a:cs typeface="HP Simplified"/>
              </a:rPr>
              <a:t>Unlock value: </a:t>
            </a:r>
            <a:r>
              <a:rPr lang="en-US" dirty="0">
                <a:cs typeface="HP Simplified"/>
              </a:rPr>
              <a:t>Increase productivity and control </a:t>
            </a:r>
          </a:p>
          <a:p>
            <a:pPr lvl="0"/>
            <a:r>
              <a:rPr lang="en-US" dirty="0">
                <a:cs typeface="HP Simplified"/>
              </a:rPr>
              <a:t>Increase productivity and control across the data center by integrating and automating infrastructure operations and applications through a unified API.</a:t>
            </a:r>
          </a:p>
          <a:p>
            <a:endParaRPr lang="en-US" dirty="0" smtClean="0"/>
          </a:p>
          <a:p>
            <a:pPr>
              <a:lnSpc>
                <a:spcPct val="90000"/>
              </a:lnSpc>
            </a:pPr>
            <a:r>
              <a:rPr lang="en-US" b="1" dirty="0"/>
              <a:t>Technical description of Infrastructure as code</a:t>
            </a:r>
          </a:p>
          <a:p>
            <a:pPr>
              <a:lnSpc>
                <a:spcPct val="90000"/>
              </a:lnSpc>
            </a:pPr>
            <a:r>
              <a:rPr lang="en-US" i="1" dirty="0"/>
              <a:t>Provision bare metal infrastructure with one line of code – </a:t>
            </a:r>
            <a:r>
              <a:rPr lang="en-US" b="1" i="1" dirty="0"/>
              <a:t>in the same way </a:t>
            </a:r>
            <a:r>
              <a:rPr lang="en-US" i="1" dirty="0"/>
              <a:t>as virtual machines and cloud </a:t>
            </a:r>
          </a:p>
          <a:p>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latin typeface="HP Simplified Light" panose="020B0404020204020204" pitchFamily="34" charset="0"/>
              </a:rPr>
              <a:pPr/>
              <a:t>33</a:t>
            </a:fld>
            <a:endParaRPr lang="en-US" dirty="0">
              <a:solidFill>
                <a:prstClr val="black"/>
              </a:solidFill>
              <a:latin typeface="HP Simplified Light" panose="020B0404020204020204" pitchFamily="34" charset="0"/>
            </a:endParaRPr>
          </a:p>
        </p:txBody>
      </p:sp>
    </p:spTree>
    <p:extLst>
      <p:ext uri="{BB962C8B-B14F-4D97-AF65-F5344CB8AC3E}">
        <p14:creationId xmlns:p14="http://schemas.microsoft.com/office/powerpoint/2010/main" val="438910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lstStyle/>
          <a:p>
            <a:pPr marL="0" indent="0">
              <a:spcBef>
                <a:spcPts val="611"/>
              </a:spcBef>
              <a:buNone/>
            </a:pPr>
            <a:r>
              <a:rPr lang="en-GB" dirty="0" smtClean="0"/>
              <a:t>Overview</a:t>
            </a:r>
          </a:p>
          <a:p>
            <a:pPr>
              <a:spcBef>
                <a:spcPts val="611"/>
              </a:spcBef>
            </a:pPr>
            <a:r>
              <a:rPr lang="en-GB" dirty="0" smtClean="0"/>
              <a:t>Two day, TS Consulting lead workshop with your key stakeholders and HPE technology consulting teams. The service offers deployment plan for Synergy and buy-in from your stakeholders for deployment</a:t>
            </a:r>
          </a:p>
          <a:p>
            <a:pPr marL="0" indent="0">
              <a:spcBef>
                <a:spcPts val="611"/>
              </a:spcBef>
              <a:buNone/>
            </a:pPr>
            <a:r>
              <a:rPr lang="en-US" dirty="0" smtClean="0"/>
              <a:t>Benefits</a:t>
            </a:r>
          </a:p>
          <a:p>
            <a:pPr>
              <a:spcBef>
                <a:spcPts val="611"/>
              </a:spcBef>
            </a:pPr>
            <a:r>
              <a:rPr lang="en-US" dirty="0" smtClean="0"/>
              <a:t>Shared vision among all stakeholders in your organization  </a:t>
            </a:r>
          </a:p>
          <a:p>
            <a:pPr>
              <a:spcBef>
                <a:spcPts val="611"/>
              </a:spcBef>
            </a:pPr>
            <a:r>
              <a:rPr lang="en-US" dirty="0" smtClean="0"/>
              <a:t>Identification of road blocks</a:t>
            </a:r>
          </a:p>
          <a:p>
            <a:pPr>
              <a:spcBef>
                <a:spcPts val="611"/>
              </a:spcBef>
            </a:pPr>
            <a:r>
              <a:rPr lang="en-US" dirty="0" smtClean="0"/>
              <a:t>Recommendations from senior HPE experts  </a:t>
            </a:r>
          </a:p>
          <a:p>
            <a:pPr>
              <a:spcBef>
                <a:spcPts val="611"/>
              </a:spcBef>
            </a:pPr>
            <a:r>
              <a:rPr lang="en-US" dirty="0" smtClean="0"/>
              <a:t>Agreement on:</a:t>
            </a:r>
          </a:p>
          <a:p>
            <a:pPr lvl="1">
              <a:spcBef>
                <a:spcPts val="611"/>
              </a:spcBef>
            </a:pPr>
            <a:r>
              <a:rPr lang="en-US" dirty="0" smtClean="0"/>
              <a:t>What workloads</a:t>
            </a:r>
          </a:p>
          <a:p>
            <a:pPr lvl="1">
              <a:spcBef>
                <a:spcPts val="611"/>
              </a:spcBef>
            </a:pPr>
            <a:r>
              <a:rPr lang="en-US" dirty="0" smtClean="0"/>
              <a:t>How to integrate with management, monitoring, orchestration/ automation and security tools</a:t>
            </a:r>
          </a:p>
          <a:p>
            <a:pPr lvl="1">
              <a:spcBef>
                <a:spcPts val="611"/>
              </a:spcBef>
            </a:pPr>
            <a:r>
              <a:rPr lang="en-US" dirty="0" smtClean="0"/>
              <a:t>Business drives and key success factors</a:t>
            </a:r>
          </a:p>
          <a:p>
            <a:pPr>
              <a:spcBef>
                <a:spcPts val="611"/>
              </a:spcBef>
            </a:pPr>
            <a:r>
              <a:rPr lang="en-US" dirty="0" smtClean="0"/>
              <a:t>Faster time to production operation of HPE Synergy  </a:t>
            </a:r>
          </a:p>
          <a:p>
            <a:pPr>
              <a:spcBef>
                <a:spcPts val="611"/>
              </a:spcBef>
            </a:pPr>
            <a:endParaRPr lang="en-US" dirty="0"/>
          </a:p>
        </p:txBody>
      </p:sp>
      <p:sp>
        <p:nvSpPr>
          <p:cNvPr id="4" name="Slide Number Placeholder 3"/>
          <p:cNvSpPr>
            <a:spLocks noGrp="1"/>
          </p:cNvSpPr>
          <p:nvPr>
            <p:ph type="sldNum" sz="quarter" idx="10"/>
          </p:nvPr>
        </p:nvSpPr>
        <p:spPr/>
        <p:txBody>
          <a:bodyPr/>
          <a:lstStyle/>
          <a:p>
            <a:fld id="{0B6220CD-9C7E-4D76-BF2F-01065A79356F}" type="slidenum">
              <a:rPr lang="en-US" smtClean="0"/>
              <a:t>35</a:t>
            </a:fld>
            <a:endParaRPr lang="en-US" dirty="0"/>
          </a:p>
        </p:txBody>
      </p:sp>
    </p:spTree>
    <p:extLst>
      <p:ext uri="{BB962C8B-B14F-4D97-AF65-F5344CB8AC3E}">
        <p14:creationId xmlns:p14="http://schemas.microsoft.com/office/powerpoint/2010/main" val="3350660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lstStyle/>
          <a:p>
            <a:pPr marL="189267" indent="-189267">
              <a:lnSpc>
                <a:spcPct val="90000"/>
              </a:lnSpc>
              <a:buFont typeface="Arial" panose="020B0604020202020204" pitchFamily="34" charset="0"/>
              <a:buChar char="•"/>
            </a:pPr>
            <a:r>
              <a:rPr lang="en-GB" dirty="0" smtClean="0">
                <a:solidFill>
                  <a:prstClr val="black"/>
                </a:solidFill>
              </a:rPr>
              <a:t>Configure and demonstrate Synergy Image Streamer</a:t>
            </a:r>
            <a:br>
              <a:rPr lang="en-GB" dirty="0" smtClean="0">
                <a:solidFill>
                  <a:prstClr val="black"/>
                </a:solidFill>
              </a:rPr>
            </a:br>
            <a:endParaRPr lang="en-GB" dirty="0" smtClean="0">
              <a:solidFill>
                <a:prstClr val="black"/>
              </a:solidFill>
            </a:endParaRPr>
          </a:p>
          <a:p>
            <a:pPr marL="189267" indent="-189267">
              <a:lnSpc>
                <a:spcPct val="90000"/>
              </a:lnSpc>
              <a:buFont typeface="Arial" panose="020B0604020202020204" pitchFamily="34" charset="0"/>
              <a:buChar char="•"/>
            </a:pPr>
            <a:r>
              <a:rPr lang="en-GB" dirty="0" smtClean="0">
                <a:solidFill>
                  <a:prstClr val="black"/>
                </a:solidFill>
              </a:rPr>
              <a:t>On-site briefings</a:t>
            </a:r>
          </a:p>
          <a:p>
            <a:pPr marL="655154" lvl="1" indent="-189267">
              <a:lnSpc>
                <a:spcPct val="90000"/>
              </a:lnSpc>
              <a:buFont typeface="Arial" panose="020B0604020202020204" pitchFamily="34" charset="0"/>
              <a:buChar char="•"/>
            </a:pPr>
            <a:r>
              <a:rPr lang="en-GB" sz="1600" dirty="0">
                <a:solidFill>
                  <a:prstClr val="black"/>
                </a:solidFill>
              </a:rPr>
              <a:t>Image Streamer</a:t>
            </a:r>
          </a:p>
          <a:p>
            <a:pPr marL="655154" lvl="1" indent="-189267">
              <a:lnSpc>
                <a:spcPct val="90000"/>
              </a:lnSpc>
              <a:buFont typeface="Arial" panose="020B0604020202020204" pitchFamily="34" charset="0"/>
              <a:buChar char="•"/>
            </a:pPr>
            <a:r>
              <a:rPr lang="en-GB" sz="1600" dirty="0">
                <a:solidFill>
                  <a:prstClr val="black"/>
                </a:solidFill>
              </a:rPr>
              <a:t>Image design</a:t>
            </a:r>
          </a:p>
          <a:p>
            <a:pPr marL="655154" lvl="1" indent="-189267">
              <a:lnSpc>
                <a:spcPct val="90000"/>
              </a:lnSpc>
              <a:buFont typeface="Arial" panose="020B0604020202020204" pitchFamily="34" charset="0"/>
              <a:buChar char="•"/>
            </a:pPr>
            <a:r>
              <a:rPr lang="en-GB" sz="1600" dirty="0">
                <a:solidFill>
                  <a:prstClr val="black"/>
                </a:solidFill>
              </a:rPr>
              <a:t>Best practices</a:t>
            </a:r>
          </a:p>
          <a:p>
            <a:pPr marL="655154" lvl="1" indent="-189267">
              <a:lnSpc>
                <a:spcPct val="90000"/>
              </a:lnSpc>
              <a:buFont typeface="Arial" panose="020B0604020202020204" pitchFamily="34" charset="0"/>
              <a:buChar char="•"/>
            </a:pPr>
            <a:r>
              <a:rPr lang="en-GB" sz="1600" dirty="0">
                <a:solidFill>
                  <a:prstClr val="black"/>
                </a:solidFill>
              </a:rPr>
              <a:t>Troubleshooting</a:t>
            </a:r>
          </a:p>
          <a:p>
            <a:pPr lvl="1">
              <a:lnSpc>
                <a:spcPct val="90000"/>
              </a:lnSpc>
            </a:pPr>
            <a:endParaRPr lang="en-US" sz="1600" dirty="0">
              <a:solidFill>
                <a:prstClr val="black"/>
              </a:solidFill>
            </a:endParaRPr>
          </a:p>
          <a:p>
            <a:pPr marL="189267" indent="-189267">
              <a:lnSpc>
                <a:spcPct val="90000"/>
              </a:lnSpc>
              <a:buFont typeface="Arial" panose="020B0604020202020204" pitchFamily="34" charset="0"/>
              <a:buChar char="•"/>
            </a:pPr>
            <a:r>
              <a:rPr lang="en-GB" dirty="0" smtClean="0">
                <a:solidFill>
                  <a:prstClr val="black"/>
                </a:solidFill>
              </a:rPr>
              <a:t>Delivered on site</a:t>
            </a:r>
          </a:p>
          <a:p>
            <a:pPr marL="655154" lvl="1" indent="-189267">
              <a:lnSpc>
                <a:spcPct val="90000"/>
              </a:lnSpc>
              <a:buFont typeface="Arial" panose="020B0604020202020204" pitchFamily="34" charset="0"/>
              <a:buChar char="•"/>
            </a:pPr>
            <a:r>
              <a:rPr lang="en-GB" sz="1600" dirty="0">
                <a:solidFill>
                  <a:prstClr val="black"/>
                </a:solidFill>
              </a:rPr>
              <a:t>5 days duration</a:t>
            </a:r>
            <a:endParaRPr lang="en-US" sz="1600" dirty="0">
              <a:solidFill>
                <a:prstClr val="black"/>
              </a:solidFill>
            </a:endParaRPr>
          </a:p>
          <a:p>
            <a:endParaRPr lang="en-US" dirty="0" smtClean="0"/>
          </a:p>
          <a:p>
            <a:pPr>
              <a:lnSpc>
                <a:spcPct val="90000"/>
              </a:lnSpc>
            </a:pPr>
            <a:endParaRPr lang="en-GB" sz="1400" b="1" dirty="0">
              <a:solidFill>
                <a:prstClr val="black"/>
              </a:solidFill>
            </a:endParaRPr>
          </a:p>
          <a:p>
            <a:pPr>
              <a:lnSpc>
                <a:spcPct val="90000"/>
              </a:lnSpc>
            </a:pPr>
            <a:endParaRPr lang="en-GB" sz="500" dirty="0">
              <a:solidFill>
                <a:prstClr val="black"/>
              </a:solidFill>
            </a:endParaRPr>
          </a:p>
          <a:p>
            <a:pPr marL="189267" indent="-189267">
              <a:lnSpc>
                <a:spcPct val="90000"/>
              </a:lnSpc>
              <a:buFont typeface="Arial" panose="020B0604020202020204" pitchFamily="34" charset="0"/>
              <a:buChar char="•"/>
            </a:pPr>
            <a:r>
              <a:rPr lang="en-GB" dirty="0" smtClean="0">
                <a:solidFill>
                  <a:prstClr val="black"/>
                </a:solidFill>
              </a:rPr>
              <a:t>Establishes a ready-to-use Image Streamer with deployable images</a:t>
            </a:r>
          </a:p>
          <a:p>
            <a:pPr marL="189267" indent="-189267">
              <a:lnSpc>
                <a:spcPct val="90000"/>
              </a:lnSpc>
              <a:buFont typeface="Arial" panose="020B0604020202020204" pitchFamily="34" charset="0"/>
              <a:buChar char="•"/>
            </a:pPr>
            <a:r>
              <a:rPr lang="en-GB" dirty="0" smtClean="0">
                <a:solidFill>
                  <a:prstClr val="black"/>
                </a:solidFill>
              </a:rPr>
              <a:t>Demonstrates operations with a walk-through of processes</a:t>
            </a:r>
          </a:p>
          <a:p>
            <a:pPr marL="189267" indent="-189267">
              <a:lnSpc>
                <a:spcPct val="90000"/>
              </a:lnSpc>
              <a:buFont typeface="Arial" panose="020B0604020202020204" pitchFamily="34" charset="0"/>
              <a:buChar char="•"/>
            </a:pPr>
            <a:r>
              <a:rPr lang="en-GB" dirty="0" smtClean="0">
                <a:solidFill>
                  <a:prstClr val="black"/>
                </a:solidFill>
              </a:rPr>
              <a:t>Provides multiple working samples on which deployment team can build</a:t>
            </a:r>
          </a:p>
          <a:p>
            <a:pPr marL="189267" indent="-189267">
              <a:lnSpc>
                <a:spcPct val="90000"/>
              </a:lnSpc>
              <a:buFont typeface="Arial" panose="020B0604020202020204" pitchFamily="34" charset="0"/>
              <a:buChar char="•"/>
            </a:pPr>
            <a:r>
              <a:rPr lang="en-GB" dirty="0" smtClean="0">
                <a:solidFill>
                  <a:prstClr val="black"/>
                </a:solidFill>
              </a:rPr>
              <a:t>Transfer knowledge</a:t>
            </a:r>
          </a:p>
          <a:p>
            <a:pPr marL="189267" indent="-189267">
              <a:lnSpc>
                <a:spcPct val="90000"/>
              </a:lnSpc>
              <a:buFont typeface="Arial" panose="020B0604020202020204" pitchFamily="34" charset="0"/>
              <a:buChar char="•"/>
            </a:pPr>
            <a:r>
              <a:rPr lang="en-GB" dirty="0" smtClean="0">
                <a:solidFill>
                  <a:prstClr val="black"/>
                </a:solidFill>
              </a:rPr>
              <a:t>Addresses specific application stacks and images</a:t>
            </a:r>
          </a:p>
          <a:p>
            <a:pPr>
              <a:lnSpc>
                <a:spcPct val="90000"/>
              </a:lnSpc>
            </a:pPr>
            <a:endParaRPr lang="en-GB" dirty="0">
              <a:solidFill>
                <a:prstClr val="black"/>
              </a:solidFill>
            </a:endParaRPr>
          </a:p>
          <a:p>
            <a:endParaRPr lang="en-GB" dirty="0"/>
          </a:p>
        </p:txBody>
      </p:sp>
      <p:sp>
        <p:nvSpPr>
          <p:cNvPr id="4" name="Slide Number Placeholder 3"/>
          <p:cNvSpPr>
            <a:spLocks noGrp="1"/>
          </p:cNvSpPr>
          <p:nvPr>
            <p:ph type="sldNum" sz="quarter" idx="10"/>
          </p:nvPr>
        </p:nvSpPr>
        <p:spPr/>
        <p:txBody>
          <a:bodyPr/>
          <a:lstStyle/>
          <a:p>
            <a:fld id="{0B6220CD-9C7E-4D76-BF2F-01065A79356F}" type="slidenum">
              <a:rPr lang="en-US" smtClean="0"/>
              <a:t>36</a:t>
            </a:fld>
            <a:endParaRPr lang="en-US" dirty="0"/>
          </a:p>
        </p:txBody>
      </p:sp>
    </p:spTree>
    <p:extLst>
      <p:ext uri="{BB962C8B-B14F-4D97-AF65-F5344CB8AC3E}">
        <p14:creationId xmlns:p14="http://schemas.microsoft.com/office/powerpoint/2010/main" val="287153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lstStyle/>
          <a:p>
            <a:r>
              <a:rPr lang="en-US" b="1" dirty="0"/>
              <a:t>Here are optimum scenarios when HPE GreenLake Flex Capacity might well be the right solution for you.</a:t>
            </a:r>
          </a:p>
          <a:p>
            <a:endParaRPr lang="en-US" b="1" dirty="0"/>
          </a:p>
          <a:p>
            <a:pPr marL="174708" indent="-174708" defTabSz="438387">
              <a:spcAft>
                <a:spcPts val="408"/>
              </a:spcAft>
              <a:buSzPct val="100000"/>
              <a:buFont typeface="Arial"/>
              <a:buChar char="•"/>
            </a:pPr>
            <a:r>
              <a:rPr lang="en-US" dirty="0"/>
              <a:t>When large capital outlays and long procurement cycles no longer fit your business – when you want to pay for what you use</a:t>
            </a:r>
          </a:p>
          <a:p>
            <a:pPr marL="174708" indent="-174708" defTabSz="438387">
              <a:spcAft>
                <a:spcPts val="408"/>
              </a:spcAft>
              <a:buSzPct val="100000"/>
              <a:buFont typeface="Arial"/>
              <a:buChar char="•"/>
            </a:pPr>
            <a:r>
              <a:rPr lang="en-US" dirty="0"/>
              <a:t>When your data and workloads must stay on-premises, under your control</a:t>
            </a:r>
          </a:p>
          <a:p>
            <a:pPr marL="174708" indent="-174708" defTabSz="438387">
              <a:spcAft>
                <a:spcPts val="408"/>
              </a:spcAft>
              <a:buSzPct val="100000"/>
              <a:buFont typeface="Arial"/>
              <a:buChar char="•"/>
            </a:pPr>
            <a:r>
              <a:rPr lang="en-US" dirty="0"/>
              <a:t>For workloads that could expand to public cloud – under the right controls and for the right workloads</a:t>
            </a:r>
          </a:p>
          <a:p>
            <a:pPr marL="174708" indent="-174708" defTabSz="438387">
              <a:spcAft>
                <a:spcPts val="408"/>
              </a:spcAft>
              <a:buSzPct val="100000"/>
              <a:buFont typeface="Arial"/>
              <a:buChar char="•"/>
            </a:pPr>
            <a:r>
              <a:rPr lang="en-US" dirty="0"/>
              <a:t>When you need better than “best effort” SLAs</a:t>
            </a:r>
          </a:p>
          <a:p>
            <a:endParaRPr lang="en-US" dirty="0"/>
          </a:p>
          <a:p>
            <a:r>
              <a:rPr lang="en-US" b="1" dirty="0"/>
              <a:t>HPE GreenLake Flex offers smooth and cost-effective capacity growth</a:t>
            </a:r>
            <a:r>
              <a:rPr lang="en-US" dirty="0"/>
              <a:t> – With the headroom for peak processing periods such as quarter or year-end processing. Our concept gives you a detailed view of the expenses associated with your IT infrastructure, allowing you to achieve IT flexibility at reduced costs. With a cost model that makes sense, you can deliver true agility.</a:t>
            </a:r>
          </a:p>
          <a:p>
            <a:endParaRPr lang="en-US" dirty="0"/>
          </a:p>
          <a:p>
            <a:r>
              <a:rPr lang="en-US" b="1" dirty="0"/>
              <a:t>Flexible capacity, as quick as it gets</a:t>
            </a:r>
          </a:p>
          <a:p>
            <a:r>
              <a:rPr lang="en-US" dirty="0"/>
              <a:t>Increase or decrease capacity, quickly and easily. You can acquire new capacity quickly because you’ll have an incremental buffer available on site at all times. This buffer can be replenished through our service agreement without the need to initiate a full procurement cycle. HPE absorbs a significant share of your business risk by installing capacity ahead of the demand. We continually enhance the existing capacity, enabling sufficient standby capacity. Whatever your loads are, we can provide the resources you need, when you need it. When you no longer have use for the additional capacity, you don’t have to pay for it. You can just turn it off until you need it again.</a:t>
            </a:r>
          </a:p>
          <a:p>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MetricHPE"/>
              </a:rPr>
              <a:pPr/>
              <a:t>37</a:t>
            </a:fld>
            <a:endParaRPr lang="en-US" dirty="0">
              <a:solidFill>
                <a:prstClr val="black"/>
              </a:solidFill>
              <a:latin typeface="MetricHPE"/>
            </a:endParaRPr>
          </a:p>
        </p:txBody>
      </p:sp>
    </p:spTree>
    <p:extLst>
      <p:ext uri="{BB962C8B-B14F-4D97-AF65-F5344CB8AC3E}">
        <p14:creationId xmlns:p14="http://schemas.microsoft.com/office/powerpoint/2010/main" val="2369529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6220CD-9C7E-4D76-BF2F-01065A79356F}" type="slidenum">
              <a:rPr lang="en-US" smtClean="0"/>
              <a:t>38</a:t>
            </a:fld>
            <a:endParaRPr lang="en-US" dirty="0"/>
          </a:p>
        </p:txBody>
      </p:sp>
    </p:spTree>
    <p:extLst>
      <p:ext uri="{BB962C8B-B14F-4D97-AF65-F5344CB8AC3E}">
        <p14:creationId xmlns:p14="http://schemas.microsoft.com/office/powerpoint/2010/main" val="2820221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39</a:t>
            </a:fld>
            <a:endParaRPr lang="en-US" dirty="0"/>
          </a:p>
        </p:txBody>
      </p:sp>
    </p:spTree>
    <p:extLst>
      <p:ext uri="{BB962C8B-B14F-4D97-AF65-F5344CB8AC3E}">
        <p14:creationId xmlns:p14="http://schemas.microsoft.com/office/powerpoint/2010/main" val="3653268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396875"/>
            <a:ext cx="4764088" cy="2679700"/>
          </a:xfrm>
        </p:spPr>
      </p:sp>
      <p:sp>
        <p:nvSpPr>
          <p:cNvPr id="3" name="Notes Placeholder 2"/>
          <p:cNvSpPr>
            <a:spLocks noGrp="1"/>
          </p:cNvSpPr>
          <p:nvPr>
            <p:ph type="body" idx="1"/>
          </p:nvPr>
        </p:nvSpPr>
        <p:spPr/>
        <p:txBody>
          <a:bodyPr>
            <a:normAutofit lnSpcReduction="10000"/>
          </a:bodyPr>
          <a:lstStyle/>
          <a:p>
            <a:pPr marL="0" indent="0">
              <a:buFontTx/>
              <a:buNone/>
            </a:pPr>
            <a:r>
              <a:rPr lang="en-US" sz="1100" dirty="0" smtClean="0">
                <a:latin typeface="Metric Regular"/>
                <a:cs typeface="Metric Regular"/>
              </a:rPr>
              <a:t>Accelerating business transformation; </a:t>
            </a:r>
            <a:r>
              <a:rPr lang="en-US" dirty="0" smtClean="0">
                <a:latin typeface="Arial" panose="020B0604020202020204" pitchFamily="34" charset="0"/>
                <a:cs typeface="Arial" panose="020B0604020202020204" pitchFamily="34" charset="0"/>
              </a:rPr>
              <a:t>digital transformation</a:t>
            </a:r>
            <a:endParaRPr lang="en-US" sz="1100" dirty="0" smtClean="0">
              <a:latin typeface="Metric Regular"/>
              <a:cs typeface="Metric Regular"/>
            </a:endParaRPr>
          </a:p>
          <a:p>
            <a:pPr marL="0" indent="0">
              <a:buFontTx/>
              <a:buNone/>
            </a:pPr>
            <a:endParaRPr lang="en-US" sz="1100" dirty="0" smtClean="0">
              <a:latin typeface="Metric Regular"/>
              <a:cs typeface="Metric Regular"/>
            </a:endParaRPr>
          </a:p>
          <a:p>
            <a:r>
              <a:rPr lang="en-US" dirty="0" smtClean="0">
                <a:cs typeface="HP Simplified"/>
              </a:rPr>
              <a:t>Key</a:t>
            </a:r>
            <a:r>
              <a:rPr lang="en-US" baseline="0" dirty="0" smtClean="0">
                <a:cs typeface="HP Simplified"/>
              </a:rPr>
              <a:t> point: The idea economy puts new demands on IT infrastructure. You now need an infrastructure that </a:t>
            </a:r>
            <a:r>
              <a:rPr lang="en-US" dirty="0" smtClean="0">
                <a:cs typeface="HP Simplified"/>
              </a:rPr>
              <a:t>empowers IT to create and deliver new value instantly and continuously.</a:t>
            </a:r>
          </a:p>
          <a:p>
            <a:endParaRPr lang="en-US" dirty="0" smtClean="0">
              <a:cs typeface="HP Simplified"/>
            </a:endParaRPr>
          </a:p>
          <a:p>
            <a:r>
              <a:rPr lang="en-US" dirty="0" smtClean="0">
                <a:cs typeface="HP Simplified"/>
              </a:rPr>
              <a:t>Composable </a:t>
            </a:r>
            <a:r>
              <a:rPr lang="en-US" dirty="0">
                <a:cs typeface="HP Simplified"/>
              </a:rPr>
              <a:t>Infrastructure, offers an experience that empowers IT to create and deliver new value instantly and continuously enabling IT to: </a:t>
            </a:r>
          </a:p>
          <a:p>
            <a:endParaRPr lang="en-US" dirty="0">
              <a:cs typeface="HP Simplified"/>
            </a:endParaRPr>
          </a:p>
          <a:p>
            <a:r>
              <a:rPr lang="en-US" b="1" dirty="0">
                <a:cs typeface="HP Simplified"/>
              </a:rPr>
              <a:t>Run anything: </a:t>
            </a:r>
            <a:r>
              <a:rPr lang="en-US" dirty="0">
                <a:cs typeface="HP Simplified"/>
              </a:rPr>
              <a:t>Optimize all apps and service levels</a:t>
            </a:r>
          </a:p>
          <a:p>
            <a:pPr lvl="0"/>
            <a:r>
              <a:rPr lang="en-US" dirty="0" smtClean="0">
                <a:cs typeface="HP Simplified"/>
              </a:rPr>
              <a:t>•Optimize any application, reduce CapEx and free resources with a single infrastructure with fluid pools of physical and virtual compute, storage, and fabric.  </a:t>
            </a:r>
            <a:endParaRPr lang="en-US" dirty="0">
              <a:cs typeface="HP Simplified"/>
            </a:endParaRPr>
          </a:p>
          <a:p>
            <a:r>
              <a:rPr lang="en-US" b="1" dirty="0">
                <a:cs typeface="HP Simplified"/>
              </a:rPr>
              <a:t>Move faster: </a:t>
            </a:r>
            <a:r>
              <a:rPr lang="en-US" dirty="0">
                <a:cs typeface="HP Simplified"/>
              </a:rPr>
              <a:t>Accelerate app and service delivery </a:t>
            </a:r>
          </a:p>
          <a:p>
            <a:pPr lvl="0"/>
            <a:r>
              <a:rPr lang="en-US" dirty="0">
                <a:cs typeface="HP Simplified"/>
              </a:rPr>
              <a:t>Accelerate application and service delivery through a single interface that precisely composes logical infrastructures at near-instant speeds. </a:t>
            </a:r>
          </a:p>
          <a:p>
            <a:r>
              <a:rPr lang="en-US" dirty="0">
                <a:cs typeface="HP Simplified"/>
              </a:rPr>
              <a:t> </a:t>
            </a:r>
          </a:p>
          <a:p>
            <a:r>
              <a:rPr lang="en-US" b="1" dirty="0">
                <a:cs typeface="HP Simplified"/>
              </a:rPr>
              <a:t>Work efficiently: </a:t>
            </a:r>
            <a:r>
              <a:rPr lang="en-US" dirty="0">
                <a:cs typeface="HP Simplified"/>
              </a:rPr>
              <a:t>Reduce operational effort and cost</a:t>
            </a:r>
          </a:p>
          <a:p>
            <a:pPr lvl="0"/>
            <a:r>
              <a:rPr lang="en-US" dirty="0">
                <a:cs typeface="HP Simplified"/>
              </a:rPr>
              <a:t>Reduce operational effort and cost through internal software defined intelligence with template driven, frictionless operations.</a:t>
            </a:r>
          </a:p>
          <a:p>
            <a:r>
              <a:rPr lang="en-US" dirty="0">
                <a:cs typeface="HP Simplified"/>
              </a:rPr>
              <a:t> </a:t>
            </a:r>
          </a:p>
          <a:p>
            <a:r>
              <a:rPr lang="en-US" b="1" dirty="0">
                <a:cs typeface="HP Simplified"/>
              </a:rPr>
              <a:t>Unlock value: </a:t>
            </a:r>
            <a:r>
              <a:rPr lang="en-US" dirty="0">
                <a:cs typeface="HP Simplified"/>
              </a:rPr>
              <a:t>Increase productivity and control </a:t>
            </a:r>
          </a:p>
          <a:p>
            <a:pPr lvl="0"/>
            <a:r>
              <a:rPr lang="en-US" dirty="0">
                <a:cs typeface="HP Simplified"/>
              </a:rPr>
              <a:t>Increase productivity and control across the data center by integrating and automating infrastructure operations and applications through a unified API.</a:t>
            </a:r>
          </a:p>
          <a:p>
            <a:endParaRPr lang="en-US" dirty="0" smtClean="0"/>
          </a:p>
          <a:p>
            <a:pPr>
              <a:lnSpc>
                <a:spcPct val="90000"/>
              </a:lnSpc>
            </a:pPr>
            <a:r>
              <a:rPr lang="en-US" b="1" dirty="0"/>
              <a:t>Technical description of Infrastructure as code</a:t>
            </a:r>
          </a:p>
          <a:p>
            <a:pPr>
              <a:lnSpc>
                <a:spcPct val="90000"/>
              </a:lnSpc>
            </a:pPr>
            <a:r>
              <a:rPr lang="en-US" i="1" dirty="0"/>
              <a:t>Provision bare metal infrastructure with one line of code – </a:t>
            </a:r>
            <a:r>
              <a:rPr lang="en-US" b="1" i="1" dirty="0"/>
              <a:t>in the same way </a:t>
            </a:r>
            <a:r>
              <a:rPr lang="en-US" i="1" dirty="0"/>
              <a:t>as virtual machines and cloud </a:t>
            </a:r>
          </a:p>
          <a:p>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latin typeface="HP Simplified Light" panose="020B0404020204020204" pitchFamily="34" charset="0"/>
              </a:rPr>
              <a:pPr/>
              <a:t>4</a:t>
            </a:fld>
            <a:endParaRPr lang="en-US" dirty="0">
              <a:solidFill>
                <a:prstClr val="black"/>
              </a:solidFill>
              <a:latin typeface="HP Simplified Light" panose="020B0404020204020204" pitchFamily="34" charset="0"/>
            </a:endParaRPr>
          </a:p>
        </p:txBody>
      </p:sp>
    </p:spTree>
    <p:extLst>
      <p:ext uri="{BB962C8B-B14F-4D97-AF65-F5344CB8AC3E}">
        <p14:creationId xmlns:p14="http://schemas.microsoft.com/office/powerpoint/2010/main" val="3405309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400050"/>
            <a:ext cx="4806950" cy="2705100"/>
          </a:xfrm>
        </p:spPr>
      </p:sp>
      <p:sp>
        <p:nvSpPr>
          <p:cNvPr id="3" name="Notes Placeholder 2"/>
          <p:cNvSpPr>
            <a:spLocks noGrp="1"/>
          </p:cNvSpPr>
          <p:nvPr>
            <p:ph type="body" idx="1"/>
          </p:nvPr>
        </p:nvSpPr>
        <p:spPr/>
        <p:txBody>
          <a:bodyPr>
            <a:normAutofit fontScale="62500" lnSpcReduction="20000"/>
          </a:bodyPr>
          <a:lstStyle/>
          <a:p>
            <a:r>
              <a:rPr lang="en-US" sz="1100" b="0" i="0" kern="1200" dirty="0">
                <a:solidFill>
                  <a:schemeClr val="tx1"/>
                </a:solidFill>
                <a:effectLst/>
                <a:latin typeface="+mn-lt"/>
                <a:ea typeface="+mn-ea"/>
                <a:cs typeface="+mn-cs"/>
              </a:rPr>
              <a:t>Fluid resource pools</a:t>
            </a:r>
          </a:p>
          <a:p>
            <a:r>
              <a:rPr lang="en-US" sz="1100" b="0" i="0" kern="1200" dirty="0">
                <a:solidFill>
                  <a:schemeClr val="tx1"/>
                </a:solidFill>
                <a:effectLst/>
                <a:latin typeface="+mn-lt"/>
                <a:ea typeface="+mn-ea"/>
                <a:cs typeface="+mn-cs"/>
              </a:rPr>
              <a:t>Flexible resource pools of compute, storage, and fabric eliminate over-provisioning and stranded capacity. Resources are always available and can be instantly configured for any workload.</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Software-defined intelligence</a:t>
            </a:r>
          </a:p>
          <a:p>
            <a:r>
              <a:rPr lang="en-US" sz="1100" b="0" i="0" kern="1200" dirty="0">
                <a:solidFill>
                  <a:schemeClr val="tx1"/>
                </a:solidFill>
                <a:effectLst/>
                <a:latin typeface="+mn-lt"/>
                <a:ea typeface="+mn-ea"/>
                <a:cs typeface="+mn-cs"/>
              </a:rPr>
              <a:t>Software-defined intelligence enables high-level, automated operations, reducing complexity and manual tasks. Resources can be managed as a unit and dynamically allocated to meet the needs of any application.</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Unified API</a:t>
            </a:r>
          </a:p>
          <a:p>
            <a:r>
              <a:rPr lang="en-US" sz="1100" b="0" i="0" kern="1200" dirty="0">
                <a:solidFill>
                  <a:schemeClr val="tx1"/>
                </a:solidFill>
                <a:effectLst/>
                <a:latin typeface="+mn-lt"/>
                <a:ea typeface="+mn-ea"/>
                <a:cs typeface="+mn-cs"/>
              </a:rPr>
              <a:t>A unified API provides full programmability, so you can provision bare metal infrastructure with a single line of code, increasing operational efficiency and rapid deployment of IT resources.</a:t>
            </a:r>
          </a:p>
          <a:p>
            <a:endParaRPr lang="en-US" sz="1100" b="1" kern="1200" dirty="0">
              <a:solidFill>
                <a:schemeClr val="tx1"/>
              </a:solidFill>
              <a:effectLst/>
              <a:latin typeface="+mn-lt"/>
              <a:ea typeface="+mn-ea"/>
              <a:cs typeface="+mn-cs"/>
            </a:endParaRPr>
          </a:p>
          <a:p>
            <a:endParaRPr lang="en-US" sz="1100" b="1"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Fluid Resource Pools</a:t>
            </a:r>
            <a:endParaRPr lang="en-US" dirty="0">
              <a:effectLst/>
            </a:endParaRPr>
          </a:p>
          <a:p>
            <a:r>
              <a:rPr lang="en-US" sz="1100" b="1" kern="1200" dirty="0">
                <a:solidFill>
                  <a:schemeClr val="tx1"/>
                </a:solidFill>
                <a:effectLst/>
                <a:latin typeface="+mn-lt"/>
                <a:ea typeface="+mn-ea"/>
                <a:cs typeface="+mn-cs"/>
              </a:rPr>
              <a:t> </a:t>
            </a:r>
            <a:endParaRPr lang="en-US" dirty="0">
              <a:effectLst/>
            </a:endParaRPr>
          </a:p>
          <a:p>
            <a:r>
              <a:rPr lang="en-US" sz="1100" kern="1200" dirty="0">
                <a:solidFill>
                  <a:schemeClr val="tx1"/>
                </a:solidFill>
                <a:effectLst/>
                <a:latin typeface="+mn-lt"/>
                <a:ea typeface="+mn-ea"/>
                <a:cs typeface="+mn-cs"/>
              </a:rPr>
              <a:t>A single infrastructure with fluid pools of compute, storage, and fabric, so all the resources are now always available and can be instantly configured according to the specific needs of each application, reducing the need for costly infrastructure silos.  </a:t>
            </a:r>
          </a:p>
          <a:p>
            <a:pPr lvl="0"/>
            <a:r>
              <a:rPr lang="en-US" sz="1100" kern="1200" dirty="0">
                <a:solidFill>
                  <a:schemeClr val="tx1"/>
                </a:solidFill>
                <a:effectLst/>
                <a:latin typeface="+mn-lt"/>
                <a:ea typeface="+mn-ea"/>
                <a:cs typeface="+mn-cs"/>
              </a:rPr>
              <a:t>Single infrastructure of disaggregated pools of compute, storage and fabric that boots-up ready for any workload</a:t>
            </a:r>
          </a:p>
          <a:p>
            <a:pPr lvl="0"/>
            <a:r>
              <a:rPr lang="en-US" sz="1100" kern="1200" dirty="0">
                <a:solidFill>
                  <a:schemeClr val="tx1"/>
                </a:solidFill>
                <a:effectLst/>
                <a:latin typeface="+mn-lt"/>
                <a:ea typeface="+mn-ea"/>
                <a:cs typeface="+mn-cs"/>
              </a:rPr>
              <a:t>Physical, virtual and containers</a:t>
            </a:r>
          </a:p>
          <a:p>
            <a:pPr lvl="0"/>
            <a:r>
              <a:rPr lang="en-US" sz="1100" kern="1200" dirty="0">
                <a:solidFill>
                  <a:schemeClr val="tx1"/>
                </a:solidFill>
                <a:effectLst/>
                <a:latin typeface="+mn-lt"/>
                <a:ea typeface="+mn-ea"/>
                <a:cs typeface="+mn-cs"/>
              </a:rPr>
              <a:t>Auto-integrating of resource capacity</a:t>
            </a:r>
          </a:p>
          <a:p>
            <a:r>
              <a:rPr lang="en-US" sz="1100" b="1" kern="1200" dirty="0">
                <a:solidFill>
                  <a:schemeClr val="tx1"/>
                </a:solidFill>
                <a:effectLst/>
                <a:latin typeface="+mn-lt"/>
                <a:ea typeface="+mn-ea"/>
                <a:cs typeface="+mn-cs"/>
              </a:rPr>
              <a:t>Software-Defined Intelligence</a:t>
            </a:r>
            <a:endParaRPr lang="en-US" dirty="0">
              <a:effectLst/>
            </a:endParaRPr>
          </a:p>
          <a:p>
            <a:r>
              <a:rPr lang="en-US" sz="1100" b="1" kern="1200" dirty="0">
                <a:solidFill>
                  <a:schemeClr val="tx1"/>
                </a:solidFill>
                <a:effectLst/>
                <a:latin typeface="+mn-lt"/>
                <a:ea typeface="+mn-ea"/>
                <a:cs typeface="+mn-cs"/>
              </a:rPr>
              <a:t> </a:t>
            </a:r>
            <a:endParaRPr lang="en-US" dirty="0">
              <a:effectLst/>
            </a:endParaRPr>
          </a:p>
          <a:p>
            <a:r>
              <a:rPr lang="en-US" sz="1100" kern="1200" dirty="0">
                <a:solidFill>
                  <a:schemeClr val="tx1"/>
                </a:solidFill>
                <a:effectLst/>
                <a:latin typeface="+mn-lt"/>
                <a:ea typeface="+mn-ea"/>
                <a:cs typeface="+mn-cs"/>
              </a:rPr>
              <a:t>Internal software-defined intelligence with template driven, frictionless operations abstracts away the need for IT admins to understand operational minutiae of various hardware components replacing it with high-level, automated operations.</a:t>
            </a:r>
          </a:p>
          <a:p>
            <a:pPr lvl="0"/>
            <a:r>
              <a:rPr lang="en-US" sz="1100" kern="1200" dirty="0">
                <a:solidFill>
                  <a:schemeClr val="tx1"/>
                </a:solidFill>
                <a:effectLst/>
                <a:latin typeface="+mn-lt"/>
                <a:ea typeface="+mn-ea"/>
                <a:cs typeface="+mn-cs"/>
              </a:rPr>
              <a:t>Template-driven workload composition </a:t>
            </a:r>
          </a:p>
          <a:p>
            <a:pPr lvl="0"/>
            <a:r>
              <a:rPr lang="en-US" sz="1100" kern="1200" dirty="0">
                <a:solidFill>
                  <a:schemeClr val="tx1"/>
                </a:solidFill>
                <a:effectLst/>
                <a:latin typeface="+mn-lt"/>
                <a:ea typeface="+mn-ea"/>
                <a:cs typeface="+mn-cs"/>
              </a:rPr>
              <a:t>Frictionless operations</a:t>
            </a:r>
          </a:p>
          <a:p>
            <a:r>
              <a:rPr lang="en-US" sz="1100" kern="1200" dirty="0">
                <a:solidFill>
                  <a:schemeClr val="tx1"/>
                </a:solidFill>
                <a:effectLst/>
                <a:latin typeface="+mn-lt"/>
                <a:ea typeface="+mn-ea"/>
                <a:cs typeface="+mn-cs"/>
              </a:rPr>
              <a:t> </a:t>
            </a:r>
          </a:p>
          <a:p>
            <a:r>
              <a:rPr lang="en-US" sz="1100" b="1" kern="1200" dirty="0">
                <a:solidFill>
                  <a:schemeClr val="tx1"/>
                </a:solidFill>
                <a:effectLst/>
                <a:latin typeface="+mn-lt"/>
                <a:ea typeface="+mn-ea"/>
                <a:cs typeface="+mn-cs"/>
              </a:rPr>
              <a:t>Unified API</a:t>
            </a:r>
            <a:endParaRPr lang="en-US" dirty="0">
              <a:effectLst/>
            </a:endParaRPr>
          </a:p>
          <a:p>
            <a:r>
              <a:rPr lang="en-US" sz="1100" b="1" kern="1200" dirty="0">
                <a:solidFill>
                  <a:schemeClr val="tx1"/>
                </a:solidFill>
                <a:effectLst/>
                <a:latin typeface="+mn-lt"/>
                <a:ea typeface="+mn-ea"/>
                <a:cs typeface="+mn-cs"/>
              </a:rPr>
              <a:t> </a:t>
            </a:r>
            <a:endParaRPr lang="en-US" dirty="0">
              <a:effectLst/>
            </a:endParaRPr>
          </a:p>
          <a:p>
            <a:r>
              <a:rPr lang="en-US" sz="1100" kern="1200" dirty="0">
                <a:solidFill>
                  <a:schemeClr val="tx1"/>
                </a:solidFill>
                <a:effectLst/>
                <a:latin typeface="+mn-lt"/>
                <a:ea typeface="+mn-ea"/>
                <a:cs typeface="+mn-cs"/>
              </a:rPr>
              <a:t>The Unified API increases productivity and control across the data center by integrating and automating infrastructure operations and applications, eliminating time-consuming scripting of multiple varied low-level tools and interfaces.</a:t>
            </a:r>
          </a:p>
          <a:p>
            <a:r>
              <a:rPr lang="en-US" sz="1100" kern="1200" dirty="0">
                <a:solidFill>
                  <a:schemeClr val="tx1"/>
                </a:solidFill>
                <a:effectLst/>
                <a:latin typeface="+mn-lt"/>
                <a:ea typeface="+mn-ea"/>
                <a:cs typeface="+mn-cs"/>
              </a:rPr>
              <a:t> </a:t>
            </a:r>
          </a:p>
          <a:p>
            <a:pPr lvl="0"/>
            <a:r>
              <a:rPr lang="en-US" sz="1100" kern="1200" dirty="0">
                <a:solidFill>
                  <a:schemeClr val="tx1"/>
                </a:solidFill>
                <a:effectLst/>
                <a:latin typeface="+mn-lt"/>
                <a:ea typeface="+mn-ea"/>
                <a:cs typeface="+mn-cs"/>
              </a:rPr>
              <a:t>Single line of code to abstract every element of infrastructure</a:t>
            </a:r>
          </a:p>
          <a:p>
            <a:pPr lvl="0"/>
            <a:r>
              <a:rPr lang="en-US" sz="1100" kern="1200" dirty="0">
                <a:solidFill>
                  <a:schemeClr val="tx1"/>
                </a:solidFill>
                <a:effectLst/>
                <a:latin typeface="+mn-lt"/>
                <a:ea typeface="+mn-ea"/>
                <a:cs typeface="+mn-cs"/>
              </a:rPr>
              <a:t>Full infrastructure programmability</a:t>
            </a:r>
          </a:p>
          <a:p>
            <a:pPr lvl="0"/>
            <a:r>
              <a:rPr lang="en-US" sz="1100" kern="1200" dirty="0">
                <a:solidFill>
                  <a:schemeClr val="tx1"/>
                </a:solidFill>
                <a:effectLst/>
                <a:latin typeface="+mn-lt"/>
                <a:ea typeface="+mn-ea"/>
                <a:cs typeface="+mn-cs"/>
              </a:rPr>
              <a:t>Bare metal interface for Infrastructure as a Service</a:t>
            </a:r>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latin typeface="HP Simplified Light" panose="020B0404020204020204" pitchFamily="34" charset="0"/>
              </a:rPr>
              <a:pPr/>
              <a:t>5</a:t>
            </a:fld>
            <a:endParaRPr lang="en-US" dirty="0">
              <a:solidFill>
                <a:prstClr val="black"/>
              </a:solidFill>
              <a:latin typeface="HP Simplified Light" panose="020B0404020204020204" pitchFamily="34" charset="0"/>
            </a:endParaRPr>
          </a:p>
        </p:txBody>
      </p:sp>
    </p:spTree>
    <p:extLst>
      <p:ext uri="{BB962C8B-B14F-4D97-AF65-F5344CB8AC3E}">
        <p14:creationId xmlns:p14="http://schemas.microsoft.com/office/powerpoint/2010/main" val="333376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So if we look at where we came from with traditional infrastructure we have a collection of kind of siloed products, we have servers, storage and networking products, and typically when you go deploy these things it’s very complex because you build up all these silos and you have to connect them all together, the process takes a long time and customers figure, well the last thing I want to do is do that again, so they tend to overprovision the infrastructure, sometimes it can be as much as 80% or 2X more than what is actually needed. And with that overprovisioning of course comes with additional cost as well so you spend a lot more CAPEX up front but then of course you have to keep that infrastructure maintained which means you spend more on OPEX over time as well. So what we do is we take that instead and replace it with fluid pools of compute, storage and fabric. What we do is take the essence of the server, storage, and networking and reduce it down to its bare elements, compute, storage, and fabric that can kind of start their lives as stateless and anonymous resources that can then be easily combined and configured to deliver to the needs of an application in a near instantaneous fashion. As more infrastructure is added in it’s auto-assembled with the existing infrastructure so it’s ready to go and just becomes part of the pool of capacity. Because it’s so easy to combine resources on the fly it really eliminates the need to so dramatically overprovision infrastructure, and instead allows infrastructure to be provisioned right sized and easily grown or shrunk as needed.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27441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So if we look at where we came from with traditional infrastructure we have a collection of kind of siloed products, we have servers, storage and networking products, and typically when you go deploy these things it’s very complex because you build up all these silos and you have to connect them all together, the process takes a long time and customers figure, well the last thing I want to do is do that again, so they tend to overprovision the infrastructure, sometimes it can be as much as 80% or 2X more than what is actually needed. And with that overprovisioning of course comes with additional cost as well so you spend a lot more CAPEX up front but then of course you have to keep that infrastructure maintained which means you spend more on OPEX over time as well. So what we do is we take that instead and replace it with fluid pools of compute, storage and fabric. What we do is take the essence of the server, storage, and networking and reduce it down to its bare elements, compute, storage, and fabric that can kind of start their lives as stateless and anonymous resources that can then be easily combined and configured to deliver to the needs of an application in a near instantaneous fashion. As more infrastructure is added in it’s auto-assembled with the existing infrastructure so it’s ready to go and just becomes part of the pool of capacity. Because it’s so easy to combine resources on the fly it really eliminates the need to so dramatically overprovision infrastructure, and instead allows infrastructure to be provisioned right sized and easily grown or shrunk as needed.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512237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HPE Synergy enables IT to accelerate application and service delivery through a single interface that precisely composes and recomposes logical infrastructures into any combination at near-instant speeds.  Composable resources are provisioned together with their state (bios settings, firmware, drivers, protocols, etc.) and the Operating System image using repeatable templates.  This is ideal for traditional IT as well as DevOps approach as it eliminates time-consuming provisioning processes across operational silos that often delay projects for weeks or months.  With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HPE Synergy reduces operational effort and cost through internal software defined intelligence with template driven, frictionless operations.  Templates define how the infrastructure needs to function, and the infrastructure’s internal software defined intelligence implements the needed changes programmatically without human intervention.</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This changes the paradigm of how infrastructure is managed.  Historically, change operations required coordination across multiple teams, multiple tools and complex interdependent processes that can often take weeks to complete.  HPE Synergy abstracts away operational minutia replacing it with high-level, automated operations.  Now, change operations such as updating firmware, adding additional storage to a service, or modifying network connectivity are automatically implemented via a template, significantly reducing manual interaction and human error.  This empowers IT to configure the entire infrastructure for development, testing, and production environments using one interface and in one step with precision, accuracy, and speed.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19272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HPE Synergy enables IT to accelerate application and service delivery through a single interface that precisely composes and recomposes logical infrastructures into any combination at near-instant speeds.  Composable resources are provisioned together with their state (bios settings, firmware, drivers, protocols, etc.) and the Operating System image using repeatable templates.  This is ideal for traditional IT as well as DevOps approach as it eliminates time-consuming provisioning processes across operational silos that often delay projects for weeks or months.  With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HPE Synergy reduces operational effort and cost through internal software defined intelligence with template driven, frictionless operations.  Templates define how the infrastructure needs to function, and the infrastructure’s internal software defined intelligence implements the needed changes programmatically without human intervention.</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This changes the paradigm of how infrastructure is managed.  Historically, change operations required coordination across multiple teams, multiple tools and complex interdependent processes that can often take weeks to complete.  HPE Synergy abstracts away operational minutia replacing it with high-level, automated operations.  Now, change operations such as updating firmware, adding additional storage to a service, or modifying network connectivity are automatically implemented via a template, significantly reducing manual interaction and human error.  This empowers IT to configure the entire infrastructure for development, testing, and production environments using one interface and in one step with precision, accuracy, and speed.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547E1EE-0039-4797-B978-F453418260D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362421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6098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smtClean="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smtClean="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4E7203AB-43C4-49CF-A63D-DDD194054F15}" type="datetime4">
              <a:rPr lang="en-US" smtClean="0"/>
              <a:t>July 27, 2018</a:t>
            </a:fld>
            <a:endParaRPr dirty="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dirty="0"/>
          </a:p>
        </p:txBody>
      </p:sp>
      <p:sp>
        <p:nvSpPr>
          <p:cNvPr id="5" name="Slide Number Placeholder 4"/>
          <p:cNvSpPr>
            <a:spLocks noGrp="1"/>
          </p:cNvSpPr>
          <p:nvPr>
            <p:ph type="sldNum" sz="quarter" idx="12"/>
          </p:nvPr>
        </p:nvSpPr>
        <p:spPr/>
        <p:txBody>
          <a:bodyPr/>
          <a:lstStyle/>
          <a:p>
            <a:fld id="{B016F8AB-BCEA-4347-8BA6-BE776009BC89}" type="slidenum">
              <a:rPr/>
              <a:pPr/>
              <a:t>‹#›</a:t>
            </a:fld>
            <a:endParaRPr dirty="0"/>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smtClean="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smtClean="0"/>
              <a:t>Click to add quoted person’s name, title, company</a:t>
            </a:r>
            <a:endParaRPr lang="en-US" dirty="0"/>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A1684C64-A4E4-4298-971B-277026D76E63}" type="datetime4">
              <a:rPr lang="en-US" smtClean="0"/>
              <a:t>July 27, 2018</a:t>
            </a:fld>
            <a:endParaRPr dirty="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dirty="0"/>
          </a:p>
        </p:txBody>
      </p:sp>
    </p:spTree>
    <p:extLst>
      <p:ext uri="{BB962C8B-B14F-4D97-AF65-F5344CB8AC3E}">
        <p14:creationId xmlns:p14="http://schemas.microsoft.com/office/powerpoint/2010/main" val="3364303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Date Placeholder 1"/>
          <p:cNvSpPr>
            <a:spLocks noGrp="1"/>
          </p:cNvSpPr>
          <p:nvPr>
            <p:ph type="dt" sz="half" idx="10"/>
          </p:nvPr>
        </p:nvSpPr>
        <p:spPr/>
        <p:txBody>
          <a:bodyPr/>
          <a:lstStyle/>
          <a:p>
            <a:fld id="{7819F985-1928-45CF-AD2C-CC3DC0130E1B}" type="datetime4">
              <a:rPr lang="en-US" smtClean="0"/>
              <a:t>July 27, 2018</a:t>
            </a:fld>
            <a:endParaRPr dirty="0"/>
          </a:p>
        </p:txBody>
      </p:sp>
      <p:sp>
        <p:nvSpPr>
          <p:cNvPr id="8" name="Footer Placeholder 7"/>
          <p:cNvSpPr>
            <a:spLocks noGrp="1"/>
          </p:cNvSpPr>
          <p:nvPr>
            <p:ph type="ftr" sz="quarter" idx="11"/>
          </p:nvPr>
        </p:nvSpPr>
        <p:spPr/>
        <p:txBody>
          <a:bodyPr/>
          <a:lstStyle/>
          <a:p>
            <a:r>
              <a:rPr lang="en-US" dirty="0" smtClean="0"/>
              <a:t>For HPE and Channel Partner internal use only</a:t>
            </a:r>
            <a:endParaRPr dirty="0"/>
          </a:p>
        </p:txBody>
      </p:sp>
      <p:sp>
        <p:nvSpPr>
          <p:cNvPr id="9" name="Slide Number Placeholder 8"/>
          <p:cNvSpPr>
            <a:spLocks noGrp="1"/>
          </p:cNvSpPr>
          <p:nvPr>
            <p:ph type="sldNum" sz="quarter" idx="12"/>
          </p:nvPr>
        </p:nvSpPr>
        <p:spPr/>
        <p:txBody>
          <a:bodyPr/>
          <a:lstStyle/>
          <a:p>
            <a:fld id="{B016F8AB-BCEA-4347-8BA6-BE776009BC89}" type="slidenum">
              <a:rPr/>
              <a:pPr/>
              <a:t>‹#›</a:t>
            </a:fld>
            <a:endParaRPr dirty="0"/>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5D1CB9C-80DA-464D-B665-1FDE2DA2E791}" type="datetime4">
              <a:rPr lang="en-US" smtClean="0"/>
              <a:t>July 27, 2018</a:t>
            </a:fld>
            <a:endParaRPr dirty="0"/>
          </a:p>
        </p:txBody>
      </p:sp>
      <p:sp>
        <p:nvSpPr>
          <p:cNvPr id="5" name="Footer Placeholder 4"/>
          <p:cNvSpPr>
            <a:spLocks noGrp="1"/>
          </p:cNvSpPr>
          <p:nvPr>
            <p:ph type="ftr" sz="quarter" idx="11"/>
          </p:nvPr>
        </p:nvSpPr>
        <p:spPr/>
        <p:txBody>
          <a:bodyPr/>
          <a:lstStyle/>
          <a:p>
            <a:r>
              <a:rPr lang="en-US" dirty="0" smtClean="0"/>
              <a:t>For HPE and Channel Partner internal use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334E521-D722-4EAB-BFBA-C2116FA19FCB}" type="datetime4">
              <a:rPr lang="en-US" smtClean="0"/>
              <a:t>July 27, 2018</a:t>
            </a:fld>
            <a:endParaRPr dirty="0"/>
          </a:p>
        </p:txBody>
      </p:sp>
      <p:sp>
        <p:nvSpPr>
          <p:cNvPr id="5" name="Footer Placeholder 4"/>
          <p:cNvSpPr>
            <a:spLocks noGrp="1"/>
          </p:cNvSpPr>
          <p:nvPr>
            <p:ph type="ftr" sz="quarter" idx="11"/>
          </p:nvPr>
        </p:nvSpPr>
        <p:spPr/>
        <p:txBody>
          <a:bodyPr/>
          <a:lstStyle/>
          <a:p>
            <a:r>
              <a:rPr lang="en-US" dirty="0" smtClean="0"/>
              <a:t>For HPE and Channel Partner internal use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38F3FB8-8274-4AB7-83CD-30FC55494DEC}" type="datetime4">
              <a:rPr lang="en-US" smtClean="0"/>
              <a:t>July 27, 2018</a:t>
            </a:fld>
            <a:endParaRPr dirty="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rPr dirty="0"/>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3" name="Date Placeholder 2"/>
          <p:cNvSpPr>
            <a:spLocks noGrp="1"/>
          </p:cNvSpPr>
          <p:nvPr>
            <p:ph type="dt" sz="half" idx="10"/>
          </p:nvPr>
        </p:nvSpPr>
        <p:spPr/>
        <p:txBody>
          <a:bodyPr/>
          <a:lstStyle/>
          <a:p>
            <a:fld id="{0C84C857-85B7-4434-9D9D-9099F0FD31E0}" type="datetime4">
              <a:rPr lang="en-US" smtClean="0"/>
              <a:t>July 27, 2018</a:t>
            </a:fld>
            <a:endParaRPr dirty="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56B52-C7E3-4DD9-9E52-A168D57BA215}" type="datetime4">
              <a:rPr lang="en-US" smtClean="0"/>
              <a:t>July 27, 2018</a:t>
            </a:fld>
            <a:endParaRPr dirty="0"/>
          </a:p>
        </p:txBody>
      </p:sp>
      <p:sp>
        <p:nvSpPr>
          <p:cNvPr id="3" name="Footer Placeholder 2"/>
          <p:cNvSpPr>
            <a:spLocks noGrp="1"/>
          </p:cNvSpPr>
          <p:nvPr>
            <p:ph type="ftr" sz="quarter" idx="11"/>
          </p:nvPr>
        </p:nvSpPr>
        <p:spPr/>
        <p:txBody>
          <a:bodyPr/>
          <a:lstStyle/>
          <a:p>
            <a:r>
              <a:rPr lang="en-US" dirty="0" smtClean="0"/>
              <a:t>For HPE and Channel Partner internal use only</a:t>
            </a:r>
            <a:endParaRPr dirty="0"/>
          </a:p>
        </p:txBody>
      </p:sp>
      <p:sp>
        <p:nvSpPr>
          <p:cNvPr id="4" name="Slide Number Placeholder 3"/>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B5A2150-68EF-43DE-8294-AFF629BF3334}" type="datetime4">
              <a:rPr lang="en-US" smtClean="0"/>
              <a:t>July 27, 2018</a:t>
            </a:fld>
            <a:endParaRPr dirty="0"/>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BDD1B6E-1B71-44BF-B7B6-144D33C96957}" type="datetime4">
              <a:rPr lang="en-US" smtClean="0"/>
              <a:t>July 27, 2018</a:t>
            </a:fld>
            <a:endParaRPr dirty="0"/>
          </a:p>
        </p:txBody>
      </p:sp>
      <p:sp>
        <p:nvSpPr>
          <p:cNvPr id="8" name="Footer Placeholder 7"/>
          <p:cNvSpPr>
            <a:spLocks noGrp="1"/>
          </p:cNvSpPr>
          <p:nvPr>
            <p:ph type="ftr" sz="quarter" idx="11"/>
          </p:nvPr>
        </p:nvSpPr>
        <p:spPr/>
        <p:txBody>
          <a:bodyPr/>
          <a:lstStyle/>
          <a:p>
            <a:r>
              <a:rPr lang="en-US" dirty="0" smtClean="0"/>
              <a:t>For HPE and Channel Partner internal use only</a:t>
            </a:r>
            <a:endParaRPr dirty="0"/>
          </a:p>
        </p:txBody>
      </p:sp>
      <p:sp>
        <p:nvSpPr>
          <p:cNvPr id="9" name="Slide Number Placeholder 8"/>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9029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4176868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B4F2812-8DCC-4AD7-A550-DB6384BC9CA0}" type="datetime4">
              <a:rPr lang="en-US" smtClean="0"/>
              <a:t>July 27, 2018</a:t>
            </a:fld>
            <a:endParaRPr dirty="0"/>
          </a:p>
        </p:txBody>
      </p:sp>
      <p:sp>
        <p:nvSpPr>
          <p:cNvPr id="8" name="Footer Placeholder 7"/>
          <p:cNvSpPr>
            <a:spLocks noGrp="1"/>
          </p:cNvSpPr>
          <p:nvPr>
            <p:ph type="ftr" sz="quarter" idx="11"/>
          </p:nvPr>
        </p:nvSpPr>
        <p:spPr/>
        <p:txBody>
          <a:bodyPr/>
          <a:lstStyle/>
          <a:p>
            <a:r>
              <a:rPr lang="en-US" dirty="0" smtClean="0"/>
              <a:t>For HPE and Channel Partner internal use only</a:t>
            </a:r>
            <a:endParaRPr dirty="0"/>
          </a:p>
        </p:txBody>
      </p:sp>
      <p:sp>
        <p:nvSpPr>
          <p:cNvPr id="9" name="Slide Number Placeholder 8"/>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239229F-BBD8-463D-8ACB-266A5E11C3A2}" type="datetime4">
              <a:rPr lang="en-US" smtClean="0"/>
              <a:t>July 27, 2018</a:t>
            </a:fld>
            <a:endParaRPr dirty="0"/>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18A6B11-09A5-40CC-816D-C485D08987DA}" type="datetime4">
              <a:rPr lang="en-US" smtClean="0"/>
              <a:t>July 27, 2018</a:t>
            </a:fld>
            <a:endParaRPr dirty="0"/>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A78C51A-DD7E-420B-811E-0CD771E6CBF9}" type="datetime4">
              <a:rPr lang="en-US" smtClean="0"/>
              <a:t>July 27, 2018</a:t>
            </a:fld>
            <a:endParaRPr dirty="0"/>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6"/>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33A8AB-705E-4090-88A6-EC114472116C}" type="datetime4">
              <a:rPr lang="en-US" smtClean="0"/>
              <a:t>July 27, 2018</a:t>
            </a:fld>
            <a:endParaRPr dirty="0"/>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213BA3E-A631-4E05-8EB5-07A47760791E}" type="datetime4">
              <a:rPr lang="en-US" smtClean="0"/>
              <a:t>July 27, 2018</a:t>
            </a:fld>
            <a:endParaRPr dirty="0"/>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87985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bwMode="ltGray">
          <a:xfrm>
            <a:off x="7467601" y="1524000"/>
            <a:ext cx="4111784" cy="45720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C8B6D-DDC6-4C84-87C9-6AC0F5EA75F4}" type="datetime4">
              <a:rPr lang="en-US" smtClean="0"/>
              <a:t>July 27, 2018</a:t>
            </a:fld>
            <a:endParaRPr dirty="0"/>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smtClean="0"/>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5" name="Date Placeholder 4"/>
          <p:cNvSpPr>
            <a:spLocks noGrp="1"/>
          </p:cNvSpPr>
          <p:nvPr>
            <p:ph type="dt" sz="half" idx="10"/>
          </p:nvPr>
        </p:nvSpPr>
        <p:spPr/>
        <p:txBody>
          <a:bodyPr/>
          <a:lstStyle/>
          <a:p>
            <a:fld id="{06153FC5-734A-40C6-94F9-2F6A26C9E20B}" type="datetime4">
              <a:rPr lang="en-US" smtClean="0"/>
              <a:t>July 27, 2018</a:t>
            </a:fld>
            <a:endParaRPr dirty="0"/>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407718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bwMode="ltGray">
          <a:xfrm>
            <a:off x="60944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9" name="Text Placeholder 3"/>
          <p:cNvSpPr>
            <a:spLocks noGrp="1"/>
          </p:cNvSpPr>
          <p:nvPr>
            <p:ph type="body" sz="half" idx="14"/>
          </p:nvPr>
        </p:nvSpPr>
        <p:spPr bwMode="ltGray">
          <a:xfrm>
            <a:off x="626672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56A722-20F0-4866-B2AF-DC0E61ED1A2F}" type="datetime4">
              <a:rPr lang="en-US" smtClean="0"/>
              <a:t>July 27, 2018</a:t>
            </a:fld>
            <a:endParaRPr dirty="0"/>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bwMode="ltGray">
          <a:xfrm>
            <a:off x="60944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9" name="Text Placeholder 3"/>
          <p:cNvSpPr>
            <a:spLocks noGrp="1"/>
          </p:cNvSpPr>
          <p:nvPr>
            <p:ph type="body" sz="half" idx="14"/>
          </p:nvPr>
        </p:nvSpPr>
        <p:spPr bwMode="ltGray">
          <a:xfrm>
            <a:off x="438150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11" name="Text Placeholder 3"/>
          <p:cNvSpPr>
            <a:spLocks noGrp="1"/>
          </p:cNvSpPr>
          <p:nvPr>
            <p:ph type="body" sz="half" idx="16"/>
          </p:nvPr>
        </p:nvSpPr>
        <p:spPr bwMode="ltGray">
          <a:xfrm>
            <a:off x="8150384"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338162-D0BF-4109-954F-8F814C9C6706}" type="datetime4">
              <a:rPr lang="en-US" smtClean="0"/>
              <a:t>July 27, 2018</a:t>
            </a:fld>
            <a:endParaRPr dirty="0"/>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smtClean="0"/>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smtClean="0"/>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9" name="Date Placeholder 8"/>
          <p:cNvSpPr>
            <a:spLocks noGrp="1"/>
          </p:cNvSpPr>
          <p:nvPr>
            <p:ph type="dt" sz="half" idx="15"/>
          </p:nvPr>
        </p:nvSpPr>
        <p:spPr/>
        <p:txBody>
          <a:bodyPr/>
          <a:lstStyle/>
          <a:p>
            <a:fld id="{B3267BDD-1EC7-4F8F-9F54-62D5C392B0DE}" type="datetime4">
              <a:rPr lang="en-US" smtClean="0"/>
              <a:t>July 27, 2018</a:t>
            </a:fld>
            <a:endParaRPr dirty="0"/>
          </a:p>
        </p:txBody>
      </p:sp>
      <p:sp>
        <p:nvSpPr>
          <p:cNvPr id="12" name="Footer Placeholder 11"/>
          <p:cNvSpPr>
            <a:spLocks noGrp="1"/>
          </p:cNvSpPr>
          <p:nvPr>
            <p:ph type="ftr" sz="quarter" idx="16"/>
          </p:nvPr>
        </p:nvSpPr>
        <p:spPr/>
        <p:txBody>
          <a:bodyPr/>
          <a:lstStyle/>
          <a:p>
            <a:r>
              <a:rPr lang="en-US" dirty="0" smtClean="0"/>
              <a:t>For HPE and Channel Partner internal use only</a:t>
            </a:r>
            <a:endParaRPr dirty="0"/>
          </a:p>
        </p:txBody>
      </p:sp>
      <p:sp>
        <p:nvSpPr>
          <p:cNvPr id="13" name="Slide Number Placeholder 12"/>
          <p:cNvSpPr>
            <a:spLocks noGrp="1"/>
          </p:cNvSpPr>
          <p:nvPr>
            <p:ph type="sldNum" sz="quarter" idx="17"/>
          </p:nvPr>
        </p:nvSpPr>
        <p:spPr/>
        <p:txBody>
          <a:bodyPr/>
          <a:lstStyle/>
          <a:p>
            <a:fld id="{B016F8AB-BCEA-4347-8BA6-BE776009BC89}" type="slidenum">
              <a:rPr/>
              <a:pPr/>
              <a:t>‹#›</a:t>
            </a:fld>
            <a:endParaRPr dirty="0"/>
          </a:p>
        </p:txBody>
      </p:sp>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E45ECFE-88D9-4DEB-AF86-B01EA797F4D8}" type="datetime4">
              <a:rPr lang="en-US" smtClean="0"/>
              <a:t>July 27, 2018</a:t>
            </a:fld>
            <a:endParaRPr dirty="0"/>
          </a:p>
        </p:txBody>
      </p:sp>
      <p:sp>
        <p:nvSpPr>
          <p:cNvPr id="5" name="Footer Placeholder 4"/>
          <p:cNvSpPr>
            <a:spLocks noGrp="1"/>
          </p:cNvSpPr>
          <p:nvPr>
            <p:ph type="ftr" sz="quarter" idx="11"/>
          </p:nvPr>
        </p:nvSpPr>
        <p:spPr/>
        <p:txBody>
          <a:bodyPr/>
          <a:lstStyle/>
          <a:p>
            <a:r>
              <a:rPr lang="en-US" dirty="0" smtClean="0"/>
              <a:t>For HPE and Channel Partner internal use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53926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6B10DEF-2E12-45D4-AAD6-7C6F65C84214}" type="datetime4">
              <a:rPr lang="en-US" smtClean="0"/>
              <a:t>July 27, 2018</a:t>
            </a:fld>
            <a:endParaRPr dirty="0"/>
          </a:p>
        </p:txBody>
      </p:sp>
      <p:sp>
        <p:nvSpPr>
          <p:cNvPr id="5" name="Footer Placeholder 4"/>
          <p:cNvSpPr>
            <a:spLocks noGrp="1"/>
          </p:cNvSpPr>
          <p:nvPr>
            <p:ph type="ftr" sz="quarter" idx="11"/>
          </p:nvPr>
        </p:nvSpPr>
        <p:spPr/>
        <p:txBody>
          <a:bodyPr/>
          <a:lstStyle/>
          <a:p>
            <a:r>
              <a:rPr lang="en-US" dirty="0" smtClean="0"/>
              <a:t>For HPE and Channel Partner internal use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365013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A Wheel White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13" name="Group 12"/>
          <p:cNvGrpSpPr/>
          <p:nvPr userDrawn="1"/>
        </p:nvGrpSpPr>
        <p:grpSpPr>
          <a:xfrm>
            <a:off x="613325" y="6246758"/>
            <a:ext cx="969470" cy="390524"/>
            <a:chOff x="3578225" y="1146175"/>
            <a:chExt cx="5038725" cy="2111375"/>
          </a:xfrm>
        </p:grpSpPr>
        <p:sp>
          <p:nvSpPr>
            <p:cNvPr id="14" name="Freeform 13"/>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800" dirty="0">
                <a:solidFill>
                  <a:prstClr val="black"/>
                </a:solidFill>
              </a:endParaRPr>
            </a:p>
          </p:txBody>
        </p:sp>
        <p:sp>
          <p:nvSpPr>
            <p:cNvPr id="15" name="Freeform 14"/>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800" dirty="0">
                <a:solidFill>
                  <a:prstClr val="black"/>
                </a:solidFill>
              </a:endParaRPr>
            </a:p>
          </p:txBody>
        </p:sp>
      </p:grpSp>
    </p:spTree>
    <p:extLst>
      <p:ext uri="{BB962C8B-B14F-4D97-AF65-F5344CB8AC3E}">
        <p14:creationId xmlns:p14="http://schemas.microsoft.com/office/powerpoint/2010/main" val="367594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smtClean="0"/>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9FF5B6-7B74-42E8-BA71-FEEF0572EF7C}" type="datetime4">
              <a:rPr lang="en-US" smtClean="0"/>
              <a:t>July 27, 2018</a:t>
            </a:fld>
            <a:endParaRPr dirty="0"/>
          </a:p>
        </p:txBody>
      </p:sp>
      <p:sp>
        <p:nvSpPr>
          <p:cNvPr id="5" name="Footer Placeholder 4"/>
          <p:cNvSpPr>
            <a:spLocks noGrp="1"/>
          </p:cNvSpPr>
          <p:nvPr>
            <p:ph type="ftr" sz="quarter" idx="11"/>
          </p:nvPr>
        </p:nvSpPr>
        <p:spPr/>
        <p:txBody>
          <a:bodyPr/>
          <a:lstStyle/>
          <a:p>
            <a:r>
              <a:rPr lang="en-US" dirty="0" smtClean="0"/>
              <a:t>For HPE and Channel Partner internal use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5CBA46-2A17-42FC-95C2-9F9D114E2716}" type="datetime4">
              <a:rPr lang="en-US" smtClean="0"/>
              <a:t>July 27, 2018</a:t>
            </a:fld>
            <a:endParaRPr dirty="0"/>
          </a:p>
        </p:txBody>
      </p:sp>
      <p:sp>
        <p:nvSpPr>
          <p:cNvPr id="5" name="Footer Placeholder 4"/>
          <p:cNvSpPr>
            <a:spLocks noGrp="1"/>
          </p:cNvSpPr>
          <p:nvPr>
            <p:ph type="ftr" sz="quarter" idx="11"/>
          </p:nvPr>
        </p:nvSpPr>
        <p:spPr/>
        <p:txBody>
          <a:bodyPr/>
          <a:lstStyle/>
          <a:p>
            <a:r>
              <a:rPr lang="en-US" dirty="0" smtClean="0"/>
              <a:t>For HPE and Channel Partner internal use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2987A5A-995E-48F9-83D8-BA57780D7D1D}" type="datetime4">
              <a:rPr lang="en-US" smtClean="0"/>
              <a:t>July 27, 2018</a:t>
            </a:fld>
            <a:endParaRPr dirty="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dirty="0"/>
          </a:p>
        </p:txBody>
      </p:sp>
      <p:sp>
        <p:nvSpPr>
          <p:cNvPr id="5" name="Slide Number Placeholder 4"/>
          <p:cNvSpPr>
            <a:spLocks noGrp="1"/>
          </p:cNvSpPr>
          <p:nvPr>
            <p:ph type="sldNum" sz="quarter" idx="12"/>
          </p:nvPr>
        </p:nvSpPr>
        <p:spPr/>
        <p:txBody>
          <a:body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16BE366-6ECD-4EC1-AA97-C41DA0392793}" type="datetime4">
              <a:rPr lang="en-US" smtClean="0"/>
              <a:t>July 27, 2018</a:t>
            </a:fld>
            <a:endParaRPr dirty="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dirty="0"/>
          </a:p>
        </p:txBody>
      </p:sp>
      <p:sp>
        <p:nvSpPr>
          <p:cNvPr id="5" name="Slide Number Placeholder 4"/>
          <p:cNvSpPr>
            <a:spLocks noGrp="1"/>
          </p:cNvSpPr>
          <p:nvPr>
            <p:ph type="sldNum" sz="quarter" idx="12"/>
          </p:nvPr>
        </p:nvSpPr>
        <p:spPr/>
        <p:txBody>
          <a:body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578C9BF1-8BDC-4158-A275-D0DCEF016C0D}" type="datetime4">
              <a:rPr lang="en-US" smtClean="0"/>
              <a:t>July 27, 2018</a:t>
            </a:fld>
            <a:endParaRPr dirty="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spTree>
    <p:extLst>
      <p:ext uri="{BB962C8B-B14F-4D97-AF65-F5344CB8AC3E}">
        <p14:creationId xmlns:p14="http://schemas.microsoft.com/office/powerpoint/2010/main" val="1625641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18EF6965-B0EF-42CE-AA7C-E0BEA8C441F4}" type="datetime4">
              <a:rPr lang="en-US" smtClean="0"/>
              <a:t>July 27, 2018</a:t>
            </a:fld>
            <a:endParaRPr dirty="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spTree>
    <p:extLst>
      <p:ext uri="{BB962C8B-B14F-4D97-AF65-F5344CB8AC3E}">
        <p14:creationId xmlns:p14="http://schemas.microsoft.com/office/powerpoint/2010/main" val="4226345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Rectangle 6"/>
          <p:cNvSpPr/>
          <p:nvPr/>
        </p:nvSpPr>
        <p:spPr>
          <a:xfrm>
            <a:off x="608012" y="437706"/>
            <a:ext cx="10972800" cy="18288"/>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56317AC0-9E5C-4412-81A9-CBD8B01CABCA}" type="datetime4">
              <a:rPr lang="en-US" smtClean="0"/>
              <a:t>July 27, 2018</a:t>
            </a:fld>
            <a:endParaRPr dirty="0"/>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dirty="0" smtClean="0"/>
              <a:t>For HPE and Channel Partner internal use only</a:t>
            </a:r>
            <a:endParaRPr dirty="0"/>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5"/>
                </a:solidFill>
              </a:defRPr>
            </a:lvl1pPr>
          </a:lstStyle>
          <a:p>
            <a:fld id="{B016F8AB-BCEA-4347-8BA6-BE776009BC89}" type="slidenum">
              <a:rPr/>
              <a:pPr/>
              <a:t>‹#›</a:t>
            </a:fld>
            <a:endParaRPr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60" r:id="rId3"/>
    <p:sldLayoutId id="2147483651" r:id="rId4"/>
    <p:sldLayoutId id="2147483661" r:id="rId5"/>
    <p:sldLayoutId id="2147483662" r:id="rId6"/>
    <p:sldLayoutId id="2147483663" r:id="rId7"/>
    <p:sldLayoutId id="2147483664" r:id="rId8"/>
    <p:sldLayoutId id="2147483665" r:id="rId9"/>
    <p:sldLayoutId id="2147483666" r:id="rId10"/>
    <p:sldLayoutId id="2147483667" r:id="rId11"/>
    <p:sldLayoutId id="2147483650" r:id="rId12"/>
    <p:sldLayoutId id="2147483668" r:id="rId13"/>
    <p:sldLayoutId id="2147483669" r:id="rId14"/>
    <p:sldLayoutId id="2147483654" r:id="rId15"/>
    <p:sldLayoutId id="2147483679" r:id="rId16"/>
    <p:sldLayoutId id="2147483655" r:id="rId17"/>
    <p:sldLayoutId id="2147483652" r:id="rId18"/>
    <p:sldLayoutId id="2147483653" r:id="rId19"/>
    <p:sldLayoutId id="2147483670" r:id="rId20"/>
    <p:sldLayoutId id="2147483671" r:id="rId21"/>
    <p:sldLayoutId id="2147483672" r:id="rId22"/>
    <p:sldLayoutId id="2147483673" r:id="rId23"/>
    <p:sldLayoutId id="2147483656" r:id="rId24"/>
    <p:sldLayoutId id="2147483674" r:id="rId25"/>
    <p:sldLayoutId id="2147483657" r:id="rId26"/>
    <p:sldLayoutId id="2147483675" r:id="rId27"/>
    <p:sldLayoutId id="2147483676" r:id="rId28"/>
    <p:sldLayoutId id="2147483677" r:id="rId29"/>
    <p:sldLayoutId id="2147483678" r:id="rId30"/>
    <p:sldLayoutId id="2147483649" r:id="rId31"/>
    <p:sldLayoutId id="2147483658" r:id="rId32"/>
    <p:sldLayoutId id="2147483659" r:id="rId33"/>
    <p:sldLayoutId id="2147483682"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userDrawn="1">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3.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8.emf"/><Relationship Id="rId5" Type="http://schemas.openxmlformats.org/officeDocument/2006/relationships/oleObject" Target="../embeddings/oleObject7.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9.png"/><Relationship Id="rId18" Type="http://schemas.openxmlformats.org/officeDocument/2006/relationships/image" Target="../media/image38.png"/><Relationship Id="rId3" Type="http://schemas.openxmlformats.org/officeDocument/2006/relationships/slideLayout" Target="../slideLayouts/slideLayout15.xml"/><Relationship Id="rId21" Type="http://schemas.openxmlformats.org/officeDocument/2006/relationships/image" Target="../media/image33.png"/><Relationship Id="rId7" Type="http://schemas.openxmlformats.org/officeDocument/2006/relationships/image" Target="../media/image31.png"/><Relationship Id="rId12" Type="http://schemas.openxmlformats.org/officeDocument/2006/relationships/image" Target="../media/image28.png"/><Relationship Id="rId17" Type="http://schemas.openxmlformats.org/officeDocument/2006/relationships/image" Target="../media/image37.png"/><Relationship Id="rId2" Type="http://schemas.openxmlformats.org/officeDocument/2006/relationships/tags" Target="../tags/tag9.xml"/><Relationship Id="rId16" Type="http://schemas.openxmlformats.org/officeDocument/2006/relationships/image" Target="../media/image36.png"/><Relationship Id="rId20" Type="http://schemas.openxmlformats.org/officeDocument/2006/relationships/image" Target="../media/image39.png"/><Relationship Id="rId1" Type="http://schemas.openxmlformats.org/officeDocument/2006/relationships/vmlDrawing" Target="../drawings/vmlDrawing8.vml"/><Relationship Id="rId6" Type="http://schemas.openxmlformats.org/officeDocument/2006/relationships/image" Target="../media/image18.emf"/><Relationship Id="rId11" Type="http://schemas.microsoft.com/office/2007/relationships/hdphoto" Target="../media/hdphoto2.wdp"/><Relationship Id="rId5" Type="http://schemas.openxmlformats.org/officeDocument/2006/relationships/oleObject" Target="../embeddings/oleObject8.bin"/><Relationship Id="rId15" Type="http://schemas.openxmlformats.org/officeDocument/2006/relationships/image" Target="../media/image35.jpeg"/><Relationship Id="rId10" Type="http://schemas.openxmlformats.org/officeDocument/2006/relationships/image" Target="../media/image34.png"/><Relationship Id="rId19" Type="http://schemas.openxmlformats.org/officeDocument/2006/relationships/hyperlink" Target="http://www.google.com/url?sa=i&amp;source=images&amp;cd=&amp;cad=rja&amp;docid=eS6n7J8leTU50M&amp;tbnid=1RK5Y2f8Qu9IYM:&amp;ved=0CAgQjRwwAA&amp;url=http://www.openstack.org/blog/tag/oscon/&amp;ei=uC8UUYWHKZCOrQHipIG4CQ&amp;psig=AFQjCNFgmK1xGKQjcnZ1urNqoRWqfLGEgw&amp;ust=1360363832725744" TargetMode="External"/><Relationship Id="rId4" Type="http://schemas.openxmlformats.org/officeDocument/2006/relationships/notesSlide" Target="../notesSlides/notesSlide11.xml"/><Relationship Id="rId9" Type="http://schemas.openxmlformats.org/officeDocument/2006/relationships/image" Target="../media/image24.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18" Type="http://schemas.openxmlformats.org/officeDocument/2006/relationships/image" Target="../media/image55.png"/><Relationship Id="rId3" Type="http://schemas.openxmlformats.org/officeDocument/2006/relationships/image" Target="../media/image42.png"/><Relationship Id="rId7" Type="http://schemas.microsoft.com/office/2007/relationships/hdphoto" Target="../media/hdphoto4.wdp"/><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3.xml"/><Relationship Id="rId16" Type="http://schemas.openxmlformats.org/officeDocument/2006/relationships/image" Target="../media/image53.png"/><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7.png"/><Relationship Id="rId4" Type="http://schemas.microsoft.com/office/2007/relationships/hdphoto" Target="../media/hdphoto3.wdp"/><Relationship Id="rId9" Type="http://schemas.openxmlformats.org/officeDocument/2006/relationships/image" Target="../media/image46.png"/><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9.png"/><Relationship Id="rId4" Type="http://schemas.microsoft.com/office/2007/relationships/hdphoto" Target="../media/hdphoto3.wdp"/><Relationship Id="rId9"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6.xml"/><Relationship Id="rId7" Type="http://schemas.openxmlformats.org/officeDocument/2006/relationships/image" Target="../media/image66.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1.emf"/><Relationship Id="rId5" Type="http://schemas.openxmlformats.org/officeDocument/2006/relationships/oleObject" Target="../embeddings/oleObject9.bin"/><Relationship Id="rId10" Type="http://schemas.openxmlformats.org/officeDocument/2006/relationships/image" Target="../media/image69.png"/><Relationship Id="rId4" Type="http://schemas.openxmlformats.org/officeDocument/2006/relationships/notesSlide" Target="../notesSlides/notesSlide17.xml"/><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https://github.com/search?q=org:HewlettPackard+image-streamer&amp;unscoped_q=image-streamer" TargetMode="External"/><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87.emf"/><Relationship Id="rId4" Type="http://schemas.openxmlformats.org/officeDocument/2006/relationships/hyperlink" Target="https://clutch.co/app-developers/resources/cost-build-mobile-app-surve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clutch.co/app-developers/resources/cost-build-mobile-app-survey"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26" Type="http://schemas.openxmlformats.org/officeDocument/2006/relationships/image" Target="../media/image111.jpeg"/><Relationship Id="rId3" Type="http://schemas.openxmlformats.org/officeDocument/2006/relationships/slideLayout" Target="../slideLayouts/slideLayout16.xml"/><Relationship Id="rId21" Type="http://schemas.openxmlformats.org/officeDocument/2006/relationships/image" Target="../media/image106.wmf"/><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gif"/><Relationship Id="rId2" Type="http://schemas.openxmlformats.org/officeDocument/2006/relationships/tags" Target="../tags/tag11.xml"/><Relationship Id="rId16" Type="http://schemas.openxmlformats.org/officeDocument/2006/relationships/image" Target="../media/image101.png"/><Relationship Id="rId20" Type="http://schemas.openxmlformats.org/officeDocument/2006/relationships/image" Target="../media/image105.png"/><Relationship Id="rId29" Type="http://schemas.openxmlformats.org/officeDocument/2006/relationships/image" Target="../media/image113.png"/><Relationship Id="rId1" Type="http://schemas.openxmlformats.org/officeDocument/2006/relationships/vmlDrawing" Target="../drawings/vmlDrawing10.vml"/><Relationship Id="rId6" Type="http://schemas.openxmlformats.org/officeDocument/2006/relationships/image" Target="../media/image11.emf"/><Relationship Id="rId11" Type="http://schemas.openxmlformats.org/officeDocument/2006/relationships/image" Target="../media/image96.png"/><Relationship Id="rId24" Type="http://schemas.openxmlformats.org/officeDocument/2006/relationships/image" Target="../media/image109.jpeg"/><Relationship Id="rId32" Type="http://schemas.openxmlformats.org/officeDocument/2006/relationships/image" Target="../media/image116.png"/><Relationship Id="rId5" Type="http://schemas.openxmlformats.org/officeDocument/2006/relationships/oleObject" Target="../embeddings/oleObject10.bin"/><Relationship Id="rId15" Type="http://schemas.openxmlformats.org/officeDocument/2006/relationships/image" Target="../media/image100.png"/><Relationship Id="rId23" Type="http://schemas.openxmlformats.org/officeDocument/2006/relationships/image" Target="../media/image108.gif"/><Relationship Id="rId28" Type="http://schemas.openxmlformats.org/officeDocument/2006/relationships/image" Target="../media/image112.png"/><Relationship Id="rId10" Type="http://schemas.openxmlformats.org/officeDocument/2006/relationships/image" Target="../media/image95.png"/><Relationship Id="rId19" Type="http://schemas.openxmlformats.org/officeDocument/2006/relationships/image" Target="../media/image104.png"/><Relationship Id="rId31" Type="http://schemas.openxmlformats.org/officeDocument/2006/relationships/image" Target="../media/image115.png"/><Relationship Id="rId4" Type="http://schemas.openxmlformats.org/officeDocument/2006/relationships/notesSlide" Target="../notesSlides/notesSlide24.xml"/><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 Id="rId27" Type="http://schemas.openxmlformats.org/officeDocument/2006/relationships/hyperlink" Target="http://www.hpe.com/info/composableprogram" TargetMode="External"/><Relationship Id="rId30" Type="http://schemas.openxmlformats.org/officeDocument/2006/relationships/image" Target="../media/image114.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6.xml"/><Relationship Id="rId7" Type="http://schemas.openxmlformats.org/officeDocument/2006/relationships/image" Target="../media/image30.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8.emf"/><Relationship Id="rId5" Type="http://schemas.openxmlformats.org/officeDocument/2006/relationships/oleObject" Target="../embeddings/oleObject11.bin"/><Relationship Id="rId4" Type="http://schemas.openxmlformats.org/officeDocument/2006/relationships/image" Target="../media/image117.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hyperlink" Target="http://h20195.www2.hpe.com/V2/GetDocument.aspx?docname=4AA6-6586ENW" TargetMode="External"/><Relationship Id="rId13" Type="http://schemas.openxmlformats.org/officeDocument/2006/relationships/hyperlink" Target="http://h20195.www2.hpe.com/V2/GetDocument.aspx?docname=a00001298enw" TargetMode="External"/><Relationship Id="rId18" Type="http://schemas.openxmlformats.org/officeDocument/2006/relationships/hyperlink" Target="http://www.vmware.com/resources/compatibility/search.php?deviceCategory=vsan&amp;productid=41543&amp;deviceCategory=vsan&amp;details=1&amp;vsan_type=vsanreadynode&amp;page=1&amp;display_interval=10&amp;sortColumn=Partner&amp;sortOrder=Asc&amp;b=1495573967787" TargetMode="External"/><Relationship Id="rId3" Type="http://schemas.openxmlformats.org/officeDocument/2006/relationships/slideLayout" Target="../slideLayouts/slideLayout16.xml"/><Relationship Id="rId7" Type="http://schemas.openxmlformats.org/officeDocument/2006/relationships/hyperlink" Target="HPE%20Reference%20Configuration%20for%20deploying%20Microsoft%20Exchange%20Server%202013%20on%20HPE%20Synergy%20composable%20infrastructure" TargetMode="External"/><Relationship Id="rId12" Type="http://schemas.openxmlformats.org/officeDocument/2006/relationships/hyperlink" Target="http://h20195.www2.hpe.com/V2/GetDocument.aspx?docname=4AA6-4736ENW" TargetMode="External"/><Relationship Id="rId17" Type="http://schemas.openxmlformats.org/officeDocument/2006/relationships/hyperlink" Target="http://h20566.www2.hpe.com/hpsc/doc/public/display?docId=c05366171" TargetMode="External"/><Relationship Id="rId2" Type="http://schemas.openxmlformats.org/officeDocument/2006/relationships/tags" Target="../tags/tag13.xml"/><Relationship Id="rId16" Type="http://schemas.openxmlformats.org/officeDocument/2006/relationships/hyperlink" Target="http://h20195.www2.hpe.com/V2/GetDocument.aspx?docname=a00008645enw" TargetMode="External"/><Relationship Id="rId20" Type="http://schemas.openxmlformats.org/officeDocument/2006/relationships/hyperlink" Target="http://h20195.www2.hpe.com/V2/GetDocument.aspx?docname=a00008437enw" TargetMode="External"/><Relationship Id="rId1" Type="http://schemas.openxmlformats.org/officeDocument/2006/relationships/vmlDrawing" Target="../drawings/vmlDrawing12.vml"/><Relationship Id="rId6" Type="http://schemas.openxmlformats.org/officeDocument/2006/relationships/image" Target="../media/image119.emf"/><Relationship Id="rId11" Type="http://schemas.openxmlformats.org/officeDocument/2006/relationships/hyperlink" Target="http://h20195.www2.hpe.com/V2/GetDocument.aspx?docname=4AA6-4732ENW" TargetMode="External"/><Relationship Id="rId5" Type="http://schemas.openxmlformats.org/officeDocument/2006/relationships/image" Target="../media/image118.emf"/><Relationship Id="rId15" Type="http://schemas.openxmlformats.org/officeDocument/2006/relationships/hyperlink" Target="http://h20195.www2.hpe.com/V2/GetDocument.aspx?docname=4AA5-8377ENW" TargetMode="External"/><Relationship Id="rId10" Type="http://schemas.openxmlformats.org/officeDocument/2006/relationships/hyperlink" Target="https://linux.oracle.com/pls/apex/f?p=117:1:::NO:RP::" TargetMode="External"/><Relationship Id="rId19" Type="http://schemas.openxmlformats.org/officeDocument/2006/relationships/hyperlink" Target="HPE%20Reference%20Configuration%20for%20NVIDIA%20GPUs%20with%20Citrix%20XenDesktop%20on%20HPE%20Synergy:%20Facilitating%20multiple%20use%20cases%20on%20HPE%20Composable%20Infrastructure" TargetMode="External"/><Relationship Id="rId4" Type="http://schemas.openxmlformats.org/officeDocument/2006/relationships/oleObject" Target="../embeddings/oleObject12.bin"/><Relationship Id="rId9" Type="http://schemas.openxmlformats.org/officeDocument/2006/relationships/hyperlink" Target="https://www.sap.com/dmc/exp/2014-09-02-hana-hardware/enEN/appliances.html#categories=certified%2CHewlett%20Packard%20Enterprise" TargetMode="External"/><Relationship Id="rId14" Type="http://schemas.openxmlformats.org/officeDocument/2006/relationships/hyperlink" Target="http://h20195.www2.hpe.com/V2/GetDocument.aspx?docname=4AA6-8537ENW"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slideLayout" Target="../slideLayouts/slideLayout16.xml"/><Relationship Id="rId7" Type="http://schemas.openxmlformats.org/officeDocument/2006/relationships/image" Target="../media/image123.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22.emf"/><Relationship Id="rId11" Type="http://schemas.openxmlformats.org/officeDocument/2006/relationships/image" Target="../media/image127.png"/><Relationship Id="rId5" Type="http://schemas.openxmlformats.org/officeDocument/2006/relationships/image" Target="../media/image121.emf"/><Relationship Id="rId10" Type="http://schemas.openxmlformats.org/officeDocument/2006/relationships/image" Target="../media/image126.png"/><Relationship Id="rId4" Type="http://schemas.openxmlformats.org/officeDocument/2006/relationships/oleObject" Target="../embeddings/oleObject13.bin"/><Relationship Id="rId9" Type="http://schemas.openxmlformats.org/officeDocument/2006/relationships/image" Target="../media/image12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129.png"/></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131.emf"/></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133.png"/></Relationships>
</file>

<file path=ppt/slides/_rels/slide33.xml.rels><?xml version="1.0" encoding="UTF-8" standalone="yes"?>
<Relationships xmlns="http://schemas.openxmlformats.org/package/2006/relationships"><Relationship Id="rId8" Type="http://schemas.openxmlformats.org/officeDocument/2006/relationships/image" Target="../media/image135.emf"/><Relationship Id="rId3" Type="http://schemas.openxmlformats.org/officeDocument/2006/relationships/slideLayout" Target="../slideLayouts/slideLayout16.xml"/><Relationship Id="rId7" Type="http://schemas.openxmlformats.org/officeDocument/2006/relationships/image" Target="../media/image134.e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1.emf"/><Relationship Id="rId5" Type="http://schemas.openxmlformats.org/officeDocument/2006/relationships/oleObject" Target="../embeddings/oleObject14.bin"/><Relationship Id="rId4" Type="http://schemas.openxmlformats.org/officeDocument/2006/relationships/notesSlide" Target="../notesSlides/notesSlide30.xml"/><Relationship Id="rId9" Type="http://schemas.openxmlformats.org/officeDocument/2006/relationships/image" Target="../media/image1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137.png"/></Relationships>
</file>

<file path=ppt/slides/_rels/slide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139.bin"/></Relationships>
</file>

<file path=ppt/slides/_rels/slide37.xml.rels><?xml version="1.0" encoding="UTF-8" standalone="yes"?>
<Relationships xmlns="http://schemas.openxmlformats.org/package/2006/relationships"><Relationship Id="rId3" Type="http://schemas.openxmlformats.org/officeDocument/2006/relationships/image" Target="../media/image139.bin"/><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13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6.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notesSlide" Target="../notesSlides/notesSlide4.xml"/><Relationship Id="rId9" Type="http://schemas.openxmlformats.org/officeDocument/2006/relationships/image" Target="../media/image14.emf"/></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1.emf"/><Relationship Id="rId5" Type="http://schemas.openxmlformats.org/officeDocument/2006/relationships/oleObject" Target="../embeddings/oleObject2.bin"/><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15.xml"/><Relationship Id="rId7" Type="http://schemas.openxmlformats.org/officeDocument/2006/relationships/image" Target="../media/image19.e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8.emf"/><Relationship Id="rId11" Type="http://schemas.openxmlformats.org/officeDocument/2006/relationships/image" Target="../media/image22.png"/><Relationship Id="rId5" Type="http://schemas.openxmlformats.org/officeDocument/2006/relationships/oleObject" Target="../embeddings/oleObject3.bin"/><Relationship Id="rId10" Type="http://schemas.openxmlformats.org/officeDocument/2006/relationships/image" Target="../media/image21.png"/><Relationship Id="rId4" Type="http://schemas.openxmlformats.org/officeDocument/2006/relationships/notesSlide" Target="../notesSlides/notesSlide6.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24.png"/><Relationship Id="rId3" Type="http://schemas.openxmlformats.org/officeDocument/2006/relationships/slideLayout" Target="../slideLayouts/slideLayout15.xml"/><Relationship Id="rId7" Type="http://schemas.openxmlformats.org/officeDocument/2006/relationships/image" Target="../media/image19.emf"/><Relationship Id="rId12" Type="http://schemas.openxmlformats.org/officeDocument/2006/relationships/image" Target="../media/image23.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8.emf"/><Relationship Id="rId11" Type="http://schemas.openxmlformats.org/officeDocument/2006/relationships/image" Target="../media/image22.png"/><Relationship Id="rId5" Type="http://schemas.openxmlformats.org/officeDocument/2006/relationships/oleObject" Target="../embeddings/oleObject4.bin"/><Relationship Id="rId10"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5.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8.emf"/><Relationship Id="rId11" Type="http://schemas.openxmlformats.org/officeDocument/2006/relationships/image" Target="../media/image29.png"/><Relationship Id="rId5" Type="http://schemas.openxmlformats.org/officeDocument/2006/relationships/oleObject" Target="../embeddings/oleObject5.bin"/><Relationship Id="rId10" Type="http://schemas.openxmlformats.org/officeDocument/2006/relationships/image" Target="../media/image28.png"/><Relationship Id="rId4" Type="http://schemas.openxmlformats.org/officeDocument/2006/relationships/notesSlide" Target="../notesSlides/notesSlide8.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openxmlformats.org/officeDocument/2006/relationships/slideLayout" Target="../slideLayouts/slideLayout15.xml"/><Relationship Id="rId7" Type="http://schemas.openxmlformats.org/officeDocument/2006/relationships/image" Target="../media/image31.png"/><Relationship Id="rId12" Type="http://schemas.openxmlformats.org/officeDocument/2006/relationships/image" Target="../media/image29.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8.emf"/><Relationship Id="rId11" Type="http://schemas.openxmlformats.org/officeDocument/2006/relationships/image" Target="../media/image28.png"/><Relationship Id="rId5" Type="http://schemas.openxmlformats.org/officeDocument/2006/relationships/oleObject" Target="../embeddings/oleObject6.bin"/><Relationship Id="rId10" Type="http://schemas.openxmlformats.org/officeDocument/2006/relationships/image" Target="../media/image32.png"/><Relationship Id="rId4" Type="http://schemas.openxmlformats.org/officeDocument/2006/relationships/notesSlide" Target="../notesSlides/notesSlide9.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2" name="Title 1"/>
          <p:cNvSpPr>
            <a:spLocks noGrp="1"/>
          </p:cNvSpPr>
          <p:nvPr>
            <p:ph type="title"/>
          </p:nvPr>
        </p:nvSpPr>
        <p:spPr>
          <a:xfrm>
            <a:off x="610393" y="2209800"/>
            <a:ext cx="7162008" cy="1905000"/>
          </a:xfrm>
        </p:spPr>
        <p:txBody>
          <a:bodyPr/>
          <a:lstStyle/>
          <a:p>
            <a:r>
              <a:rPr lang="en-US" dirty="0" smtClean="0">
                <a:solidFill>
                  <a:schemeClr val="bg1"/>
                </a:solidFill>
              </a:rPr>
              <a:t>HPE Synergy: </a:t>
            </a:r>
            <a:r>
              <a:rPr lang="en-US" sz="4800" dirty="0" smtClean="0">
                <a:solidFill>
                  <a:schemeClr val="bg1"/>
                </a:solidFill>
              </a:rPr>
              <a:t>Simplifying Hybrid IT</a:t>
            </a:r>
            <a:endParaRPr lang="en-US" sz="4800" dirty="0">
              <a:solidFill>
                <a:schemeClr val="bg1"/>
              </a:solidFill>
            </a:endParaRPr>
          </a:p>
        </p:txBody>
      </p:sp>
      <p:sp>
        <p:nvSpPr>
          <p:cNvPr id="3" name="Subtitle 2"/>
          <p:cNvSpPr>
            <a:spLocks noGrp="1"/>
          </p:cNvSpPr>
          <p:nvPr>
            <p:ph type="subTitle" idx="1"/>
          </p:nvPr>
        </p:nvSpPr>
        <p:spPr>
          <a:xfrm>
            <a:off x="608013" y="4267200"/>
            <a:ext cx="8229600" cy="1459832"/>
          </a:xfrm>
        </p:spPr>
        <p:txBody>
          <a:bodyPr/>
          <a:lstStyle/>
          <a:p>
            <a:endParaRPr lang="en-US" dirty="0">
              <a:solidFill>
                <a:schemeClr val="bg1"/>
              </a:solidFill>
            </a:endParaRPr>
          </a:p>
        </p:txBody>
      </p:sp>
      <p:grpSp>
        <p:nvGrpSpPr>
          <p:cNvPr id="5" name="Group 4"/>
          <p:cNvGrpSpPr/>
          <p:nvPr/>
        </p:nvGrpSpPr>
        <p:grpSpPr>
          <a:xfrm>
            <a:off x="8548855" y="495199"/>
            <a:ext cx="3027151" cy="1219403"/>
            <a:chOff x="3578225" y="1146175"/>
            <a:chExt cx="5038725" cy="2111375"/>
          </a:xfrm>
        </p:grpSpPr>
        <p:sp>
          <p:nvSpPr>
            <p:cNvPr id="6"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3613042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Automating Traditional Infrastructure is complex and time consuming </a:t>
            </a:r>
            <a:br>
              <a:rPr lang="en-US" dirty="0"/>
            </a:br>
            <a:endParaRPr lang="en-GB" dirty="0"/>
          </a:p>
        </p:txBody>
      </p:sp>
      <p:graphicFrame>
        <p:nvGraphicFramePr>
          <p:cNvPr id="3" name="Object 2"/>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627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89" name="Rectangle 88"/>
          <p:cNvSpPr/>
          <p:nvPr/>
        </p:nvSpPr>
        <p:spPr>
          <a:xfrm>
            <a:off x="6324600" y="2845543"/>
            <a:ext cx="4249211" cy="1169551"/>
          </a:xfrm>
          <a:prstGeom prst="rect">
            <a:avLst/>
          </a:prstGeom>
        </p:spPr>
        <p:txBody>
          <a:bodyPr wrap="square">
            <a:spAutoFit/>
          </a:bodyPr>
          <a:lstStyle/>
          <a:p>
            <a:pPr marL="457200" lvl="2" indent="-339725" defTabSz="457189">
              <a:spcAft>
                <a:spcPts val="600"/>
              </a:spcAft>
            </a:pPr>
            <a:r>
              <a:rPr lang="en-US" sz="2000" dirty="0">
                <a:solidFill>
                  <a:prstClr val="black"/>
                </a:solidFill>
                <a:cs typeface="Arial" panose="020B0604020202020204" pitchFamily="34" charset="0"/>
              </a:rPr>
              <a:t>Multiple APIs</a:t>
            </a:r>
          </a:p>
          <a:p>
            <a:pPr marL="457200" lvl="2" indent="-339725" defTabSz="457189">
              <a:spcAft>
                <a:spcPts val="600"/>
              </a:spcAft>
            </a:pPr>
            <a:r>
              <a:rPr lang="en-US" sz="2000" dirty="0" smtClean="0">
                <a:solidFill>
                  <a:prstClr val="black"/>
                </a:solidFill>
                <a:cs typeface="Arial" panose="020B0604020202020204" pitchFamily="34" charset="0"/>
              </a:rPr>
              <a:t>Proprietary management tools</a:t>
            </a:r>
          </a:p>
          <a:p>
            <a:pPr marL="457200" lvl="2" indent="-339725" defTabSz="457189">
              <a:spcAft>
                <a:spcPts val="600"/>
              </a:spcAft>
            </a:pPr>
            <a:r>
              <a:rPr lang="en-US" sz="2000" dirty="0" smtClean="0">
                <a:solidFill>
                  <a:prstClr val="black"/>
                </a:solidFill>
                <a:cs typeface="Arial" panose="020B0604020202020204" pitchFamily="34" charset="0"/>
              </a:rPr>
              <a:t>Months </a:t>
            </a:r>
            <a:r>
              <a:rPr lang="en-US" sz="2000" dirty="0">
                <a:solidFill>
                  <a:prstClr val="black"/>
                </a:solidFill>
                <a:cs typeface="Arial" panose="020B0604020202020204" pitchFamily="34" charset="0"/>
              </a:rPr>
              <a:t>to provision applications</a:t>
            </a:r>
          </a:p>
        </p:txBody>
      </p:sp>
      <p:sp>
        <p:nvSpPr>
          <p:cNvPr id="151" name="Rectangle 150"/>
          <p:cNvSpPr/>
          <p:nvPr/>
        </p:nvSpPr>
        <p:spPr>
          <a:xfrm>
            <a:off x="420343" y="3225761"/>
            <a:ext cx="4665766" cy="40911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19">
              <a:lnSpc>
                <a:spcPct val="90000"/>
              </a:lnSpc>
            </a:pPr>
            <a:r>
              <a:rPr lang="en-US" sz="2400" b="1" dirty="0">
                <a:solidFill>
                  <a:srgbClr val="00B388"/>
                </a:solidFill>
                <a:cs typeface="Arial" panose="020B0604020202020204" pitchFamily="34" charset="0"/>
                <a:sym typeface="HP Simplified Light" panose="020B0404020204020204" pitchFamily="34" charset="0"/>
              </a:rPr>
              <a:t>Composable Infrastructure</a:t>
            </a:r>
          </a:p>
        </p:txBody>
      </p:sp>
      <p:pic>
        <p:nvPicPr>
          <p:cNvPr id="2" name="Picture 1"/>
          <p:cNvPicPr>
            <a:picLocks noChangeAspect="1"/>
          </p:cNvPicPr>
          <p:nvPr/>
        </p:nvPicPr>
        <p:blipFill>
          <a:blip r:embed="rId7"/>
          <a:stretch>
            <a:fillRect/>
          </a:stretch>
        </p:blipFill>
        <p:spPr>
          <a:xfrm>
            <a:off x="786859" y="2992458"/>
            <a:ext cx="3932733" cy="1081944"/>
          </a:xfrm>
          <a:prstGeom prst="rect">
            <a:avLst/>
          </a:prstGeom>
        </p:spPr>
      </p:pic>
      <p:sp>
        <p:nvSpPr>
          <p:cNvPr id="4" name="Footer Placeholder 3"/>
          <p:cNvSpPr>
            <a:spLocks noGrp="1"/>
          </p:cNvSpPr>
          <p:nvPr>
            <p:ph type="ftr" sz="quarter" idx="11"/>
          </p:nvPr>
        </p:nvSpPr>
        <p:spPr/>
        <p:txBody>
          <a:bodyPr/>
          <a:lstStyle/>
          <a:p>
            <a:r>
              <a:rPr lang="en-US" dirty="0" smtClean="0"/>
              <a:t>For HPE and Channel Partner internal use only</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t>10</a:t>
            </a:fld>
            <a:endParaRPr lang="en-GB" dirty="0"/>
          </a:p>
        </p:txBody>
      </p:sp>
    </p:spTree>
    <p:extLst>
      <p:ext uri="{BB962C8B-B14F-4D97-AF65-F5344CB8AC3E}">
        <p14:creationId xmlns:p14="http://schemas.microsoft.com/office/powerpoint/2010/main" val="3438311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89"/>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1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254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118" y="2118"/>
                        <a:ext cx="2116" cy="2116"/>
                      </a:xfrm>
                      <a:prstGeom prst="rect">
                        <a:avLst/>
                      </a:prstGeom>
                    </p:spPr>
                  </p:pic>
                </p:oleObj>
              </mc:Fallback>
            </mc:AlternateContent>
          </a:graphicData>
        </a:graphic>
      </p:graphicFrame>
      <p:pic>
        <p:nvPicPr>
          <p:cNvPr id="71" name="Picture 7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60616" y1="56507" x2="60616" y2="56507"/>
                        <a14:foregroundMark x1="55479" y1="56849" x2="55479" y2="56849"/>
                        <a14:foregroundMark x1="50000" y1="52740" x2="50000" y2="52740"/>
                        <a14:foregroundMark x1="44521" y1="55822" x2="44521" y2="55822"/>
                        <a14:foregroundMark x1="38699" y1="57534" x2="38699" y2="57534"/>
                        <a14:foregroundMark x1="38014" y1="42808" x2="38014" y2="42808"/>
                        <a14:backgroundMark x1="70205" y1="39726" x2="70205" y2="39726"/>
                      </a14:backgroundRemoval>
                    </a14:imgEffect>
                  </a14:imgLayer>
                </a14:imgProps>
              </a:ext>
              <a:ext uri="{28A0092B-C50C-407E-A947-70E740481C1C}">
                <a14:useLocalDpi xmlns:a14="http://schemas.microsoft.com/office/drawing/2010/main" val="0"/>
              </a:ext>
            </a:extLst>
          </a:blip>
          <a:stretch>
            <a:fillRect/>
          </a:stretch>
        </p:blipFill>
        <p:spPr>
          <a:xfrm>
            <a:off x="4708900" y="2209800"/>
            <a:ext cx="1167582" cy="1167580"/>
          </a:xfrm>
          <a:prstGeom prst="rect">
            <a:avLst/>
          </a:prstGeom>
        </p:spPr>
      </p:pic>
      <p:sp>
        <p:nvSpPr>
          <p:cNvPr id="90" name="Rectangle 89"/>
          <p:cNvSpPr/>
          <p:nvPr/>
        </p:nvSpPr>
        <p:spPr>
          <a:xfrm flipH="1">
            <a:off x="5638800" y="1524000"/>
            <a:ext cx="4506216" cy="7312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noAutofit/>
          </a:bodyPr>
          <a:lstStyle/>
          <a:p>
            <a:pPr defTabSz="609555">
              <a:lnSpc>
                <a:spcPct val="90000"/>
              </a:lnSpc>
              <a:spcAft>
                <a:spcPts val="400"/>
              </a:spcAft>
            </a:pPr>
            <a:r>
              <a:rPr lang="en-US" sz="2400" b="1" dirty="0">
                <a:solidFill>
                  <a:schemeClr val="tx1"/>
                </a:solidFill>
                <a:latin typeface="Metric Bold" panose="020B08030302020D0203" pitchFamily="34" charset="0"/>
              </a:rPr>
              <a:t>Fluid resource pools</a:t>
            </a:r>
          </a:p>
        </p:txBody>
      </p:sp>
      <p:pic>
        <p:nvPicPr>
          <p:cNvPr id="91" name="Picture 9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8293" y="1590775"/>
            <a:ext cx="730342" cy="730342"/>
          </a:xfrm>
          <a:prstGeom prst="rect">
            <a:avLst/>
          </a:prstGeom>
        </p:spPr>
      </p:pic>
      <p:sp>
        <p:nvSpPr>
          <p:cNvPr id="94" name="Rectangle 93"/>
          <p:cNvSpPr/>
          <p:nvPr/>
        </p:nvSpPr>
        <p:spPr>
          <a:xfrm flipH="1">
            <a:off x="5657970" y="2445797"/>
            <a:ext cx="4506216" cy="7312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noAutofit/>
          </a:bodyPr>
          <a:lstStyle/>
          <a:p>
            <a:pPr defTabSz="609555">
              <a:lnSpc>
                <a:spcPct val="90000"/>
              </a:lnSpc>
              <a:spcAft>
                <a:spcPts val="400"/>
              </a:spcAft>
            </a:pPr>
            <a:r>
              <a:rPr lang="en-US" sz="2400" b="1" dirty="0">
                <a:solidFill>
                  <a:schemeClr val="tx1"/>
                </a:solidFill>
                <a:latin typeface="Metric Bold" panose="020B08030302020D0203" pitchFamily="34" charset="0"/>
              </a:rPr>
              <a:t>Software-defined intelligence</a:t>
            </a:r>
          </a:p>
        </p:txBody>
      </p:sp>
      <p:sp>
        <p:nvSpPr>
          <p:cNvPr id="116" name="Rectangle 115"/>
          <p:cNvSpPr/>
          <p:nvPr/>
        </p:nvSpPr>
        <p:spPr>
          <a:xfrm flipH="1">
            <a:off x="5677340" y="3167810"/>
            <a:ext cx="4304860" cy="7312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5" tIns="0" rIns="121915" bIns="60957" rtlCol="0" anchor="ctr">
            <a:noAutofit/>
          </a:bodyPr>
          <a:lstStyle/>
          <a:p>
            <a:pPr defTabSz="609555">
              <a:lnSpc>
                <a:spcPct val="90000"/>
              </a:lnSpc>
              <a:spcAft>
                <a:spcPts val="400"/>
              </a:spcAft>
            </a:pPr>
            <a:r>
              <a:rPr lang="en-US" sz="2400" b="1" dirty="0">
                <a:solidFill>
                  <a:schemeClr val="tx1"/>
                </a:solidFill>
              </a:rPr>
              <a:t>Unified API</a:t>
            </a:r>
          </a:p>
        </p:txBody>
      </p:sp>
      <p:sp>
        <p:nvSpPr>
          <p:cNvPr id="118" name="Rectangle 117"/>
          <p:cNvSpPr/>
          <p:nvPr/>
        </p:nvSpPr>
        <p:spPr>
          <a:xfrm>
            <a:off x="5527880" y="3722929"/>
            <a:ext cx="6051664" cy="1477328"/>
          </a:xfrm>
          <a:prstGeom prst="rect">
            <a:avLst/>
          </a:prstGeom>
        </p:spPr>
        <p:txBody>
          <a:bodyPr wrap="square">
            <a:spAutoFit/>
          </a:bodyPr>
          <a:lstStyle/>
          <a:p>
            <a:pPr indent="171450" defTabSz="457189">
              <a:spcAft>
                <a:spcPts val="600"/>
              </a:spcAft>
            </a:pPr>
            <a:r>
              <a:rPr lang="en-US" sz="2000" dirty="0">
                <a:solidFill>
                  <a:prstClr val="black"/>
                </a:solidFill>
                <a:cs typeface="Arial" panose="020B0604020202020204" pitchFamily="34" charset="0"/>
              </a:rPr>
              <a:t>Single API for full infrastructure programmability </a:t>
            </a:r>
          </a:p>
          <a:p>
            <a:pPr marL="174625" indent="-3175" defTabSz="457189">
              <a:spcAft>
                <a:spcPts val="600"/>
              </a:spcAft>
            </a:pPr>
            <a:r>
              <a:rPr lang="en-US" sz="2000" dirty="0">
                <a:solidFill>
                  <a:prstClr val="black"/>
                </a:solidFill>
                <a:cs typeface="Arial" panose="020B0604020202020204" pitchFamily="34" charset="0"/>
              </a:rPr>
              <a:t>Open integration </a:t>
            </a:r>
            <a:r>
              <a:rPr lang="en-US" sz="2000" dirty="0" smtClean="0">
                <a:solidFill>
                  <a:prstClr val="black"/>
                </a:solidFill>
                <a:cs typeface="Arial" panose="020B0604020202020204" pitchFamily="34" charset="0"/>
              </a:rPr>
              <a:t>extends </a:t>
            </a:r>
            <a:r>
              <a:rPr lang="en-US" sz="2000" dirty="0">
                <a:solidFill>
                  <a:prstClr val="black"/>
                </a:solidFill>
                <a:cs typeface="Arial" panose="020B0604020202020204" pitchFamily="34" charset="0"/>
              </a:rPr>
              <a:t>the power of the infrastructure across the data </a:t>
            </a:r>
            <a:r>
              <a:rPr lang="en-US" sz="2000" dirty="0" smtClean="0">
                <a:solidFill>
                  <a:prstClr val="black"/>
                </a:solidFill>
                <a:cs typeface="Arial" panose="020B0604020202020204" pitchFamily="34" charset="0"/>
              </a:rPr>
              <a:t>center</a:t>
            </a:r>
            <a:endParaRPr lang="en-US" sz="2000" dirty="0">
              <a:solidFill>
                <a:prstClr val="black"/>
              </a:solidFill>
              <a:cs typeface="Arial" panose="020B0604020202020204" pitchFamily="34" charset="0"/>
            </a:endParaRPr>
          </a:p>
          <a:p>
            <a:pPr indent="171450" defTabSz="457189">
              <a:spcAft>
                <a:spcPts val="600"/>
              </a:spcAft>
            </a:pPr>
            <a:r>
              <a:rPr lang="en-US" sz="2000" dirty="0">
                <a:solidFill>
                  <a:prstClr val="black"/>
                </a:solidFill>
                <a:cs typeface="Arial" panose="020B0604020202020204" pitchFamily="34" charset="0"/>
              </a:rPr>
              <a:t>Seconds to provision and change</a:t>
            </a:r>
          </a:p>
        </p:txBody>
      </p:sp>
      <p:pic>
        <p:nvPicPr>
          <p:cNvPr id="120" name="Picture 119"/>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69863" y1="27740" x2="69863" y2="27740"/>
                      </a14:backgroundRemoval>
                    </a14:imgEffect>
                  </a14:imgLayer>
                </a14:imgProps>
              </a:ext>
              <a:ext uri="{28A0092B-C50C-407E-A947-70E740481C1C}">
                <a14:useLocalDpi xmlns:a14="http://schemas.microsoft.com/office/drawing/2010/main" val="0"/>
              </a:ext>
            </a:extLst>
          </a:blip>
          <a:stretch>
            <a:fillRect/>
          </a:stretch>
        </p:blipFill>
        <p:spPr>
          <a:xfrm>
            <a:off x="4609659" y="2885987"/>
            <a:ext cx="1257741" cy="1257741"/>
          </a:xfrm>
          <a:prstGeom prst="rect">
            <a:avLst/>
          </a:prstGeom>
        </p:spPr>
      </p:pic>
      <p:grpSp>
        <p:nvGrpSpPr>
          <p:cNvPr id="86" name="Group 85"/>
          <p:cNvGrpSpPr/>
          <p:nvPr/>
        </p:nvGrpSpPr>
        <p:grpSpPr>
          <a:xfrm>
            <a:off x="787849" y="4103619"/>
            <a:ext cx="3935412" cy="1327150"/>
            <a:chOff x="733773" y="4021304"/>
            <a:chExt cx="3935412" cy="1327150"/>
          </a:xfrm>
        </p:grpSpPr>
        <p:grpSp>
          <p:nvGrpSpPr>
            <p:cNvPr id="124" name="Group 123"/>
            <p:cNvGrpSpPr/>
            <p:nvPr/>
          </p:nvGrpSpPr>
          <p:grpSpPr>
            <a:xfrm>
              <a:off x="733773" y="4021304"/>
              <a:ext cx="3935412" cy="1327150"/>
              <a:chOff x="733773" y="4021304"/>
              <a:chExt cx="3935412" cy="1327150"/>
            </a:xfrm>
          </p:grpSpPr>
          <p:sp>
            <p:nvSpPr>
              <p:cNvPr id="126" name="Rectangle 125"/>
              <p:cNvSpPr/>
              <p:nvPr/>
            </p:nvSpPr>
            <p:spPr>
              <a:xfrm>
                <a:off x="1279727" y="4323329"/>
                <a:ext cx="2760417" cy="1025125"/>
              </a:xfrm>
              <a:prstGeom prst="rect">
                <a:avLst/>
              </a:prstGeom>
              <a:solidFill>
                <a:schemeClr val="bg1"/>
              </a:solidFill>
              <a:ln w="38100">
                <a:solidFill>
                  <a:schemeClr val="bg2">
                    <a:lumMod val="60000"/>
                    <a:lumOff val="40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02">
                  <a:lnSpc>
                    <a:spcPct val="90000"/>
                  </a:lnSpc>
                </a:pPr>
                <a:r>
                  <a:rPr lang="en-US" b="1" dirty="0">
                    <a:solidFill>
                      <a:schemeClr val="tx1"/>
                    </a:solidFill>
                    <a:cs typeface="Arial" panose="020B0604020202020204" pitchFamily="34" charset="0"/>
                    <a:sym typeface="HP Simplified Light" panose="020B0404020204020204" pitchFamily="34" charset="0"/>
                  </a:rPr>
                  <a:t>Fluid Resource Pools</a:t>
                </a:r>
              </a:p>
            </p:txBody>
          </p:sp>
          <p:sp>
            <p:nvSpPr>
              <p:cNvPr id="127" name="Rectangle 126"/>
              <p:cNvSpPr/>
              <p:nvPr/>
            </p:nvSpPr>
            <p:spPr>
              <a:xfrm>
                <a:off x="733773" y="4021304"/>
                <a:ext cx="3935412" cy="1325041"/>
              </a:xfrm>
              <a:prstGeom prst="rect">
                <a:avLst/>
              </a:prstGeom>
              <a:noFill/>
              <a:ln w="76200">
                <a:solidFill>
                  <a:srgbClr val="00B38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02">
                  <a:lnSpc>
                    <a:spcPct val="90000"/>
                  </a:lnSpc>
                </a:pPr>
                <a:r>
                  <a:rPr lang="en-US" b="1" dirty="0" smtClean="0">
                    <a:solidFill>
                      <a:schemeClr val="tx1"/>
                    </a:solidFill>
                    <a:cs typeface="Arial" panose="020B0604020202020204" pitchFamily="34" charset="0"/>
                    <a:sym typeface="HP Simplified Light" panose="020B0404020204020204" pitchFamily="34" charset="0"/>
                  </a:rPr>
                  <a:t>Software-defined </a:t>
                </a:r>
                <a:r>
                  <a:rPr lang="en-US" b="1" dirty="0">
                    <a:solidFill>
                      <a:schemeClr val="tx1"/>
                    </a:solidFill>
                    <a:cs typeface="Arial" panose="020B0604020202020204" pitchFamily="34" charset="0"/>
                    <a:sym typeface="HP Simplified Light" panose="020B0404020204020204" pitchFamily="34" charset="0"/>
                  </a:rPr>
                  <a:t>Intelligence</a:t>
                </a:r>
              </a:p>
            </p:txBody>
          </p:sp>
        </p:grpSp>
        <p:pic>
          <p:nvPicPr>
            <p:cNvPr id="117" name="Picture 1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2936" y="4728355"/>
              <a:ext cx="507057" cy="511543"/>
            </a:xfrm>
            <a:prstGeom prst="rect">
              <a:avLst/>
            </a:prstGeom>
          </p:spPr>
        </p:pic>
        <p:pic>
          <p:nvPicPr>
            <p:cNvPr id="119" name="Picture 1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1808" y="4724718"/>
              <a:ext cx="442724" cy="518817"/>
            </a:xfrm>
            <a:prstGeom prst="rect">
              <a:avLst/>
            </a:prstGeom>
          </p:spPr>
        </p:pic>
        <p:pic>
          <p:nvPicPr>
            <p:cNvPr id="121" name="Picture 1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00066" y="4723458"/>
              <a:ext cx="516952" cy="521336"/>
            </a:xfrm>
            <a:prstGeom prst="rect">
              <a:avLst/>
            </a:prstGeom>
          </p:spPr>
        </p:pic>
      </p:grpSp>
      <p:sp>
        <p:nvSpPr>
          <p:cNvPr id="139" name="Rectangle 138"/>
          <p:cNvSpPr/>
          <p:nvPr/>
        </p:nvSpPr>
        <p:spPr bwMode="ltGray">
          <a:xfrm>
            <a:off x="794737" y="3659843"/>
            <a:ext cx="3929663" cy="1773365"/>
          </a:xfrm>
          <a:prstGeom prst="rect">
            <a:avLst/>
          </a:prstGeom>
          <a:noFill/>
          <a:ln w="762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999" dirty="0"/>
          </a:p>
        </p:txBody>
      </p:sp>
      <p:grpSp>
        <p:nvGrpSpPr>
          <p:cNvPr id="16" name="Group 15"/>
          <p:cNvGrpSpPr/>
          <p:nvPr/>
        </p:nvGrpSpPr>
        <p:grpSpPr>
          <a:xfrm>
            <a:off x="827868" y="3757733"/>
            <a:ext cx="3849624" cy="415183"/>
            <a:chOff x="800451" y="3757733"/>
            <a:chExt cx="3849624" cy="415183"/>
          </a:xfrm>
        </p:grpSpPr>
        <p:grpSp>
          <p:nvGrpSpPr>
            <p:cNvPr id="14" name="Group 13"/>
            <p:cNvGrpSpPr/>
            <p:nvPr/>
          </p:nvGrpSpPr>
          <p:grpSpPr>
            <a:xfrm>
              <a:off x="800451" y="4026710"/>
              <a:ext cx="3849624" cy="146206"/>
              <a:chOff x="800451" y="4026710"/>
              <a:chExt cx="3849624" cy="146206"/>
            </a:xfrm>
          </p:grpSpPr>
          <p:sp>
            <p:nvSpPr>
              <p:cNvPr id="10" name="Rectangle 9"/>
              <p:cNvSpPr/>
              <p:nvPr/>
            </p:nvSpPr>
            <p:spPr bwMode="ltGray">
              <a:xfrm>
                <a:off x="800451" y="4026710"/>
                <a:ext cx="3849624" cy="146206"/>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cxnSp>
            <p:nvCxnSpPr>
              <p:cNvPr id="140" name="Straight Connector 139"/>
              <p:cNvCxnSpPr/>
              <p:nvPr/>
            </p:nvCxnSpPr>
            <p:spPr>
              <a:xfrm flipH="1">
                <a:off x="809595" y="4114800"/>
                <a:ext cx="3840480" cy="0"/>
              </a:xfrm>
              <a:prstGeom prst="line">
                <a:avLst/>
              </a:prstGeom>
              <a:ln w="3810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1" name="Rectangle 140"/>
            <p:cNvSpPr/>
            <p:nvPr/>
          </p:nvSpPr>
          <p:spPr>
            <a:xfrm>
              <a:off x="2078465" y="3757733"/>
              <a:ext cx="1253868" cy="249299"/>
            </a:xfrm>
            <a:prstGeom prst="rect">
              <a:avLst/>
            </a:prstGeom>
            <a:noFill/>
          </p:spPr>
          <p:txBody>
            <a:bodyPr wrap="none" tIns="0" bIns="0">
              <a:spAutoFit/>
            </a:bodyPr>
            <a:lstStyle/>
            <a:p>
              <a:pPr algn="ctr" defTabSz="609219">
                <a:lnSpc>
                  <a:spcPct val="90000"/>
                </a:lnSpc>
              </a:pPr>
              <a:r>
                <a:rPr lang="en-US" b="1" dirty="0">
                  <a:solidFill>
                    <a:srgbClr val="00B388"/>
                  </a:solidFill>
                  <a:cs typeface="Arial" panose="020B0604020202020204" pitchFamily="34" charset="0"/>
                  <a:sym typeface="HP Simplified Light" panose="020B0404020204020204" pitchFamily="34" charset="0"/>
                </a:rPr>
                <a:t>Unified API</a:t>
              </a:r>
            </a:p>
          </p:txBody>
        </p:sp>
      </p:grpSp>
      <p:grpSp>
        <p:nvGrpSpPr>
          <p:cNvPr id="142" name="Group 141"/>
          <p:cNvGrpSpPr>
            <a:grpSpLocks noChangeAspect="1"/>
          </p:cNvGrpSpPr>
          <p:nvPr/>
        </p:nvGrpSpPr>
        <p:grpSpPr>
          <a:xfrm>
            <a:off x="802575" y="1706825"/>
            <a:ext cx="3926331" cy="1482626"/>
            <a:chOff x="413438" y="1559253"/>
            <a:chExt cx="3404745" cy="1289150"/>
          </a:xfrm>
        </p:grpSpPr>
        <p:sp>
          <p:nvSpPr>
            <p:cNvPr id="143" name="Rounded Rectangle 142"/>
            <p:cNvSpPr/>
            <p:nvPr/>
          </p:nvSpPr>
          <p:spPr>
            <a:xfrm>
              <a:off x="413438" y="1559253"/>
              <a:ext cx="3404745" cy="1289150"/>
            </a:xfrm>
            <a:prstGeom prst="roundRect">
              <a:avLst>
                <a:gd name="adj" fmla="val 0"/>
              </a:avLst>
            </a:prstGeom>
            <a:ln w="76200">
              <a:solidFill>
                <a:srgbClr val="00B388"/>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09585">
                <a:lnSpc>
                  <a:spcPct val="90000"/>
                </a:lnSpc>
              </a:pPr>
              <a:endParaRPr lang="en-US" sz="1867" dirty="0">
                <a:solidFill>
                  <a:prstClr val="black"/>
                </a:solidFill>
                <a:latin typeface="HP Simplified Light" panose="020B0404020204020204" pitchFamily="34" charset="0"/>
              </a:endParaRPr>
            </a:p>
          </p:txBody>
        </p:sp>
        <p:pic>
          <p:nvPicPr>
            <p:cNvPr id="144" name="Picture 14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6953" y="2281282"/>
              <a:ext cx="1127248" cy="284481"/>
            </a:xfrm>
            <a:prstGeom prst="rect">
              <a:avLst/>
            </a:prstGeom>
            <a:ln>
              <a:noFill/>
            </a:ln>
          </p:spPr>
        </p:pic>
        <p:pic>
          <p:nvPicPr>
            <p:cNvPr id="145" name="Picture 144"/>
            <p:cNvPicPr>
              <a:picLocks noChangeAspect="1"/>
            </p:cNvPicPr>
            <p:nvPr/>
          </p:nvPicPr>
          <p:blipFill>
            <a:blip r:embed="rId16"/>
            <a:stretch>
              <a:fillRect/>
            </a:stretch>
          </p:blipFill>
          <p:spPr>
            <a:xfrm>
              <a:off x="1189712" y="1668764"/>
              <a:ext cx="519386" cy="502357"/>
            </a:xfrm>
            <a:prstGeom prst="rect">
              <a:avLst/>
            </a:prstGeom>
            <a:ln>
              <a:noFill/>
            </a:ln>
          </p:spPr>
        </p:pic>
        <p:pic>
          <p:nvPicPr>
            <p:cNvPr id="146" name="Picture 145"/>
            <p:cNvPicPr>
              <a:picLocks noChangeAspect="1"/>
            </p:cNvPicPr>
            <p:nvPr/>
          </p:nvPicPr>
          <p:blipFill>
            <a:blip r:embed="rId17"/>
            <a:stretch>
              <a:fillRect/>
            </a:stretch>
          </p:blipFill>
          <p:spPr>
            <a:xfrm>
              <a:off x="2419083" y="1697418"/>
              <a:ext cx="1258233" cy="351765"/>
            </a:xfrm>
            <a:prstGeom prst="rect">
              <a:avLst/>
            </a:prstGeom>
            <a:ln>
              <a:noFill/>
            </a:ln>
          </p:spPr>
        </p:pic>
        <p:pic>
          <p:nvPicPr>
            <p:cNvPr id="147" name="Picture 14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27318" y="2196669"/>
              <a:ext cx="548572" cy="548573"/>
            </a:xfrm>
            <a:prstGeom prst="rect">
              <a:avLst/>
            </a:prstGeom>
            <a:ln>
              <a:noFill/>
            </a:ln>
          </p:spPr>
        </p:pic>
        <p:pic>
          <p:nvPicPr>
            <p:cNvPr id="148" name="Picture 6" descr="http://www.openstack.org/blog/wp-content/uploads/2011/07/openstack-cloud-software-logo.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210559" y="2191150"/>
              <a:ext cx="625783" cy="605842"/>
            </a:xfrm>
            <a:prstGeom prst="rect">
              <a:avLst/>
            </a:prstGeom>
            <a:noFill/>
            <a:ln>
              <a:noFill/>
            </a:ln>
          </p:spPr>
        </p:pic>
      </p:grpSp>
      <p:sp>
        <p:nvSpPr>
          <p:cNvPr id="151" name="Rectangle 150"/>
          <p:cNvSpPr/>
          <p:nvPr/>
        </p:nvSpPr>
        <p:spPr>
          <a:xfrm>
            <a:off x="420343" y="3225761"/>
            <a:ext cx="4665766" cy="40911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19">
              <a:lnSpc>
                <a:spcPct val="90000"/>
              </a:lnSpc>
            </a:pPr>
            <a:r>
              <a:rPr lang="en-US" sz="2400" b="1" dirty="0">
                <a:solidFill>
                  <a:srgbClr val="00B388"/>
                </a:solidFill>
                <a:cs typeface="Arial" panose="020B0604020202020204" pitchFamily="34" charset="0"/>
                <a:sym typeface="HP Simplified Light" panose="020B0404020204020204" pitchFamily="34" charset="0"/>
              </a:rPr>
              <a:t>Composable Infrastructure</a:t>
            </a:r>
          </a:p>
        </p:txBody>
      </p:sp>
      <p:sp>
        <p:nvSpPr>
          <p:cNvPr id="152" name="Rectangle 151"/>
          <p:cNvSpPr/>
          <p:nvPr/>
        </p:nvSpPr>
        <p:spPr>
          <a:xfrm>
            <a:off x="2105882" y="3756904"/>
            <a:ext cx="1253868" cy="249299"/>
          </a:xfrm>
          <a:prstGeom prst="rect">
            <a:avLst/>
          </a:prstGeom>
          <a:solidFill>
            <a:schemeClr val="bg1"/>
          </a:solidFill>
        </p:spPr>
        <p:txBody>
          <a:bodyPr wrap="none" tIns="0" bIns="0">
            <a:spAutoFit/>
          </a:bodyPr>
          <a:lstStyle/>
          <a:p>
            <a:pPr algn="ctr" defTabSz="609219">
              <a:lnSpc>
                <a:spcPct val="90000"/>
              </a:lnSpc>
            </a:pPr>
            <a:r>
              <a:rPr lang="en-US" b="1" dirty="0">
                <a:cs typeface="Arial" panose="020B0604020202020204" pitchFamily="34" charset="0"/>
                <a:sym typeface="HP Simplified Light" panose="020B0404020204020204" pitchFamily="34" charset="0"/>
              </a:rPr>
              <a:t>Unified API</a:t>
            </a:r>
          </a:p>
        </p:txBody>
      </p:sp>
      <p:sp>
        <p:nvSpPr>
          <p:cNvPr id="154" name="Rectangle 153"/>
          <p:cNvSpPr/>
          <p:nvPr/>
        </p:nvSpPr>
        <p:spPr>
          <a:xfrm flipH="1">
            <a:off x="5655026" y="2444947"/>
            <a:ext cx="5053391" cy="731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noAutofit/>
          </a:bodyPr>
          <a:lstStyle/>
          <a:p>
            <a:pPr defTabSz="609555">
              <a:lnSpc>
                <a:spcPct val="90000"/>
              </a:lnSpc>
              <a:spcAft>
                <a:spcPts val="400"/>
              </a:spcAft>
            </a:pPr>
            <a:r>
              <a:rPr lang="en-US" sz="2400" b="1" dirty="0" smtClean="0">
                <a:solidFill>
                  <a:schemeClr val="tx1"/>
                </a:solidFill>
              </a:rPr>
              <a:t>Software-Defined </a:t>
            </a:r>
            <a:r>
              <a:rPr lang="en-US" sz="2400" b="1" dirty="0">
                <a:solidFill>
                  <a:schemeClr val="tx1"/>
                </a:solidFill>
              </a:rPr>
              <a:t>intelligence</a:t>
            </a:r>
          </a:p>
        </p:txBody>
      </p:sp>
      <p:sp>
        <p:nvSpPr>
          <p:cNvPr id="155" name="Rectangle 154"/>
          <p:cNvSpPr/>
          <p:nvPr/>
        </p:nvSpPr>
        <p:spPr>
          <a:xfrm flipH="1">
            <a:off x="5638635" y="1521858"/>
            <a:ext cx="4506216" cy="731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noAutofit/>
          </a:bodyPr>
          <a:lstStyle/>
          <a:p>
            <a:pPr defTabSz="609555">
              <a:lnSpc>
                <a:spcPct val="90000"/>
              </a:lnSpc>
              <a:spcAft>
                <a:spcPts val="400"/>
              </a:spcAft>
            </a:pPr>
            <a:r>
              <a:rPr lang="en-US" sz="2400" b="1" dirty="0">
                <a:solidFill>
                  <a:schemeClr val="tx1"/>
                </a:solidFill>
              </a:rPr>
              <a:t>Fluid resource pools</a:t>
            </a:r>
          </a:p>
        </p:txBody>
      </p:sp>
      <p:pic>
        <p:nvPicPr>
          <p:cNvPr id="2" name="Picture 1"/>
          <p:cNvPicPr>
            <a:picLocks noChangeAspect="1"/>
          </p:cNvPicPr>
          <p:nvPr/>
        </p:nvPicPr>
        <p:blipFill>
          <a:blip r:embed="rId21"/>
          <a:stretch>
            <a:fillRect/>
          </a:stretch>
        </p:blipFill>
        <p:spPr>
          <a:xfrm>
            <a:off x="787849" y="2550762"/>
            <a:ext cx="3932733" cy="1081944"/>
          </a:xfrm>
          <a:prstGeom prst="rect">
            <a:avLst/>
          </a:prstGeom>
        </p:spPr>
      </p:pic>
      <p:sp>
        <p:nvSpPr>
          <p:cNvPr id="6" name="Title 5"/>
          <p:cNvSpPr>
            <a:spLocks noGrp="1"/>
          </p:cNvSpPr>
          <p:nvPr>
            <p:ph type="title"/>
          </p:nvPr>
        </p:nvSpPr>
        <p:spPr/>
        <p:txBody>
          <a:bodyPr/>
          <a:lstStyle/>
          <a:p>
            <a:r>
              <a:rPr lang="en-US" dirty="0"/>
              <a:t>Composable Infrastructure increases productivity and </a:t>
            </a:r>
            <a:br>
              <a:rPr lang="en-US" dirty="0"/>
            </a:br>
            <a:r>
              <a:rPr lang="en-US" dirty="0"/>
              <a:t>control across the data center</a:t>
            </a:r>
            <a:br>
              <a:rPr lang="en-US" dirty="0"/>
            </a:br>
            <a:endParaRPr lang="en-GB" dirty="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t>11</a:t>
            </a:fld>
            <a:endParaRPr lang="en-GB" dirty="0"/>
          </a:p>
        </p:txBody>
      </p:sp>
    </p:spTree>
    <p:extLst>
      <p:ext uri="{BB962C8B-B14F-4D97-AF65-F5344CB8AC3E}">
        <p14:creationId xmlns:p14="http://schemas.microsoft.com/office/powerpoint/2010/main" val="337519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9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9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4"/>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4" grpId="0"/>
      <p:bldP spid="116" grpId="0"/>
      <p:bldP spid="118" grpId="0"/>
      <p:bldP spid="139" grpId="0" animBg="1"/>
      <p:bldP spid="151" grpId="0"/>
      <p:bldP spid="152" grpId="0" animBg="1"/>
      <p:bldP spid="154" grpId="0" animBg="1"/>
      <p:bldP spid="1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PE-Tbird-Marquee_6-9_2x-md 2.jpg"/>
          <p:cNvPicPr>
            <a:picLocks noChangeAspect="1"/>
          </p:cNvPicPr>
          <p:nvPr/>
        </p:nvPicPr>
        <p:blipFill rotWithShape="1">
          <a:blip r:embed="rId3" cstate="print">
            <a:extLst>
              <a:ext uri="{28A0092B-C50C-407E-A947-70E740481C1C}">
                <a14:useLocalDpi xmlns:a14="http://schemas.microsoft.com/office/drawing/2010/main" val="0"/>
              </a:ext>
            </a:extLst>
          </a:blip>
          <a:srcRect l="28891" t="19692" r="1" b="20285"/>
          <a:stretch/>
        </p:blipFill>
        <p:spPr>
          <a:xfrm>
            <a:off x="2400015" y="1349466"/>
            <a:ext cx="9790397" cy="5508534"/>
          </a:xfrm>
          <a:prstGeom prst="rect">
            <a:avLst/>
          </a:prstGeom>
        </p:spPr>
      </p:pic>
      <p:sp>
        <p:nvSpPr>
          <p:cNvPr id="17" name="Subtitle 6"/>
          <p:cNvSpPr txBox="1">
            <a:spLocks/>
          </p:cNvSpPr>
          <p:nvPr/>
        </p:nvSpPr>
        <p:spPr>
          <a:xfrm>
            <a:off x="498921" y="629813"/>
            <a:ext cx="12997090" cy="1122698"/>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rgbClr val="0096D6"/>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spcAft>
                <a:spcPts val="0"/>
              </a:spcAft>
              <a:buSzTx/>
            </a:pPr>
            <a:endParaRPr lang="en-US" sz="2400" b="0" dirty="0">
              <a:solidFill>
                <a:schemeClr val="tx1"/>
              </a:solidFill>
              <a:latin typeface="Arial" panose="020B0604020202020204" pitchFamily="34" charset="0"/>
              <a:cs typeface="Arial" panose="020B0604020202020204" pitchFamily="34" charset="0"/>
            </a:endParaRPr>
          </a:p>
        </p:txBody>
      </p:sp>
      <p:pic>
        <p:nvPicPr>
          <p:cNvPr id="8" name="Picture 7" descr="Gray_Mesh.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3291688"/>
            <a:ext cx="19309399" cy="4285965"/>
          </a:xfrm>
          <a:prstGeom prst="rect">
            <a:avLst/>
          </a:prstGeom>
        </p:spPr>
      </p:pic>
      <p:sp>
        <p:nvSpPr>
          <p:cNvPr id="22" name="Rectangle 21"/>
          <p:cNvSpPr/>
          <p:nvPr/>
        </p:nvSpPr>
        <p:spPr bwMode="ltGray">
          <a:xfrm>
            <a:off x="307091" y="2625967"/>
            <a:ext cx="2664351" cy="1479586"/>
          </a:xfrm>
          <a:prstGeom prst="rect">
            <a:avLst/>
          </a:prstGeom>
          <a:solidFill>
            <a:schemeClr val="bg1"/>
          </a:solidFill>
          <a:ln w="158750" cmpd="sng">
            <a:solidFill>
              <a:srgbClr val="01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199" b="1" dirty="0">
                <a:solidFill>
                  <a:schemeClr val="tx1"/>
                </a:solidFill>
                <a:latin typeface="Arial" panose="020B0604020202020204" pitchFamily="34" charset="0"/>
                <a:cs typeface="Arial" panose="020B0604020202020204" pitchFamily="34" charset="0"/>
              </a:rPr>
              <a:t>REDUCE</a:t>
            </a:r>
          </a:p>
          <a:p>
            <a:pPr algn="ctr"/>
            <a:r>
              <a:rPr lang="en-US" sz="1600" dirty="0">
                <a:solidFill>
                  <a:schemeClr val="tx1"/>
                </a:solidFill>
                <a:latin typeface="Arial" panose="020B0604020202020204" pitchFamily="34" charset="0"/>
                <a:cs typeface="Arial" panose="020B0604020202020204" pitchFamily="34" charset="0"/>
              </a:rPr>
              <a:t>over-provisioning and </a:t>
            </a:r>
            <a:r>
              <a:rPr lang="en-US" sz="1600" dirty="0" smtClean="0">
                <a:solidFill>
                  <a:schemeClr val="tx1"/>
                </a:solidFill>
                <a:latin typeface="Arial" panose="020B0604020202020204" pitchFamily="34" charset="0"/>
                <a:cs typeface="Arial" panose="020B0604020202020204" pitchFamily="34" charset="0"/>
              </a:rPr>
              <a:t>CapEx</a:t>
            </a:r>
            <a:endParaRPr lang="en-US" sz="1600" dirty="0">
              <a:solidFill>
                <a:schemeClr val="tx1"/>
              </a:solidFill>
              <a:latin typeface="Arial" panose="020B0604020202020204" pitchFamily="34" charset="0"/>
              <a:cs typeface="Arial" panose="020B0604020202020204" pitchFamily="34" charset="0"/>
            </a:endParaRPr>
          </a:p>
        </p:txBody>
      </p:sp>
      <p:sp>
        <p:nvSpPr>
          <p:cNvPr id="28" name="Rectangle 27"/>
          <p:cNvSpPr/>
          <p:nvPr/>
        </p:nvSpPr>
        <p:spPr bwMode="ltGray">
          <a:xfrm>
            <a:off x="3259953" y="2625967"/>
            <a:ext cx="2664351" cy="1479586"/>
          </a:xfrm>
          <a:prstGeom prst="rect">
            <a:avLst/>
          </a:prstGeom>
          <a:solidFill>
            <a:schemeClr val="bg1"/>
          </a:solidFill>
          <a:ln w="158750" cmpd="sng">
            <a:solidFill>
              <a:srgbClr val="01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199" b="1" dirty="0">
                <a:solidFill>
                  <a:schemeClr val="tx1"/>
                </a:solidFill>
                <a:latin typeface="Arial" panose="020B0604020202020204" pitchFamily="34" charset="0"/>
                <a:cs typeface="Arial" panose="020B0604020202020204" pitchFamily="34" charset="0"/>
              </a:rPr>
              <a:t>DEPLOY</a:t>
            </a:r>
          </a:p>
          <a:p>
            <a:pPr algn="ctr"/>
            <a:r>
              <a:rPr lang="en-US" sz="1600" dirty="0">
                <a:solidFill>
                  <a:schemeClr val="tx1"/>
                </a:solidFill>
                <a:latin typeface="Arial" panose="020B0604020202020204" pitchFamily="34" charset="0"/>
                <a:cs typeface="Arial" panose="020B0604020202020204" pitchFamily="34" charset="0"/>
              </a:rPr>
              <a:t>at cloud-like speed</a:t>
            </a:r>
          </a:p>
        </p:txBody>
      </p:sp>
      <p:sp>
        <p:nvSpPr>
          <p:cNvPr id="29" name="Rectangle 28"/>
          <p:cNvSpPr/>
          <p:nvPr/>
        </p:nvSpPr>
        <p:spPr bwMode="ltGray">
          <a:xfrm>
            <a:off x="6212814" y="2625967"/>
            <a:ext cx="2664351" cy="1479586"/>
          </a:xfrm>
          <a:prstGeom prst="rect">
            <a:avLst/>
          </a:prstGeom>
          <a:solidFill>
            <a:schemeClr val="bg1"/>
          </a:solidFill>
          <a:ln w="158750" cmpd="sng">
            <a:solidFill>
              <a:srgbClr val="01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199" b="1" dirty="0">
                <a:solidFill>
                  <a:schemeClr val="tx1"/>
                </a:solidFill>
                <a:latin typeface="Arial" panose="020B0604020202020204" pitchFamily="34" charset="0"/>
                <a:cs typeface="Arial" panose="020B0604020202020204" pitchFamily="34" charset="0"/>
              </a:rPr>
              <a:t>SIMPLIFY</a:t>
            </a:r>
          </a:p>
          <a:p>
            <a:pPr algn="ctr"/>
            <a:r>
              <a:rPr lang="en-US" sz="1600" dirty="0">
                <a:solidFill>
                  <a:schemeClr val="tx1"/>
                </a:solidFill>
                <a:latin typeface="Arial" panose="020B0604020202020204" pitchFamily="34" charset="0"/>
                <a:cs typeface="Arial" panose="020B0604020202020204" pitchFamily="34" charset="0"/>
              </a:rPr>
              <a:t>with frictionless </a:t>
            </a:r>
            <a:r>
              <a:rPr lang="en-US" sz="1600" dirty="0" smtClean="0">
                <a:solidFill>
                  <a:schemeClr val="tx1"/>
                </a:solidFill>
                <a:latin typeface="Arial" panose="020B0604020202020204" pitchFamily="34" charset="0"/>
                <a:cs typeface="Arial" panose="020B0604020202020204" pitchFamily="34" charset="0"/>
              </a:rPr>
              <a:t>IT</a:t>
            </a:r>
            <a:endParaRPr lang="en-US" sz="1600" dirty="0">
              <a:solidFill>
                <a:schemeClr val="tx1"/>
              </a:solidFill>
              <a:latin typeface="Arial" panose="020B0604020202020204" pitchFamily="34" charset="0"/>
              <a:cs typeface="Arial" panose="020B0604020202020204" pitchFamily="34" charset="0"/>
            </a:endParaRPr>
          </a:p>
        </p:txBody>
      </p:sp>
      <p:sp>
        <p:nvSpPr>
          <p:cNvPr id="30" name="Rectangle 29"/>
          <p:cNvSpPr/>
          <p:nvPr/>
        </p:nvSpPr>
        <p:spPr bwMode="ltGray">
          <a:xfrm>
            <a:off x="9165677" y="2625967"/>
            <a:ext cx="2664351" cy="1479586"/>
          </a:xfrm>
          <a:prstGeom prst="rect">
            <a:avLst/>
          </a:prstGeom>
          <a:solidFill>
            <a:schemeClr val="bg1"/>
          </a:solidFill>
          <a:ln w="158750" cmpd="sng">
            <a:solidFill>
              <a:srgbClr val="01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199" b="1" dirty="0">
                <a:solidFill>
                  <a:schemeClr val="tx1"/>
                </a:solidFill>
                <a:latin typeface="Arial" panose="020B0604020202020204" pitchFamily="34" charset="0"/>
                <a:cs typeface="Arial" panose="020B0604020202020204" pitchFamily="34" charset="0"/>
              </a:rPr>
              <a:t>DEVELOP</a:t>
            </a:r>
          </a:p>
          <a:p>
            <a:pPr algn="ctr"/>
            <a:r>
              <a:rPr lang="en-US" sz="1600" dirty="0">
                <a:solidFill>
                  <a:schemeClr val="tx1"/>
                </a:solidFill>
                <a:latin typeface="Arial" panose="020B0604020202020204" pitchFamily="34" charset="0"/>
                <a:cs typeface="Arial" panose="020B0604020202020204" pitchFamily="34" charset="0"/>
              </a:rPr>
              <a:t>more apps, faster</a:t>
            </a:r>
          </a:p>
        </p:txBody>
      </p:sp>
      <p:sp>
        <p:nvSpPr>
          <p:cNvPr id="9" name="Subtitle 6"/>
          <p:cNvSpPr txBox="1">
            <a:spLocks/>
          </p:cNvSpPr>
          <p:nvPr/>
        </p:nvSpPr>
        <p:spPr>
          <a:xfrm>
            <a:off x="572598" y="1540140"/>
            <a:ext cx="4689669" cy="1122698"/>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rgbClr val="0096D6"/>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3000"/>
              </a:lnSpc>
              <a:spcAft>
                <a:spcPts val="0"/>
              </a:spcAft>
              <a:buSzTx/>
            </a:pPr>
            <a:endParaRPr lang="en-US" sz="2400" dirty="0">
              <a:solidFill>
                <a:srgbClr val="01B388"/>
              </a:solidFill>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lstStyle/>
          <a:p>
            <a:r>
              <a:rPr lang="en-US" dirty="0"/>
              <a:t>HPE Synergy: The first platform architected for </a:t>
            </a:r>
            <a:r>
              <a:rPr lang="en-US" dirty="0" smtClean="0"/>
              <a:t>composability</a:t>
            </a:r>
            <a:endParaRPr lang="en-US" dirty="0"/>
          </a:p>
        </p:txBody>
      </p:sp>
      <p:sp>
        <p:nvSpPr>
          <p:cNvPr id="7" name="Text Placeholder 6"/>
          <p:cNvSpPr>
            <a:spLocks noGrp="1"/>
          </p:cNvSpPr>
          <p:nvPr>
            <p:ph type="body" sz="quarter" idx="13"/>
          </p:nvPr>
        </p:nvSpPr>
        <p:spPr/>
        <p:txBody>
          <a:bodyPr/>
          <a:lstStyle/>
          <a:p>
            <a:r>
              <a:rPr lang="en-US" dirty="0"/>
              <a:t>Your infrastructure as </a:t>
            </a:r>
            <a:r>
              <a:rPr lang="en-US" dirty="0" smtClean="0"/>
              <a:t>code</a:t>
            </a:r>
            <a:endParaRPr lang="en-US" dirty="0"/>
          </a:p>
        </p:txBody>
      </p:sp>
      <p:sp>
        <p:nvSpPr>
          <p:cNvPr id="2" name="Footer Placeholder 1"/>
          <p:cNvSpPr>
            <a:spLocks noGrp="1"/>
          </p:cNvSpPr>
          <p:nvPr>
            <p:ph type="ftr" sz="quarter" idx="11"/>
          </p:nvPr>
        </p:nvSpPr>
        <p:spPr/>
        <p:txBody>
          <a:bodyPr/>
          <a:lstStyle/>
          <a:p>
            <a:r>
              <a:rPr lang="en-US" dirty="0" smtClean="0">
                <a:solidFill>
                  <a:schemeClr val="bg1"/>
                </a:solidFill>
              </a:rPr>
              <a:t>For HPE and Channel Partner internal use only</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B016F8AB-BCEA-4347-8BA6-BE776009BC89}" type="slidenum">
              <a:rPr lang="en-GB" smtClean="0">
                <a:solidFill>
                  <a:schemeClr val="bg1"/>
                </a:solidFill>
              </a:rPr>
              <a:t>12</a:t>
            </a:fld>
            <a:endParaRPr lang="en-GB" dirty="0">
              <a:solidFill>
                <a:schemeClr val="bg1"/>
              </a:solidFill>
            </a:endParaRPr>
          </a:p>
        </p:txBody>
      </p:sp>
    </p:spTree>
    <p:extLst>
      <p:ext uri="{BB962C8B-B14F-4D97-AF65-F5344CB8AC3E}">
        <p14:creationId xmlns:p14="http://schemas.microsoft.com/office/powerpoint/2010/main" val="2869778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Gray_Mesh.png"/>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85800" y="2074209"/>
            <a:ext cx="13844111" cy="3615794"/>
          </a:xfrm>
          <a:prstGeom prst="rect">
            <a:avLst/>
          </a:prstGeom>
        </p:spPr>
      </p:pic>
      <p:sp>
        <p:nvSpPr>
          <p:cNvPr id="4" name="Title 3"/>
          <p:cNvSpPr>
            <a:spLocks noGrp="1"/>
          </p:cNvSpPr>
          <p:nvPr>
            <p:ph type="title"/>
          </p:nvPr>
        </p:nvSpPr>
        <p:spPr>
          <a:xfrm>
            <a:off x="609441" y="519236"/>
            <a:ext cx="10969943" cy="567106"/>
          </a:xfrm>
        </p:spPr>
        <p:txBody>
          <a:bodyPr/>
          <a:lstStyle/>
          <a:p>
            <a:r>
              <a:rPr lang="en-US" dirty="0" smtClean="0"/>
              <a:t>HPE </a:t>
            </a:r>
            <a:r>
              <a:rPr lang="en-US" dirty="0"/>
              <a:t>Synergy: </a:t>
            </a:r>
            <a:r>
              <a:rPr lang="en-US" dirty="0" smtClean="0"/>
              <a:t>driving digital transformation in a Hybrid IT world</a:t>
            </a:r>
            <a:endParaRPr lang="en-US" dirty="0"/>
          </a:p>
        </p:txBody>
      </p:sp>
      <p:pic>
        <p:nvPicPr>
          <p:cNvPr id="30" name="Picture 29"/>
          <p:cNvPicPr>
            <a:picLocks noChangeAspect="1"/>
          </p:cNvPicPr>
          <p:nvPr/>
        </p:nvPicPr>
        <p:blipFill rotWithShape="1">
          <a:blip r:embed="rId5" cstate="screen">
            <a:extLst>
              <a:ext uri="{28A0092B-C50C-407E-A947-70E740481C1C}">
                <a14:useLocalDpi xmlns:a14="http://schemas.microsoft.com/office/drawing/2010/main"/>
              </a:ext>
            </a:extLst>
          </a:blip>
          <a:srcRect b="3382"/>
          <a:stretch/>
        </p:blipFill>
        <p:spPr>
          <a:xfrm>
            <a:off x="990617" y="2032854"/>
            <a:ext cx="7697338" cy="4043742"/>
          </a:xfrm>
          <a:prstGeom prst="rect">
            <a:avLst/>
          </a:prstGeom>
        </p:spPr>
      </p:pic>
      <p:pic>
        <p:nvPicPr>
          <p:cNvPr id="31" name="Picture 30"/>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427697" y="2817516"/>
            <a:ext cx="1480102" cy="1221084"/>
          </a:xfrm>
          <a:prstGeom prst="rect">
            <a:avLst/>
          </a:prstGeom>
        </p:spPr>
      </p:pic>
      <p:sp>
        <p:nvSpPr>
          <p:cNvPr id="34" name="TextBox 33"/>
          <p:cNvSpPr txBox="1"/>
          <p:nvPr/>
        </p:nvSpPr>
        <p:spPr>
          <a:xfrm>
            <a:off x="8855860" y="1828800"/>
            <a:ext cx="2687527" cy="400110"/>
          </a:xfrm>
          <a:prstGeom prst="rect">
            <a:avLst/>
          </a:prstGeom>
          <a:noFill/>
        </p:spPr>
        <p:txBody>
          <a:bodyPr wrap="square" rtlCol="0">
            <a:spAutoFit/>
          </a:bodyPr>
          <a:lstStyle/>
          <a:p>
            <a:pPr>
              <a:spcBef>
                <a:spcPts val="1200"/>
              </a:spcBef>
            </a:pPr>
            <a:r>
              <a:rPr lang="en-US" sz="2000" b="1" dirty="0">
                <a:solidFill>
                  <a:prstClr val="black"/>
                </a:solidFill>
                <a:cs typeface="HP Simplified" pitchFamily="34" charset="0"/>
                <a:sym typeface="HP Simplified Light" panose="020B0404020204020204" pitchFamily="34" charset="0"/>
              </a:rPr>
              <a:t>Composable Fabric</a:t>
            </a:r>
            <a:endParaRPr lang="en-US" sz="1400" dirty="0">
              <a:solidFill>
                <a:prstClr val="black"/>
              </a:solidFill>
            </a:endParaRPr>
          </a:p>
        </p:txBody>
      </p:sp>
      <p:sp>
        <p:nvSpPr>
          <p:cNvPr id="36" name="TextBox 35"/>
          <p:cNvSpPr txBox="1"/>
          <p:nvPr/>
        </p:nvSpPr>
        <p:spPr>
          <a:xfrm>
            <a:off x="596993" y="4366211"/>
            <a:ext cx="2923906" cy="400110"/>
          </a:xfrm>
          <a:prstGeom prst="rect">
            <a:avLst/>
          </a:prstGeom>
          <a:noFill/>
        </p:spPr>
        <p:txBody>
          <a:bodyPr wrap="square" rtlCol="0">
            <a:spAutoFit/>
          </a:bodyPr>
          <a:lstStyle/>
          <a:p>
            <a:pPr algn="ctr">
              <a:spcBef>
                <a:spcPts val="1200"/>
              </a:spcBef>
            </a:pPr>
            <a:r>
              <a:rPr lang="en-US" sz="2000" b="1" dirty="0">
                <a:solidFill>
                  <a:prstClr val="black"/>
                </a:solidFill>
                <a:cs typeface="HP Simplified" pitchFamily="34" charset="0"/>
                <a:sym typeface="HP Simplified Light" panose="020B0404020204020204" pitchFamily="34" charset="0"/>
              </a:rPr>
              <a:t>Composable Compute</a:t>
            </a:r>
            <a:endParaRPr lang="en-US" sz="1400" dirty="0">
              <a:solidFill>
                <a:prstClr val="black"/>
              </a:solidFill>
            </a:endParaRPr>
          </a:p>
        </p:txBody>
      </p:sp>
      <p:sp>
        <p:nvSpPr>
          <p:cNvPr id="37" name="TextBox 36"/>
          <p:cNvSpPr txBox="1"/>
          <p:nvPr/>
        </p:nvSpPr>
        <p:spPr>
          <a:xfrm>
            <a:off x="598007" y="1828800"/>
            <a:ext cx="3220518" cy="1015663"/>
          </a:xfrm>
          <a:prstGeom prst="rect">
            <a:avLst/>
          </a:prstGeom>
          <a:noFill/>
        </p:spPr>
        <p:txBody>
          <a:bodyPr wrap="square" rtlCol="0">
            <a:spAutoFit/>
          </a:bodyPr>
          <a:lstStyle/>
          <a:p>
            <a:pPr algn="ctr"/>
            <a:r>
              <a:rPr lang="en-US" sz="2000" b="1" dirty="0" smtClean="0">
                <a:solidFill>
                  <a:prstClr val="black"/>
                </a:solidFill>
                <a:cs typeface="HP Simplified" pitchFamily="34" charset="0"/>
                <a:sym typeface="HP Simplified Light" panose="020B0404020204020204" pitchFamily="34" charset="0"/>
              </a:rPr>
              <a:t>Composer powered by HPE OneView </a:t>
            </a:r>
            <a:r>
              <a:rPr lang="en-US" sz="2000" b="1" dirty="0">
                <a:solidFill>
                  <a:prstClr val="black"/>
                </a:solidFill>
                <a:cs typeface="HP Simplified" pitchFamily="34" charset="0"/>
                <a:sym typeface="HP Simplified Light" panose="020B0404020204020204" pitchFamily="34" charset="0"/>
              </a:rPr>
              <a:t>and </a:t>
            </a:r>
            <a:endParaRPr lang="en-US" sz="2000" b="1" dirty="0" smtClean="0">
              <a:solidFill>
                <a:prstClr val="black"/>
              </a:solidFill>
              <a:cs typeface="HP Simplified" pitchFamily="34" charset="0"/>
              <a:sym typeface="HP Simplified Light" panose="020B0404020204020204" pitchFamily="34" charset="0"/>
            </a:endParaRPr>
          </a:p>
          <a:p>
            <a:pPr algn="ctr"/>
            <a:r>
              <a:rPr lang="en-US" sz="2000" b="1" dirty="0" smtClean="0">
                <a:solidFill>
                  <a:prstClr val="black"/>
                </a:solidFill>
                <a:cs typeface="HP Simplified" pitchFamily="34" charset="0"/>
                <a:sym typeface="HP Simplified Light" panose="020B0404020204020204" pitchFamily="34" charset="0"/>
              </a:rPr>
              <a:t>Image </a:t>
            </a:r>
            <a:r>
              <a:rPr lang="en-US" sz="2000" b="1" dirty="0">
                <a:solidFill>
                  <a:prstClr val="black"/>
                </a:solidFill>
                <a:cs typeface="HP Simplified" pitchFamily="34" charset="0"/>
                <a:sym typeface="HP Simplified Light" panose="020B0404020204020204" pitchFamily="34" charset="0"/>
              </a:rPr>
              <a:t>Streamer</a:t>
            </a:r>
            <a:endParaRPr lang="en-US" sz="1400" dirty="0">
              <a:solidFill>
                <a:prstClr val="black"/>
              </a:solidFill>
            </a:endParaRPr>
          </a:p>
        </p:txBody>
      </p:sp>
      <p:sp>
        <p:nvSpPr>
          <p:cNvPr id="38" name="TextBox 37"/>
          <p:cNvSpPr txBox="1"/>
          <p:nvPr/>
        </p:nvSpPr>
        <p:spPr>
          <a:xfrm>
            <a:off x="8469228" y="4366211"/>
            <a:ext cx="3188334" cy="400110"/>
          </a:xfrm>
          <a:prstGeom prst="rect">
            <a:avLst/>
          </a:prstGeom>
          <a:noFill/>
        </p:spPr>
        <p:txBody>
          <a:bodyPr wrap="square" rtlCol="0">
            <a:spAutoFit/>
          </a:bodyPr>
          <a:lstStyle/>
          <a:p>
            <a:pPr algn="ctr">
              <a:spcBef>
                <a:spcPts val="1200"/>
              </a:spcBef>
            </a:pPr>
            <a:r>
              <a:rPr lang="en-US" sz="2000" b="1" dirty="0">
                <a:solidFill>
                  <a:prstClr val="black"/>
                </a:solidFill>
                <a:cs typeface="HP Simplified" pitchFamily="34" charset="0"/>
                <a:sym typeface="HP Simplified Light" panose="020B0404020204020204" pitchFamily="34" charset="0"/>
              </a:rPr>
              <a:t>Composable Storage</a:t>
            </a:r>
            <a:endParaRPr lang="en-US" sz="1400" dirty="0">
              <a:solidFill>
                <a:prstClr val="black"/>
              </a:solidFill>
              <a:cs typeface="HP Simplified" pitchFamily="34" charset="0"/>
            </a:endParaRPr>
          </a:p>
        </p:txBody>
      </p:sp>
      <p:pic>
        <p:nvPicPr>
          <p:cNvPr id="42" name="Picture 41"/>
          <p:cNvPicPr>
            <a:picLocks noChangeAspect="1"/>
          </p:cNvPicPr>
          <p:nvPr/>
        </p:nvPicPr>
        <p:blipFill rotWithShape="1">
          <a:blip r:embed="rId8" cstate="screen">
            <a:extLst>
              <a:ext uri="{28A0092B-C50C-407E-A947-70E740481C1C}">
                <a14:useLocalDpi xmlns:a14="http://schemas.microsoft.com/office/drawing/2010/main"/>
              </a:ext>
            </a:extLst>
          </a:blip>
          <a:srcRect l="31917" t="13587" r="17942" b="17449"/>
          <a:stretch/>
        </p:blipFill>
        <p:spPr>
          <a:xfrm>
            <a:off x="3589983" y="2061549"/>
            <a:ext cx="4107976" cy="3766783"/>
          </a:xfrm>
          <a:prstGeom prst="rect">
            <a:avLst/>
          </a:prstGeom>
        </p:spPr>
      </p:pic>
      <p:pic>
        <p:nvPicPr>
          <p:cNvPr id="45" name="Picture 4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85517" y="2290149"/>
            <a:ext cx="3903260" cy="3261815"/>
          </a:xfrm>
          <a:prstGeom prst="rect">
            <a:avLst/>
          </a:prstGeom>
        </p:spPr>
      </p:pic>
      <p:pic>
        <p:nvPicPr>
          <p:cNvPr id="47" name="Picture 4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08850" y="3505648"/>
            <a:ext cx="2961564" cy="1787857"/>
          </a:xfrm>
          <a:prstGeom prst="rect">
            <a:avLst/>
          </a:prstGeom>
        </p:spPr>
      </p:pic>
      <p:pic>
        <p:nvPicPr>
          <p:cNvPr id="48" name="Picture 47"/>
          <p:cNvPicPr>
            <a:picLocks noChangeAspect="1"/>
          </p:cNvPicPr>
          <p:nvPr/>
        </p:nvPicPr>
        <p:blipFill>
          <a:blip r:embed="rId11"/>
          <a:stretch>
            <a:fillRect/>
          </a:stretch>
        </p:blipFill>
        <p:spPr>
          <a:xfrm>
            <a:off x="9284240" y="2373219"/>
            <a:ext cx="1441483" cy="410490"/>
          </a:xfrm>
          <a:prstGeom prst="rect">
            <a:avLst/>
          </a:prstGeom>
        </p:spPr>
      </p:pic>
      <p:pic>
        <p:nvPicPr>
          <p:cNvPr id="49" name="Picture 48"/>
          <p:cNvPicPr>
            <a:picLocks noChangeAspect="1"/>
          </p:cNvPicPr>
          <p:nvPr/>
        </p:nvPicPr>
        <p:blipFill>
          <a:blip r:embed="rId12"/>
          <a:stretch>
            <a:fillRect/>
          </a:stretch>
        </p:blipFill>
        <p:spPr>
          <a:xfrm>
            <a:off x="9294372" y="2770467"/>
            <a:ext cx="1403274" cy="390845"/>
          </a:xfrm>
          <a:prstGeom prst="rect">
            <a:avLst/>
          </a:prstGeom>
        </p:spPr>
      </p:pic>
      <p:pic>
        <p:nvPicPr>
          <p:cNvPr id="50" name="Picture 49"/>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9224" y="4556837"/>
            <a:ext cx="1644068" cy="1356356"/>
          </a:xfrm>
          <a:prstGeom prst="rect">
            <a:avLst/>
          </a:prstGeom>
        </p:spPr>
      </p:pic>
      <p:pic>
        <p:nvPicPr>
          <p:cNvPr id="51" name="Picture 50"/>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6135" y="4676237"/>
            <a:ext cx="1363312" cy="1302784"/>
          </a:xfrm>
          <a:prstGeom prst="rect">
            <a:avLst/>
          </a:prstGeom>
        </p:spPr>
      </p:pic>
      <p:grpSp>
        <p:nvGrpSpPr>
          <p:cNvPr id="52" name="Group 51"/>
          <p:cNvGrpSpPr/>
          <p:nvPr/>
        </p:nvGrpSpPr>
        <p:grpSpPr>
          <a:xfrm>
            <a:off x="8965890" y="5311377"/>
            <a:ext cx="2624926" cy="921392"/>
            <a:chOff x="9210347" y="5600876"/>
            <a:chExt cx="2624926" cy="921392"/>
          </a:xfrm>
        </p:grpSpPr>
        <p:pic>
          <p:nvPicPr>
            <p:cNvPr id="53" name="Picture 52" descr="EOS-rendering-7400-yellow.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30257" y="5600876"/>
              <a:ext cx="1605016" cy="921392"/>
            </a:xfrm>
            <a:prstGeom prst="rect">
              <a:avLst/>
            </a:prstGeom>
          </p:spPr>
        </p:pic>
        <p:pic>
          <p:nvPicPr>
            <p:cNvPr id="54" name="Picture 5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210347" y="5982423"/>
              <a:ext cx="1143292" cy="249316"/>
            </a:xfrm>
            <a:prstGeom prst="rect">
              <a:avLst/>
            </a:prstGeom>
          </p:spPr>
        </p:pic>
      </p:grpSp>
      <p:grpSp>
        <p:nvGrpSpPr>
          <p:cNvPr id="27" name="Group 26"/>
          <p:cNvGrpSpPr/>
          <p:nvPr/>
        </p:nvGrpSpPr>
        <p:grpSpPr>
          <a:xfrm>
            <a:off x="2186629" y="3505916"/>
            <a:ext cx="924376" cy="685084"/>
            <a:chOff x="5591766" y="3489104"/>
            <a:chExt cx="2434464" cy="1804256"/>
          </a:xfrm>
        </p:grpSpPr>
        <p:pic>
          <p:nvPicPr>
            <p:cNvPr id="28" name="Picture 27"/>
            <p:cNvPicPr>
              <a:picLocks noChangeAspect="1"/>
            </p:cNvPicPr>
            <p:nvPr/>
          </p:nvPicPr>
          <p:blipFill rotWithShape="1">
            <a:blip r:embed="rId17" cstate="print">
              <a:extLst>
                <a:ext uri="{28A0092B-C50C-407E-A947-70E740481C1C}">
                  <a14:useLocalDpi xmlns:a14="http://schemas.microsoft.com/office/drawing/2010/main" val="0"/>
                </a:ext>
              </a:extLst>
            </a:blip>
            <a:srcRect b="3202"/>
            <a:stretch/>
          </p:blipFill>
          <p:spPr>
            <a:xfrm>
              <a:off x="5591766" y="3489104"/>
              <a:ext cx="2434464" cy="1804256"/>
            </a:xfrm>
            <a:prstGeom prst="rect">
              <a:avLst/>
            </a:prstGeom>
          </p:spPr>
        </p:pic>
        <p:pic>
          <p:nvPicPr>
            <p:cNvPr id="29" name="Picture 2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19984" y="3621387"/>
              <a:ext cx="2187906" cy="1241550"/>
            </a:xfrm>
            <a:prstGeom prst="rect">
              <a:avLst/>
            </a:prstGeom>
            <a:noFill/>
            <a:ln w="28575">
              <a:solidFill>
                <a:schemeClr val="tx1"/>
              </a:solidFill>
            </a:ln>
          </p:spPr>
        </p:pic>
      </p:grpSp>
      <p:sp>
        <p:nvSpPr>
          <p:cNvPr id="2" name="Footer Placeholder 1"/>
          <p:cNvSpPr>
            <a:spLocks noGrp="1"/>
          </p:cNvSpPr>
          <p:nvPr>
            <p:ph type="ftr" sz="quarter" idx="11"/>
          </p:nvPr>
        </p:nvSpPr>
        <p:spPr/>
        <p:txBody>
          <a:bodyPr/>
          <a:lstStyle/>
          <a:p>
            <a:r>
              <a:rPr lang="en-US" dirty="0" smtClean="0"/>
              <a:t>For HPE and Channel Partner internal use only</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GB" smtClean="0"/>
              <a:t>13</a:t>
            </a:fld>
            <a:endParaRPr lang="en-GB" dirty="0"/>
          </a:p>
        </p:txBody>
      </p:sp>
    </p:spTree>
    <p:extLst>
      <p:ext uri="{BB962C8B-B14F-4D97-AF65-F5344CB8AC3E}">
        <p14:creationId xmlns:p14="http://schemas.microsoft.com/office/powerpoint/2010/main" val="3847020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Gray_Mesh.png"/>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85800" y="2074209"/>
            <a:ext cx="13844111" cy="3615794"/>
          </a:xfrm>
          <a:prstGeom prst="rect">
            <a:avLst/>
          </a:prstGeom>
        </p:spPr>
      </p:pic>
      <p:sp>
        <p:nvSpPr>
          <p:cNvPr id="21" name="TextBox 20"/>
          <p:cNvSpPr txBox="1"/>
          <p:nvPr/>
        </p:nvSpPr>
        <p:spPr>
          <a:xfrm>
            <a:off x="9090656" y="1863316"/>
            <a:ext cx="2687877" cy="1046440"/>
          </a:xfrm>
          <a:prstGeom prst="rect">
            <a:avLst/>
          </a:prstGeom>
          <a:solidFill>
            <a:schemeClr val="bg1"/>
          </a:solidFill>
        </p:spPr>
        <p:txBody>
          <a:bodyPr wrap="square" rtlCol="0">
            <a:spAutoFit/>
          </a:bodyPr>
          <a:lstStyle/>
          <a:p>
            <a:pPr>
              <a:spcBef>
                <a:spcPts val="1200"/>
              </a:spcBef>
            </a:pPr>
            <a:r>
              <a:rPr lang="en-US" sz="2000" b="1" dirty="0">
                <a:latin typeface="Arial" panose="020B0604020202020204" pitchFamily="34" charset="0"/>
                <a:cs typeface="Arial" panose="020B0604020202020204" pitchFamily="34" charset="0"/>
                <a:sym typeface="HP Simplified Light" panose="020B0404020204020204" pitchFamily="34" charset="0"/>
              </a:rPr>
              <a:t>Composable Fabric</a:t>
            </a:r>
            <a:r>
              <a:rPr lang="en-US" sz="2000" b="1" dirty="0">
                <a:solidFill>
                  <a:schemeClr val="accent1"/>
                </a:solidFill>
                <a:latin typeface="Arial" panose="020B0604020202020204" pitchFamily="34" charset="0"/>
                <a:cs typeface="Arial" panose="020B0604020202020204" pitchFamily="34" charset="0"/>
                <a:sym typeface="HP Simplified Light" panose="020B0404020204020204" pitchFamily="34" charset="0"/>
              </a:rPr>
              <a:t/>
            </a:r>
            <a:br>
              <a:rPr lang="en-US" sz="2000" b="1" dirty="0">
                <a:solidFill>
                  <a:schemeClr val="accent1"/>
                </a:solidFill>
                <a:latin typeface="Arial" panose="020B0604020202020204" pitchFamily="34" charset="0"/>
                <a:cs typeface="Arial" panose="020B0604020202020204" pitchFamily="34" charset="0"/>
                <a:sym typeface="HP Simplified Light" panose="020B0404020204020204" pitchFamily="34" charset="0"/>
              </a:rPr>
            </a:br>
            <a:r>
              <a:rPr lang="en-US" sz="1400" dirty="0">
                <a:latin typeface="Arial" panose="020B0604020202020204" pitchFamily="34" charset="0"/>
                <a:cs typeface="Arial" panose="020B0604020202020204" pitchFamily="34" charset="0"/>
              </a:rPr>
              <a:t>Rack scale multi-fabric connectivity eliminates standalone TOR switches</a:t>
            </a:r>
          </a:p>
        </p:txBody>
      </p:sp>
      <p:sp>
        <p:nvSpPr>
          <p:cNvPr id="23" name="TextBox 22"/>
          <p:cNvSpPr txBox="1"/>
          <p:nvPr/>
        </p:nvSpPr>
        <p:spPr>
          <a:xfrm>
            <a:off x="546620" y="3995916"/>
            <a:ext cx="2958579" cy="1261884"/>
          </a:xfrm>
          <a:prstGeom prst="rect">
            <a:avLst/>
          </a:prstGeom>
          <a:noFill/>
        </p:spPr>
        <p:txBody>
          <a:bodyPr wrap="square" rtlCol="0">
            <a:spAutoFit/>
          </a:bodyPr>
          <a:lstStyle/>
          <a:p>
            <a:pPr>
              <a:spcBef>
                <a:spcPts val="1200"/>
              </a:spcBef>
            </a:pPr>
            <a:r>
              <a:rPr lang="en-US" sz="2000" b="1" dirty="0">
                <a:latin typeface="Arial" panose="020B0604020202020204" pitchFamily="34" charset="0"/>
                <a:cs typeface="Arial" panose="020B0604020202020204" pitchFamily="34" charset="0"/>
                <a:sym typeface="HP Simplified Light" panose="020B0404020204020204" pitchFamily="34" charset="0"/>
              </a:rPr>
              <a:t>Composable Compute</a:t>
            </a:r>
            <a:r>
              <a:rPr lang="en-US" sz="2000"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t/>
            </a:r>
            <a:br>
              <a:rPr lang="en-US" sz="2000"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br>
            <a:r>
              <a:rPr lang="en-US" sz="1400" dirty="0">
                <a:latin typeface="Arial" panose="020B0604020202020204" pitchFamily="34" charset="0"/>
                <a:cs typeface="Arial" panose="020B0604020202020204" pitchFamily="34" charset="0"/>
                <a:sym typeface="HP Simplified Light" panose="020B0404020204020204" pitchFamily="34" charset="0"/>
              </a:rPr>
              <a:t>P</a:t>
            </a:r>
            <a:r>
              <a:rPr lang="en-US" sz="1400" dirty="0">
                <a:latin typeface="Arial" panose="020B0604020202020204" pitchFamily="34" charset="0"/>
                <a:cs typeface="Arial" panose="020B0604020202020204" pitchFamily="34" charset="0"/>
              </a:rPr>
              <a:t>rovides the performance, scalability, density optimization, storage simplicity, and configuration flexibility</a:t>
            </a:r>
          </a:p>
        </p:txBody>
      </p:sp>
      <p:sp>
        <p:nvSpPr>
          <p:cNvPr id="24" name="TextBox 23"/>
          <p:cNvSpPr txBox="1"/>
          <p:nvPr/>
        </p:nvSpPr>
        <p:spPr>
          <a:xfrm>
            <a:off x="546037" y="1828800"/>
            <a:ext cx="2793850" cy="1261884"/>
          </a:xfrm>
          <a:prstGeom prst="rect">
            <a:avLst/>
          </a:prstGeom>
          <a:solidFill>
            <a:schemeClr val="bg1"/>
          </a:solidFill>
        </p:spPr>
        <p:txBody>
          <a:bodyPr wrap="square" rtlCol="0">
            <a:spAutoFit/>
          </a:bodyPr>
          <a:lstStyle/>
          <a:p>
            <a:pPr>
              <a:spcBef>
                <a:spcPts val="1200"/>
              </a:spcBef>
            </a:pPr>
            <a:r>
              <a:rPr lang="en-US" sz="2000" b="1" dirty="0" smtClean="0">
                <a:latin typeface="Arial" panose="020B0604020202020204" pitchFamily="34" charset="0"/>
                <a:cs typeface="Arial" panose="020B0604020202020204" pitchFamily="34" charset="0"/>
                <a:sym typeface="HP Simplified Light" panose="020B0404020204020204" pitchFamily="34" charset="0"/>
              </a:rPr>
              <a:t>Composer</a:t>
            </a:r>
            <a:r>
              <a:rPr lang="en-US" sz="2000"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t/>
            </a:r>
            <a:br>
              <a:rPr lang="en-US" sz="2000"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br>
            <a:r>
              <a:rPr lang="en-US" sz="1400" dirty="0">
                <a:latin typeface="Arial" panose="020B0604020202020204" pitchFamily="34" charset="0"/>
                <a:cs typeface="Arial" panose="020B0604020202020204" pitchFamily="34" charset="0"/>
              </a:rPr>
              <a:t>Integrated software-defined intelligence to self-discover, </a:t>
            </a:r>
            <a:r>
              <a:rPr lang="en-US" sz="1400" dirty="0" smtClean="0">
                <a:latin typeface="Arial" panose="020B0604020202020204" pitchFamily="34" charset="0"/>
                <a:cs typeface="Arial" panose="020B0604020202020204" pitchFamily="34" charset="0"/>
              </a:rPr>
              <a:t>auto-integrate, provision </a:t>
            </a:r>
            <a:r>
              <a:rPr lang="en-US" sz="1400" dirty="0">
                <a:latin typeface="Arial" panose="020B0604020202020204" pitchFamily="34" charset="0"/>
                <a:cs typeface="Arial" panose="020B0604020202020204" pitchFamily="34" charset="0"/>
              </a:rPr>
              <a:t>and scale from racks to rows</a:t>
            </a:r>
          </a:p>
        </p:txBody>
      </p:sp>
      <p:sp>
        <p:nvSpPr>
          <p:cNvPr id="25" name="TextBox 24"/>
          <p:cNvSpPr txBox="1"/>
          <p:nvPr/>
        </p:nvSpPr>
        <p:spPr>
          <a:xfrm>
            <a:off x="9090656" y="3995916"/>
            <a:ext cx="2766399" cy="1046440"/>
          </a:xfrm>
          <a:prstGeom prst="rect">
            <a:avLst/>
          </a:prstGeom>
          <a:noFill/>
        </p:spPr>
        <p:txBody>
          <a:bodyPr wrap="square" rtlCol="0">
            <a:spAutoFit/>
          </a:bodyPr>
          <a:lstStyle/>
          <a:p>
            <a:pPr>
              <a:spcBef>
                <a:spcPts val="1200"/>
              </a:spcBef>
            </a:pPr>
            <a:r>
              <a:rPr lang="en-US" sz="2000" b="1" dirty="0">
                <a:latin typeface="Arial" panose="020B0604020202020204" pitchFamily="34" charset="0"/>
                <a:cs typeface="Arial" panose="020B0604020202020204" pitchFamily="34" charset="0"/>
                <a:sym typeface="HP Simplified Light" panose="020B0404020204020204" pitchFamily="34" charset="0"/>
              </a:rPr>
              <a:t>Composable Storage</a:t>
            </a:r>
            <a:r>
              <a:rPr lang="en-US" sz="2000" b="1" dirty="0">
                <a:solidFill>
                  <a:schemeClr val="accent1"/>
                </a:solidFill>
                <a:latin typeface="Arial" panose="020B0604020202020204" pitchFamily="34" charset="0"/>
                <a:cs typeface="Arial" panose="020B0604020202020204" pitchFamily="34" charset="0"/>
                <a:sym typeface="HP Simplified Light" panose="020B0404020204020204" pitchFamily="34" charset="0"/>
              </a:rPr>
              <a:t/>
            </a:r>
            <a:br>
              <a:rPr lang="en-US" sz="2000" b="1" dirty="0">
                <a:solidFill>
                  <a:schemeClr val="accent1"/>
                </a:solidFill>
                <a:latin typeface="Arial" panose="020B0604020202020204" pitchFamily="34" charset="0"/>
                <a:cs typeface="Arial" panose="020B0604020202020204" pitchFamily="34" charset="0"/>
                <a:sym typeface="HP Simplified Light" panose="020B0404020204020204" pitchFamily="34" charset="0"/>
              </a:rPr>
            </a:br>
            <a:r>
              <a:rPr lang="en-US" sz="1400" dirty="0">
                <a:latin typeface="Arial" panose="020B0604020202020204" pitchFamily="34" charset="0"/>
                <a:cs typeface="Arial" panose="020B0604020202020204" pitchFamily="34" charset="0"/>
                <a:sym typeface="HP Simplified Light" panose="020B0404020204020204" pitchFamily="34" charset="0"/>
              </a:rPr>
              <a:t>H</a:t>
            </a:r>
            <a:r>
              <a:rPr lang="en-US" sz="1400" dirty="0">
                <a:latin typeface="Arial" panose="020B0604020202020204" pitchFamily="34" charset="0"/>
                <a:cs typeface="Arial" panose="020B0604020202020204" pitchFamily="34" charset="0"/>
              </a:rPr>
              <a:t>igh-density integrated storage </a:t>
            </a:r>
            <a:r>
              <a:rPr lang="en-US" sz="1400" dirty="0" smtClean="0">
                <a:latin typeface="Arial" panose="020B0604020202020204" pitchFamily="34" charset="0"/>
                <a:cs typeface="Arial" panose="020B0604020202020204" pitchFamily="34" charset="0"/>
              </a:rPr>
              <a:t>to compose </a:t>
            </a:r>
            <a:r>
              <a:rPr lang="en-US" sz="1400" dirty="0">
                <a:latin typeface="Arial" panose="020B0604020202020204" pitchFamily="34" charset="0"/>
                <a:cs typeface="Arial" panose="020B0604020202020204" pitchFamily="34" charset="0"/>
              </a:rPr>
              <a:t>any compute with any storage (SDS, DAS, SAN) </a:t>
            </a:r>
            <a:endParaRPr lang="en-US" sz="1400" dirty="0">
              <a:solidFill>
                <a:prstClr val="black"/>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a:stretch>
            <a:fillRect/>
          </a:stretch>
        </p:blipFill>
        <p:spPr>
          <a:xfrm>
            <a:off x="9743468" y="2938989"/>
            <a:ext cx="1441483" cy="410490"/>
          </a:xfrm>
          <a:prstGeom prst="rect">
            <a:avLst/>
          </a:prstGeom>
        </p:spPr>
      </p:pic>
      <p:pic>
        <p:nvPicPr>
          <p:cNvPr id="33" name="Picture 32"/>
          <p:cNvPicPr>
            <a:picLocks noChangeAspect="1"/>
          </p:cNvPicPr>
          <p:nvPr/>
        </p:nvPicPr>
        <p:blipFill>
          <a:blip r:embed="rId6"/>
          <a:stretch>
            <a:fillRect/>
          </a:stretch>
        </p:blipFill>
        <p:spPr>
          <a:xfrm>
            <a:off x="9753600" y="3336237"/>
            <a:ext cx="1403274" cy="390845"/>
          </a:xfrm>
          <a:prstGeom prst="rect">
            <a:avLst/>
          </a:prstGeom>
        </p:spPr>
      </p:pic>
      <p:pic>
        <p:nvPicPr>
          <p:cNvPr id="35" name="Picture 34"/>
          <p:cNvPicPr>
            <a:picLocks noChangeAspect="1"/>
          </p:cNvPicPr>
          <p:nvPr/>
        </p:nvPicPr>
        <p:blipFill rotWithShape="1">
          <a:blip r:embed="rId7"/>
          <a:srcRect t="8359"/>
          <a:stretch/>
        </p:blipFill>
        <p:spPr>
          <a:xfrm>
            <a:off x="9300357" y="5003200"/>
            <a:ext cx="2065685" cy="1240104"/>
          </a:xfrm>
          <a:prstGeom prst="rect">
            <a:avLst/>
          </a:prstGeom>
        </p:spPr>
      </p:pic>
      <p:pic>
        <p:nvPicPr>
          <p:cNvPr id="46" name="Picture 45"/>
          <p:cNvPicPr>
            <a:picLocks noChangeAspect="1"/>
          </p:cNvPicPr>
          <p:nvPr/>
        </p:nvPicPr>
        <p:blipFill>
          <a:blip r:embed="rId8"/>
          <a:stretch>
            <a:fillRect/>
          </a:stretch>
        </p:blipFill>
        <p:spPr>
          <a:xfrm>
            <a:off x="944077" y="5181046"/>
            <a:ext cx="1672016" cy="1143554"/>
          </a:xfrm>
          <a:prstGeom prst="rect">
            <a:avLst/>
          </a:prstGeom>
        </p:spPr>
      </p:pic>
      <p:sp>
        <p:nvSpPr>
          <p:cNvPr id="2" name="Rectangle 1"/>
          <p:cNvSpPr/>
          <p:nvPr/>
        </p:nvSpPr>
        <p:spPr>
          <a:xfrm>
            <a:off x="2679768" y="1219200"/>
            <a:ext cx="6769032" cy="1079270"/>
          </a:xfrm>
          <a:prstGeom prst="rect">
            <a:avLst/>
          </a:prstGeom>
        </p:spPr>
        <p:txBody>
          <a:bodyPr wrap="square">
            <a:spAutoFit/>
          </a:bodyPr>
          <a:lstStyle/>
          <a:p>
            <a:pPr marL="0" lvl="1" algn="ctr">
              <a:lnSpc>
                <a:spcPct val="90000"/>
              </a:lnSpc>
            </a:pPr>
            <a:r>
              <a:rPr lang="en-US" sz="2000" b="1" dirty="0">
                <a:latin typeface="Arial" panose="020B0604020202020204" pitchFamily="34" charset="0"/>
                <a:cs typeface="Arial" panose="020B0604020202020204" pitchFamily="34" charset="0"/>
              </a:rPr>
              <a:t>Composable Frame</a:t>
            </a:r>
          </a:p>
          <a:p>
            <a:pPr marL="0" lvl="1">
              <a:lnSpc>
                <a:spcPct val="90000"/>
              </a:lnSpc>
              <a:spcAft>
                <a:spcPts val="533"/>
              </a:spcAft>
            </a:pPr>
            <a:r>
              <a:rPr lang="en-US" sz="1400" dirty="0">
                <a:latin typeface="Arial" panose="020B0604020202020204" pitchFamily="34" charset="0"/>
                <a:cs typeface="Arial" panose="020B0604020202020204" pitchFamily="34" charset="0"/>
              </a:rPr>
              <a:t>Everything needed to run applications, so IT can be quickly setup and consumed</a:t>
            </a:r>
          </a:p>
          <a:p>
            <a:pPr marL="0" lvl="1">
              <a:lnSpc>
                <a:spcPct val="90000"/>
              </a:lnSpc>
              <a:spcAft>
                <a:spcPts val="533"/>
              </a:spcAft>
            </a:pPr>
            <a:r>
              <a:rPr lang="en-US" sz="1400" dirty="0">
                <a:latin typeface="Arial" panose="020B0604020202020204" pitchFamily="34" charset="0"/>
                <a:cs typeface="Arial" panose="020B0604020202020204" pitchFamily="34" charset="0"/>
              </a:rPr>
              <a:t>Auto-integrating makes scaling simple and automated at rack/row scale</a:t>
            </a:r>
          </a:p>
          <a:p>
            <a:pPr marL="0" lvl="1" algn="ctr">
              <a:lnSpc>
                <a:spcPct val="90000"/>
              </a:lnSpc>
            </a:pPr>
            <a:endParaRPr lang="en-US" sz="1400" dirty="0">
              <a:solidFill>
                <a:prstClr val="black"/>
              </a:solidFill>
              <a:latin typeface="Arial" panose="020B0604020202020204" pitchFamily="34" charset="0"/>
              <a:cs typeface="Arial" panose="020B0604020202020204" pitchFamily="34" charset="0"/>
            </a:endParaRPr>
          </a:p>
        </p:txBody>
      </p:sp>
      <p:sp>
        <p:nvSpPr>
          <p:cNvPr id="6" name="Title 5"/>
          <p:cNvSpPr>
            <a:spLocks noGrp="1"/>
          </p:cNvSpPr>
          <p:nvPr>
            <p:ph type="title"/>
          </p:nvPr>
        </p:nvSpPr>
        <p:spPr/>
        <p:txBody>
          <a:bodyPr/>
          <a:lstStyle/>
          <a:p>
            <a:r>
              <a:rPr lang="en-US" dirty="0"/>
              <a:t>HPE Synergy: </a:t>
            </a:r>
            <a:r>
              <a:rPr lang="en-US" dirty="0" smtClean="0"/>
              <a:t>Powering your Hybrid IT transformation</a:t>
            </a:r>
            <a:endParaRPr lang="en-US" dirty="0"/>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t="11151"/>
          <a:stretch/>
        </p:blipFill>
        <p:spPr>
          <a:xfrm>
            <a:off x="3710750" y="2362200"/>
            <a:ext cx="4742153" cy="3476044"/>
          </a:xfrm>
          <a:prstGeom prst="rect">
            <a:avLst/>
          </a:prstGeom>
        </p:spPr>
      </p:pic>
      <p:grpSp>
        <p:nvGrpSpPr>
          <p:cNvPr id="43" name="Group 42"/>
          <p:cNvGrpSpPr/>
          <p:nvPr/>
        </p:nvGrpSpPr>
        <p:grpSpPr>
          <a:xfrm>
            <a:off x="3355099" y="2507425"/>
            <a:ext cx="409115" cy="2541564"/>
            <a:chOff x="3374867" y="2443675"/>
            <a:chExt cx="409114" cy="2541564"/>
          </a:xfrm>
        </p:grpSpPr>
        <p:cxnSp>
          <p:nvCxnSpPr>
            <p:cNvPr id="13" name="Straight Connector 12"/>
            <p:cNvCxnSpPr/>
            <p:nvPr/>
          </p:nvCxnSpPr>
          <p:spPr>
            <a:xfrm flipV="1">
              <a:off x="3374867" y="2443881"/>
              <a:ext cx="0" cy="2541351"/>
            </a:xfrm>
            <a:prstGeom prst="line">
              <a:avLst/>
            </a:prstGeom>
            <a:ln w="635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378990" y="2443675"/>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378990" y="3784795"/>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378990" y="4985239"/>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439402" y="2507423"/>
            <a:ext cx="414369" cy="2541564"/>
            <a:chOff x="7998952" y="2443469"/>
            <a:chExt cx="414369" cy="2541564"/>
          </a:xfrm>
        </p:grpSpPr>
        <p:cxnSp>
          <p:nvCxnSpPr>
            <p:cNvPr id="17" name="Straight Connector 16"/>
            <p:cNvCxnSpPr/>
            <p:nvPr/>
          </p:nvCxnSpPr>
          <p:spPr>
            <a:xfrm flipV="1">
              <a:off x="8398107" y="2443675"/>
              <a:ext cx="0" cy="2541351"/>
            </a:xfrm>
            <a:prstGeom prst="line">
              <a:avLst/>
            </a:prstGeom>
            <a:ln w="635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7998952" y="2443469"/>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8008330" y="3784589"/>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7998952" y="4985033"/>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0"/>
          <a:stretch>
            <a:fillRect/>
          </a:stretch>
        </p:blipFill>
        <p:spPr>
          <a:xfrm>
            <a:off x="1219200" y="3042424"/>
            <a:ext cx="1231968" cy="1016373"/>
          </a:xfrm>
          <a:prstGeom prst="rect">
            <a:avLst/>
          </a:prstGeom>
        </p:spPr>
      </p:pic>
      <p:sp>
        <p:nvSpPr>
          <p:cNvPr id="4" name="Footer Placeholder 3"/>
          <p:cNvSpPr>
            <a:spLocks noGrp="1"/>
          </p:cNvSpPr>
          <p:nvPr>
            <p:ph type="ftr" sz="quarter" idx="11"/>
          </p:nvPr>
        </p:nvSpPr>
        <p:spPr/>
        <p:txBody>
          <a:bodyPr/>
          <a:lstStyle/>
          <a:p>
            <a:r>
              <a:rPr lang="en-US" dirty="0" smtClean="0"/>
              <a:t>For HPE and Channel Partner internal use only</a:t>
            </a:r>
            <a:endParaRPr lang="en-US" dirty="0"/>
          </a:p>
        </p:txBody>
      </p:sp>
      <p:sp>
        <p:nvSpPr>
          <p:cNvPr id="7" name="Slide Number Placeholder 6"/>
          <p:cNvSpPr>
            <a:spLocks noGrp="1"/>
          </p:cNvSpPr>
          <p:nvPr>
            <p:ph type="sldNum" sz="quarter" idx="12"/>
          </p:nvPr>
        </p:nvSpPr>
        <p:spPr/>
        <p:txBody>
          <a:bodyPr/>
          <a:lstStyle/>
          <a:p>
            <a:fld id="{B016F8AB-BCEA-4347-8BA6-BE776009BC89}" type="slidenum">
              <a:rPr lang="en-GB" smtClean="0"/>
              <a:t>14</a:t>
            </a:fld>
            <a:endParaRPr lang="en-GB" dirty="0"/>
          </a:p>
        </p:txBody>
      </p:sp>
    </p:spTree>
    <p:extLst>
      <p:ext uri="{BB962C8B-B14F-4D97-AF65-F5344CB8AC3E}">
        <p14:creationId xmlns:p14="http://schemas.microsoft.com/office/powerpoint/2010/main" val="2040960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Gray_Mesh.png"/>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85800" y="2074209"/>
            <a:ext cx="13844111" cy="3615794"/>
          </a:xfrm>
          <a:prstGeom prst="rect">
            <a:avLst/>
          </a:prstGeom>
        </p:spPr>
      </p:pic>
      <p:sp>
        <p:nvSpPr>
          <p:cNvPr id="7" name="TextBox 6"/>
          <p:cNvSpPr txBox="1"/>
          <p:nvPr/>
        </p:nvSpPr>
        <p:spPr>
          <a:xfrm>
            <a:off x="9220200" y="4419600"/>
            <a:ext cx="2257372" cy="887227"/>
          </a:xfrm>
          <a:prstGeom prst="rect">
            <a:avLst/>
          </a:prstGeom>
          <a:noFill/>
          <a:ln w="38100">
            <a:noFill/>
          </a:ln>
        </p:spPr>
        <p:txBody>
          <a:bodyPr wrap="square" lIns="0" tIns="0" rIns="0" bIns="0" rtlCol="0">
            <a:noAutofit/>
          </a:bodyPr>
          <a:lstStyle>
            <a:defPPr>
              <a:defRPr lang="en-US"/>
            </a:defPPr>
            <a:lvl1pPr>
              <a:lnSpc>
                <a:spcPct val="90000"/>
              </a:lnSpc>
              <a:spcAft>
                <a:spcPts val="600"/>
              </a:spcAft>
              <a:defRPr sz="2000" b="1">
                <a:solidFill>
                  <a:schemeClr val="accent1"/>
                </a:solidFill>
                <a:latin typeface="HP Simplified Light" panose="020B0404020204020204" pitchFamily="34" charset="0"/>
              </a:defRPr>
            </a:lvl1pPr>
            <a:lvl2pPr marL="0" lvl="1">
              <a:lnSpc>
                <a:spcPct val="90000"/>
              </a:lnSpc>
              <a:spcAft>
                <a:spcPts val="600"/>
              </a:spcAft>
              <a:defRPr sz="1600" b="1">
                <a:latin typeface="HP Simplified Light" panose="020B0404020204020204" pitchFamily="34" charset="0"/>
              </a:defRPr>
            </a:lvl2pPr>
          </a:lstStyle>
          <a:p>
            <a:pPr lvl="1">
              <a:spcAft>
                <a:spcPts val="0"/>
              </a:spcAft>
            </a:pPr>
            <a:r>
              <a:rPr lang="en-US" dirty="0">
                <a:latin typeface="Arial" panose="020B0604020202020204" pitchFamily="34" charset="0"/>
                <a:cs typeface="Arial" panose="020B0604020202020204" pitchFamily="34" charset="0"/>
              </a:rPr>
              <a:t>Developer Portal: </a:t>
            </a:r>
          </a:p>
          <a:p>
            <a:pPr lvl="1">
              <a:spcAft>
                <a:spcPts val="0"/>
              </a:spcAft>
            </a:pPr>
            <a:r>
              <a:rPr lang="en-US" b="0" dirty="0">
                <a:latin typeface="Arial" panose="020B0604020202020204" pitchFamily="34" charset="0"/>
                <a:cs typeface="Arial" panose="020B0604020202020204" pitchFamily="34" charset="0"/>
              </a:rPr>
              <a:t>Presents a private bare metal cloud through unified API &amp; SDK</a:t>
            </a:r>
          </a:p>
        </p:txBody>
      </p:sp>
      <p:sp>
        <p:nvSpPr>
          <p:cNvPr id="8" name="TextBox 7"/>
          <p:cNvSpPr txBox="1"/>
          <p:nvPr/>
        </p:nvSpPr>
        <p:spPr>
          <a:xfrm>
            <a:off x="710483" y="2063152"/>
            <a:ext cx="2985053" cy="908648"/>
          </a:xfrm>
          <a:prstGeom prst="rect">
            <a:avLst/>
          </a:prstGeom>
          <a:solidFill>
            <a:schemeClr val="bg1"/>
          </a:solidFill>
          <a:ln w="38100">
            <a:noFill/>
          </a:ln>
        </p:spPr>
        <p:txBody>
          <a:bodyPr wrap="square" lIns="0" tIns="0" rIns="0" bIns="0" rtlCol="0">
            <a:noAutofit/>
          </a:bodyPr>
          <a:lstStyle>
            <a:defPPr>
              <a:defRPr lang="en-US"/>
            </a:defPPr>
            <a:lvl1pPr>
              <a:lnSpc>
                <a:spcPct val="90000"/>
              </a:lnSpc>
              <a:spcAft>
                <a:spcPts val="600"/>
              </a:spcAft>
              <a:defRPr sz="2000" b="1">
                <a:solidFill>
                  <a:schemeClr val="accent1"/>
                </a:solidFill>
                <a:latin typeface="HP Simplified Light" panose="020B0404020204020204" pitchFamily="34" charset="0"/>
              </a:defRPr>
            </a:lvl1pPr>
            <a:lvl2pPr marL="0" lvl="1">
              <a:lnSpc>
                <a:spcPct val="90000"/>
              </a:lnSpc>
              <a:spcAft>
                <a:spcPts val="600"/>
              </a:spcAft>
              <a:defRPr sz="1600" b="1">
                <a:latin typeface="HP Simplified Light" panose="020B0404020204020204" pitchFamily="34" charset="0"/>
              </a:defRPr>
            </a:lvl2pPr>
          </a:lstStyle>
          <a:p>
            <a:pPr lvl="1">
              <a:spcAft>
                <a:spcPts val="0"/>
              </a:spcAft>
            </a:pPr>
            <a:r>
              <a:rPr lang="en-US" dirty="0">
                <a:latin typeface="Arial" panose="020B0604020202020204" pitchFamily="34" charset="0"/>
                <a:cs typeface="Arial" panose="020B0604020202020204" pitchFamily="34" charset="0"/>
              </a:rPr>
              <a:t>Single Management Interface:</a:t>
            </a:r>
            <a:r>
              <a:rPr lang="en-US" dirty="0">
                <a:solidFill>
                  <a:srgbClr val="00B388"/>
                </a:solidFill>
                <a:latin typeface="Arial" panose="020B0604020202020204" pitchFamily="34" charset="0"/>
                <a:cs typeface="Arial" panose="020B0604020202020204" pitchFamily="34" charset="0"/>
              </a:rPr>
              <a:t> </a:t>
            </a:r>
          </a:p>
          <a:p>
            <a:pPr lvl="1">
              <a:spcAft>
                <a:spcPts val="0"/>
              </a:spcAft>
            </a:pPr>
            <a:r>
              <a:rPr lang="en-US" b="0" dirty="0">
                <a:latin typeface="Arial" panose="020B0604020202020204" pitchFamily="34" charset="0"/>
                <a:cs typeface="Arial" panose="020B0604020202020204" pitchFamily="34" charset="0"/>
              </a:rPr>
              <a:t>One interface to discover, compose, update, and </a:t>
            </a:r>
            <a:r>
              <a:rPr lang="en-US" b="0" dirty="0" smtClean="0">
                <a:latin typeface="Arial" panose="020B0604020202020204" pitchFamily="34" charset="0"/>
                <a:cs typeface="Arial" panose="020B0604020202020204" pitchFamily="34" charset="0"/>
              </a:rPr>
              <a:t>troubleshoot</a:t>
            </a:r>
            <a:endParaRPr lang="en-US" b="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09441" y="521208"/>
            <a:ext cx="11353959" cy="411480"/>
          </a:xfrm>
        </p:spPr>
        <p:txBody>
          <a:bodyPr/>
          <a:lstStyle/>
          <a:p>
            <a:r>
              <a:rPr lang="en-US" sz="2700" dirty="0" smtClean="0">
                <a:latin typeface="Arial" panose="020B0604020202020204" pitchFamily="34" charset="0"/>
                <a:cs typeface="Arial" panose="020B0604020202020204" pitchFamily="34" charset="0"/>
              </a:rPr>
              <a:t>HPE Synergy unique </a:t>
            </a:r>
            <a:r>
              <a:rPr lang="en-US" sz="2700" dirty="0">
                <a:latin typeface="Arial" panose="020B0604020202020204" pitchFamily="34" charset="0"/>
                <a:cs typeface="Arial" panose="020B0604020202020204" pitchFamily="34" charset="0"/>
              </a:rPr>
              <a:t>innovations </a:t>
            </a:r>
            <a:r>
              <a:rPr lang="en-US" sz="2700" dirty="0" smtClean="0">
                <a:latin typeface="Arial" panose="020B0604020202020204" pitchFamily="34" charset="0"/>
                <a:cs typeface="Arial" panose="020B0604020202020204" pitchFamily="34" charset="0"/>
              </a:rPr>
              <a:t>enable </a:t>
            </a:r>
            <a:r>
              <a:rPr lang="en-US" sz="2700" dirty="0">
                <a:latin typeface="Arial" panose="020B0604020202020204" pitchFamily="34" charset="0"/>
                <a:cs typeface="Arial" panose="020B0604020202020204" pitchFamily="34" charset="0"/>
              </a:rPr>
              <a:t>the composable experience</a:t>
            </a:r>
            <a:br>
              <a:rPr lang="en-US" sz="2700"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p:txBody>
          <a:bodyPr/>
          <a:lstStyle/>
          <a:p>
            <a:pPr defTabSz="457200">
              <a:lnSpc>
                <a:spcPts val="3000"/>
              </a:lnSpc>
            </a:pPr>
            <a:r>
              <a:rPr lang="en-US" dirty="0">
                <a:latin typeface="Arial" panose="020B0604020202020204" pitchFamily="34" charset="0"/>
                <a:cs typeface="Arial" panose="020B0604020202020204" pitchFamily="34" charset="0"/>
              </a:rPr>
              <a:t>Private bare metal cloud ready to run any application and delivered as infrastructure as code</a:t>
            </a:r>
          </a:p>
          <a:p>
            <a:pPr defTabSz="457200">
              <a:lnSpc>
                <a:spcPts val="3000"/>
              </a:lnSpc>
            </a:pPr>
            <a:endParaRPr lang="en-US" dirty="0">
              <a:solidFill>
                <a:srgbClr val="01B388"/>
              </a:solidFill>
              <a:latin typeface="Arial" panose="020B0604020202020204" pitchFamily="34" charset="0"/>
              <a:cs typeface="Arial" panose="020B0604020202020204" pitchFamily="34" charset="0"/>
            </a:endParaRPr>
          </a:p>
        </p:txBody>
      </p:sp>
      <p:sp>
        <p:nvSpPr>
          <p:cNvPr id="19" name="TextBox 18"/>
          <p:cNvSpPr txBox="1"/>
          <p:nvPr/>
        </p:nvSpPr>
        <p:spPr>
          <a:xfrm>
            <a:off x="710484" y="3264536"/>
            <a:ext cx="2413716" cy="915860"/>
          </a:xfrm>
          <a:prstGeom prst="rect">
            <a:avLst/>
          </a:prstGeom>
          <a:noFill/>
          <a:ln w="38100">
            <a:noFill/>
          </a:ln>
        </p:spPr>
        <p:txBody>
          <a:bodyPr wrap="square" lIns="0" tIns="0" rIns="0" bIns="0" rtlCol="0">
            <a:noAutofit/>
          </a:bodyPr>
          <a:lstStyle>
            <a:defPPr>
              <a:defRPr lang="en-US"/>
            </a:defPPr>
            <a:lvl1pPr>
              <a:lnSpc>
                <a:spcPct val="90000"/>
              </a:lnSpc>
              <a:spcAft>
                <a:spcPts val="600"/>
              </a:spcAft>
              <a:defRPr sz="2000" b="1">
                <a:solidFill>
                  <a:schemeClr val="accent1"/>
                </a:solidFill>
                <a:latin typeface="HP Simplified Light" panose="020B0404020204020204" pitchFamily="34" charset="0"/>
              </a:defRPr>
            </a:lvl1pPr>
            <a:lvl2pPr marL="0" lvl="1">
              <a:lnSpc>
                <a:spcPct val="90000"/>
              </a:lnSpc>
              <a:spcAft>
                <a:spcPts val="600"/>
              </a:spcAft>
              <a:defRPr sz="1600" b="1">
                <a:latin typeface="HP Simplified Light" panose="020B0404020204020204" pitchFamily="34" charset="0"/>
              </a:defRPr>
            </a:lvl2pPr>
          </a:lstStyle>
          <a:p>
            <a:pPr lvl="1">
              <a:spcAft>
                <a:spcPts val="0"/>
              </a:spcAft>
            </a:pPr>
            <a:r>
              <a:rPr lang="en-US" dirty="0" smtClean="0">
                <a:latin typeface="Arial" panose="020B0604020202020204" pitchFamily="34" charset="0"/>
                <a:cs typeface="Arial" panose="020B0604020202020204" pitchFamily="34" charset="0"/>
              </a:rPr>
              <a:t>Image </a:t>
            </a:r>
            <a:r>
              <a:rPr lang="en-US" dirty="0">
                <a:latin typeface="Arial" panose="020B0604020202020204" pitchFamily="34" charset="0"/>
                <a:cs typeface="Arial" panose="020B0604020202020204" pitchFamily="34" charset="0"/>
              </a:rPr>
              <a:t>Streamer: </a:t>
            </a:r>
          </a:p>
          <a:p>
            <a:pPr lvl="1">
              <a:spcAft>
                <a:spcPts val="0"/>
              </a:spcAft>
            </a:pPr>
            <a:r>
              <a:rPr lang="en-US" b="0" dirty="0" smtClean="0">
                <a:latin typeface="Arial" panose="020B0604020202020204" pitchFamily="34" charset="0"/>
                <a:cs typeface="Arial" panose="020B0604020202020204" pitchFamily="34" charset="0"/>
              </a:rPr>
              <a:t>Instantly provision operating environments on stateless infrastructure</a:t>
            </a:r>
            <a:endParaRPr lang="en-US" b="0" dirty="0">
              <a:latin typeface="Arial" panose="020B0604020202020204" pitchFamily="34" charset="0"/>
              <a:cs typeface="Arial" panose="020B0604020202020204" pitchFamily="34" charset="0"/>
            </a:endParaRPr>
          </a:p>
        </p:txBody>
      </p:sp>
      <p:sp>
        <p:nvSpPr>
          <p:cNvPr id="20" name="TextBox 19"/>
          <p:cNvSpPr txBox="1"/>
          <p:nvPr/>
        </p:nvSpPr>
        <p:spPr>
          <a:xfrm>
            <a:off x="710484" y="4419600"/>
            <a:ext cx="2514197" cy="902826"/>
          </a:xfrm>
          <a:prstGeom prst="rect">
            <a:avLst/>
          </a:prstGeom>
          <a:noFill/>
          <a:ln w="38100">
            <a:noFill/>
          </a:ln>
        </p:spPr>
        <p:txBody>
          <a:bodyPr wrap="square" lIns="0" tIns="0" rIns="0" bIns="0" rtlCol="0">
            <a:noAutofit/>
          </a:bodyPr>
          <a:lstStyle>
            <a:defPPr>
              <a:defRPr lang="en-US"/>
            </a:defPPr>
            <a:lvl1pPr>
              <a:lnSpc>
                <a:spcPct val="90000"/>
              </a:lnSpc>
              <a:spcAft>
                <a:spcPts val="600"/>
              </a:spcAft>
              <a:defRPr sz="2000" b="1">
                <a:solidFill>
                  <a:schemeClr val="accent1"/>
                </a:solidFill>
                <a:latin typeface="HP Simplified Light" panose="020B0404020204020204" pitchFamily="34" charset="0"/>
              </a:defRPr>
            </a:lvl1pPr>
            <a:lvl2pPr marL="0" lvl="1">
              <a:lnSpc>
                <a:spcPct val="90000"/>
              </a:lnSpc>
              <a:spcAft>
                <a:spcPts val="600"/>
              </a:spcAft>
              <a:defRPr sz="1600" b="1">
                <a:latin typeface="HP Simplified Light" panose="020B0404020204020204" pitchFamily="34" charset="0"/>
              </a:defRPr>
            </a:lvl2pPr>
          </a:lstStyle>
          <a:p>
            <a:pPr lvl="1">
              <a:spcAft>
                <a:spcPts val="0"/>
              </a:spcAft>
            </a:pPr>
            <a:r>
              <a:rPr lang="en-US" dirty="0">
                <a:latin typeface="Arial" panose="020B0604020202020204" pitchFamily="34" charset="0"/>
                <a:cs typeface="Arial" panose="020B0604020202020204" pitchFamily="34" charset="0"/>
              </a:rPr>
              <a:t>Template Based Composition:</a:t>
            </a:r>
          </a:p>
          <a:p>
            <a:pPr lvl="1">
              <a:spcAft>
                <a:spcPts val="0"/>
              </a:spcAft>
            </a:pPr>
            <a:r>
              <a:rPr lang="en-US" b="0" dirty="0">
                <a:latin typeface="Arial" panose="020B0604020202020204" pitchFamily="34" charset="0"/>
                <a:cs typeface="Arial" panose="020B0604020202020204" pitchFamily="34" charset="0"/>
              </a:rPr>
              <a:t>Templates composes the infrastructure to match the workload’s needs</a:t>
            </a:r>
          </a:p>
          <a:p>
            <a:pPr lvl="1">
              <a:spcAft>
                <a:spcPts val="0"/>
              </a:spcAft>
            </a:pPr>
            <a:endParaRPr lang="en-US" sz="1400" b="0" dirty="0">
              <a:latin typeface="Arial" panose="020B0604020202020204" pitchFamily="34" charset="0"/>
              <a:cs typeface="Arial" panose="020B0604020202020204" pitchFamily="34" charset="0"/>
            </a:endParaRPr>
          </a:p>
        </p:txBody>
      </p:sp>
      <p:sp>
        <p:nvSpPr>
          <p:cNvPr id="25" name="TextBox 24"/>
          <p:cNvSpPr txBox="1"/>
          <p:nvPr/>
        </p:nvSpPr>
        <p:spPr>
          <a:xfrm>
            <a:off x="9220200" y="2063152"/>
            <a:ext cx="2359184" cy="762383"/>
          </a:xfrm>
          <a:prstGeom prst="rect">
            <a:avLst/>
          </a:prstGeom>
          <a:solidFill>
            <a:schemeClr val="bg1"/>
          </a:solidFill>
          <a:ln w="38100">
            <a:noFill/>
          </a:ln>
        </p:spPr>
        <p:txBody>
          <a:bodyPr wrap="square" lIns="0" tIns="0" rIns="0" bIns="0" rtlCol="0">
            <a:noAutofit/>
          </a:bodyPr>
          <a:lstStyle>
            <a:defPPr>
              <a:defRPr lang="en-US"/>
            </a:defPPr>
            <a:lvl1pPr>
              <a:lnSpc>
                <a:spcPct val="90000"/>
              </a:lnSpc>
              <a:spcAft>
                <a:spcPts val="600"/>
              </a:spcAft>
              <a:defRPr sz="2000" b="1">
                <a:solidFill>
                  <a:schemeClr val="accent1"/>
                </a:solidFill>
                <a:latin typeface="HP Simplified Light" panose="020B0404020204020204" pitchFamily="34" charset="0"/>
              </a:defRPr>
            </a:lvl1pPr>
            <a:lvl2pPr marL="0" lvl="1">
              <a:lnSpc>
                <a:spcPct val="90000"/>
              </a:lnSpc>
              <a:spcAft>
                <a:spcPts val="600"/>
              </a:spcAft>
              <a:defRPr sz="1600" b="1">
                <a:latin typeface="HP Simplified Light" panose="020B0404020204020204" pitchFamily="34" charset="0"/>
              </a:defRPr>
            </a:lvl2pPr>
          </a:lstStyle>
          <a:p>
            <a:pPr lvl="1">
              <a:spcAft>
                <a:spcPts val="0"/>
              </a:spcAft>
            </a:pPr>
            <a:r>
              <a:rPr lang="en-US" dirty="0">
                <a:latin typeface="Arial" panose="020B0604020202020204" pitchFamily="34" charset="0"/>
                <a:cs typeface="Arial" panose="020B0604020202020204" pitchFamily="34" charset="0"/>
              </a:rPr>
              <a:t>Frictionless Operations: </a:t>
            </a:r>
          </a:p>
          <a:p>
            <a:pPr lvl="1">
              <a:spcAft>
                <a:spcPts val="0"/>
              </a:spcAft>
            </a:pPr>
            <a:r>
              <a:rPr lang="en-US" b="0" dirty="0">
                <a:latin typeface="Arial" panose="020B0604020202020204" pitchFamily="34" charset="0"/>
                <a:cs typeface="Arial" panose="020B0604020202020204" pitchFamily="34" charset="0"/>
              </a:rPr>
              <a:t>Firmware and driver updates delivered seamlessly as </a:t>
            </a:r>
            <a:r>
              <a:rPr lang="en-US" b="0" dirty="0" smtClean="0">
                <a:latin typeface="Arial" panose="020B0604020202020204" pitchFamily="34" charset="0"/>
                <a:cs typeface="Arial" panose="020B0604020202020204" pitchFamily="34" charset="0"/>
              </a:rPr>
              <a:t>one</a:t>
            </a:r>
            <a:endParaRPr lang="en-US" b="0" dirty="0">
              <a:latin typeface="Arial" panose="020B0604020202020204" pitchFamily="34" charset="0"/>
              <a:cs typeface="Arial" panose="020B0604020202020204" pitchFamily="34" charset="0"/>
            </a:endParaRPr>
          </a:p>
        </p:txBody>
      </p:sp>
      <p:sp>
        <p:nvSpPr>
          <p:cNvPr id="27" name="TextBox 26"/>
          <p:cNvSpPr txBox="1"/>
          <p:nvPr/>
        </p:nvSpPr>
        <p:spPr>
          <a:xfrm>
            <a:off x="9220200" y="3110657"/>
            <a:ext cx="2359184" cy="1143000"/>
          </a:xfrm>
          <a:prstGeom prst="rect">
            <a:avLst/>
          </a:prstGeom>
          <a:noFill/>
          <a:ln w="38100">
            <a:noFill/>
          </a:ln>
        </p:spPr>
        <p:txBody>
          <a:bodyPr wrap="square" lIns="0" tIns="0" rIns="0" bIns="0" rtlCol="0">
            <a:noAutofit/>
          </a:bodyPr>
          <a:lstStyle>
            <a:defPPr>
              <a:defRPr lang="en-US"/>
            </a:defPPr>
            <a:lvl1pPr>
              <a:lnSpc>
                <a:spcPct val="90000"/>
              </a:lnSpc>
              <a:spcAft>
                <a:spcPts val="600"/>
              </a:spcAft>
              <a:defRPr sz="2000" b="1">
                <a:solidFill>
                  <a:schemeClr val="accent1"/>
                </a:solidFill>
                <a:latin typeface="HP Simplified Light" panose="020B0404020204020204" pitchFamily="34" charset="0"/>
              </a:defRPr>
            </a:lvl1pPr>
            <a:lvl2pPr marL="0" lvl="1">
              <a:lnSpc>
                <a:spcPct val="90000"/>
              </a:lnSpc>
              <a:spcAft>
                <a:spcPts val="600"/>
              </a:spcAft>
              <a:defRPr sz="1600" b="1">
                <a:latin typeface="HP Simplified Light" panose="020B0404020204020204" pitchFamily="34" charset="0"/>
              </a:defRPr>
            </a:lvl2pPr>
          </a:lstStyle>
          <a:p>
            <a:pPr lvl="1">
              <a:spcAft>
                <a:spcPts val="0"/>
              </a:spcAft>
            </a:pPr>
            <a:r>
              <a:rPr lang="en-US" dirty="0">
                <a:latin typeface="Arial" panose="020B0604020202020204" pitchFamily="34" charset="0"/>
                <a:cs typeface="Arial" panose="020B0604020202020204" pitchFamily="34" charset="0"/>
              </a:rPr>
              <a:t>Unified API:</a:t>
            </a:r>
          </a:p>
          <a:p>
            <a:pPr lvl="1">
              <a:spcAft>
                <a:spcPts val="0"/>
              </a:spcAft>
            </a:pPr>
            <a:r>
              <a:rPr lang="en-US" b="0" dirty="0">
                <a:latin typeface="Arial" panose="020B0604020202020204" pitchFamily="34" charset="0"/>
                <a:cs typeface="Arial" panose="020B0604020202020204" pitchFamily="34" charset="0"/>
              </a:rPr>
              <a:t>Operations changes can be easily automated and Developers can program the infrastructure as </a:t>
            </a:r>
            <a:r>
              <a:rPr lang="en-US" b="0" dirty="0" smtClean="0">
                <a:latin typeface="Arial" panose="020B0604020202020204" pitchFamily="34" charset="0"/>
                <a:cs typeface="Arial" panose="020B0604020202020204" pitchFamily="34" charset="0"/>
              </a:rPr>
              <a:t>code</a:t>
            </a:r>
            <a:endParaRPr lang="en-US" b="0"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0750" y="1925968"/>
            <a:ext cx="4742153" cy="3912276"/>
          </a:xfrm>
          <a:prstGeom prst="rect">
            <a:avLst/>
          </a:prstGeom>
        </p:spPr>
      </p:pic>
      <p:grpSp>
        <p:nvGrpSpPr>
          <p:cNvPr id="32" name="Group 31"/>
          <p:cNvGrpSpPr/>
          <p:nvPr/>
        </p:nvGrpSpPr>
        <p:grpSpPr>
          <a:xfrm>
            <a:off x="3355099" y="2507425"/>
            <a:ext cx="409115" cy="2541564"/>
            <a:chOff x="3374867" y="2443675"/>
            <a:chExt cx="409114" cy="2541564"/>
          </a:xfrm>
        </p:grpSpPr>
        <p:cxnSp>
          <p:nvCxnSpPr>
            <p:cNvPr id="33" name="Straight Connector 32"/>
            <p:cNvCxnSpPr/>
            <p:nvPr/>
          </p:nvCxnSpPr>
          <p:spPr>
            <a:xfrm flipV="1">
              <a:off x="3374867" y="2443881"/>
              <a:ext cx="0" cy="2541351"/>
            </a:xfrm>
            <a:prstGeom prst="line">
              <a:avLst/>
            </a:prstGeom>
            <a:ln w="635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3378990" y="2443675"/>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378990" y="3784795"/>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378990" y="4985239"/>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8439402" y="2507423"/>
            <a:ext cx="414369" cy="2541564"/>
            <a:chOff x="7998952" y="2443469"/>
            <a:chExt cx="414369" cy="2541564"/>
          </a:xfrm>
        </p:grpSpPr>
        <p:cxnSp>
          <p:nvCxnSpPr>
            <p:cNvPr id="44" name="Straight Connector 43"/>
            <p:cNvCxnSpPr/>
            <p:nvPr/>
          </p:nvCxnSpPr>
          <p:spPr>
            <a:xfrm flipV="1">
              <a:off x="8398107" y="2443675"/>
              <a:ext cx="0" cy="2541351"/>
            </a:xfrm>
            <a:prstGeom prst="line">
              <a:avLst/>
            </a:prstGeom>
            <a:ln w="635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7998952" y="2443469"/>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8008330" y="3784589"/>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7998952" y="4985033"/>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156759" y="4871013"/>
            <a:ext cx="1920317" cy="1423206"/>
            <a:chOff x="5591766" y="3489104"/>
            <a:chExt cx="2434464" cy="1804256"/>
          </a:xfrm>
        </p:grpSpPr>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b="3202"/>
            <a:stretch/>
          </p:blipFill>
          <p:spPr>
            <a:xfrm>
              <a:off x="5591766" y="3489104"/>
              <a:ext cx="2434464" cy="1804256"/>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9984" y="3621387"/>
              <a:ext cx="2187906" cy="1241550"/>
            </a:xfrm>
            <a:prstGeom prst="rect">
              <a:avLst/>
            </a:prstGeom>
            <a:noFill/>
            <a:ln w="28575">
              <a:solidFill>
                <a:schemeClr val="tx1"/>
              </a:solidFill>
            </a:ln>
          </p:spPr>
        </p:pic>
      </p:grpSp>
      <p:sp>
        <p:nvSpPr>
          <p:cNvPr id="4" name="Footer Placeholder 3"/>
          <p:cNvSpPr>
            <a:spLocks noGrp="1"/>
          </p:cNvSpPr>
          <p:nvPr>
            <p:ph type="ftr" sz="quarter" idx="11"/>
          </p:nvPr>
        </p:nvSpPr>
        <p:spPr/>
        <p:txBody>
          <a:bodyPr/>
          <a:lstStyle/>
          <a:p>
            <a:r>
              <a:rPr lang="en-US" dirty="0" smtClean="0"/>
              <a:t>For HPE and Channel Partner internal use only</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t>15</a:t>
            </a:fld>
            <a:endParaRPr lang="en-GB" dirty="0"/>
          </a:p>
        </p:txBody>
      </p:sp>
    </p:spTree>
    <p:extLst>
      <p:ext uri="{BB962C8B-B14F-4D97-AF65-F5344CB8AC3E}">
        <p14:creationId xmlns:p14="http://schemas.microsoft.com/office/powerpoint/2010/main" val="341582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441" y="521208"/>
            <a:ext cx="11137800" cy="411480"/>
          </a:xfrm>
        </p:spPr>
        <p:txBody>
          <a:bodyPr/>
          <a:lstStyle/>
          <a:p>
            <a:r>
              <a:rPr lang="en-US" sz="2700" dirty="0" smtClean="0"/>
              <a:t>Transform datacenter efficiency with </a:t>
            </a:r>
            <a:r>
              <a:rPr lang="en-US" sz="2700" noProof="1" smtClean="0">
                <a:solidFill>
                  <a:prstClr val="black"/>
                </a:solidFill>
                <a:cs typeface="Arial" panose="020B0604020202020204" pitchFamily="34" charset="0"/>
              </a:rPr>
              <a:t>software-defined management</a:t>
            </a:r>
            <a:endParaRPr lang="en-US" sz="2700" dirty="0"/>
          </a:p>
        </p:txBody>
      </p:sp>
      <p:sp>
        <p:nvSpPr>
          <p:cNvPr id="6" name="Text Placeholder 5"/>
          <p:cNvSpPr>
            <a:spLocks noGrp="1"/>
          </p:cNvSpPr>
          <p:nvPr>
            <p:ph type="body" sz="quarter" idx="13"/>
          </p:nvPr>
        </p:nvSpPr>
        <p:spPr/>
        <p:txBody>
          <a:bodyPr/>
          <a:lstStyle/>
          <a:p>
            <a:r>
              <a:rPr lang="en-US" dirty="0"/>
              <a:t>HPE </a:t>
            </a:r>
            <a:r>
              <a:rPr lang="en-US" dirty="0" smtClean="0"/>
              <a:t>OneView</a:t>
            </a:r>
            <a:endParaRPr lang="en-US" dirty="0"/>
          </a:p>
        </p:txBody>
      </p:sp>
      <p:sp>
        <p:nvSpPr>
          <p:cNvPr id="4" name="Slide Number Placeholder 3"/>
          <p:cNvSpPr>
            <a:spLocks noGrp="1"/>
          </p:cNvSpPr>
          <p:nvPr>
            <p:ph type="sldNum" sz="quarter" idx="12"/>
          </p:nvPr>
        </p:nvSpPr>
        <p:spPr/>
        <p:txBody>
          <a:bodyPr/>
          <a:lstStyle/>
          <a:p>
            <a:fld id="{B016F8AB-BCEA-4347-8BA6-BE776009BC89}" type="slidenum">
              <a:rPr lang="en-US" smtClean="0"/>
              <a:pPr/>
              <a:t>16</a:t>
            </a:fld>
            <a:endParaRPr lang="en-US" dirty="0"/>
          </a:p>
        </p:txBody>
      </p:sp>
      <p:grpSp>
        <p:nvGrpSpPr>
          <p:cNvPr id="16" name="Group 15"/>
          <p:cNvGrpSpPr/>
          <p:nvPr/>
        </p:nvGrpSpPr>
        <p:grpSpPr>
          <a:xfrm>
            <a:off x="7969734" y="2025098"/>
            <a:ext cx="3168250" cy="2063378"/>
            <a:chOff x="1295092" y="2743200"/>
            <a:chExt cx="3168250" cy="2063378"/>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5092" y="2743200"/>
              <a:ext cx="2568629" cy="1903690"/>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3474" y="2891624"/>
              <a:ext cx="2310325" cy="1293116"/>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20863" y="3585380"/>
              <a:ext cx="942479" cy="1221198"/>
            </a:xfrm>
            <a:prstGeom prst="rect">
              <a:avLst/>
            </a:prstGeom>
          </p:spPr>
        </p:pic>
      </p:grpSp>
      <p:sp>
        <p:nvSpPr>
          <p:cNvPr id="17" name="Rectangle 16"/>
          <p:cNvSpPr/>
          <p:nvPr/>
        </p:nvSpPr>
        <p:spPr>
          <a:xfrm>
            <a:off x="7534559" y="5054025"/>
            <a:ext cx="4047840" cy="584775"/>
          </a:xfrm>
          <a:prstGeom prst="rect">
            <a:avLst/>
          </a:prstGeom>
        </p:spPr>
        <p:txBody>
          <a:bodyPr wrap="square">
            <a:spAutoFit/>
          </a:bodyPr>
          <a:lstStyle/>
          <a:p>
            <a:pPr marL="0" lvl="2" algn="ctr">
              <a:spcBef>
                <a:spcPts val="500"/>
              </a:spcBef>
              <a:buClr>
                <a:prstClr val="black"/>
              </a:buClr>
              <a:defRPr/>
            </a:pPr>
            <a:r>
              <a:rPr lang="en-US" sz="1600" dirty="0" smtClean="0">
                <a:ea typeface="Arial Unicode MS" panose="020B0604020202020204" pitchFamily="34" charset="-128"/>
              </a:rPr>
              <a:t>reduction </a:t>
            </a:r>
            <a:r>
              <a:rPr lang="en-US" sz="1600" dirty="0">
                <a:ea typeface="Arial Unicode MS" panose="020B0604020202020204" pitchFamily="34" charset="-128"/>
              </a:rPr>
              <a:t>in operator time performing firmware </a:t>
            </a:r>
            <a:r>
              <a:rPr lang="en-US" sz="1600" dirty="0" smtClean="0">
                <a:ea typeface="Arial Unicode MS" panose="020B0604020202020204" pitchFamily="34" charset="-128"/>
              </a:rPr>
              <a:t>updates</a:t>
            </a:r>
            <a:endParaRPr lang="en-US" sz="1600" baseline="30000" dirty="0">
              <a:ea typeface="Arial Unicode MS" panose="020B0604020202020204" pitchFamily="34" charset="-128"/>
            </a:endParaRPr>
          </a:p>
        </p:txBody>
      </p:sp>
      <p:cxnSp>
        <p:nvCxnSpPr>
          <p:cNvPr id="18" name="Straight Connector 17"/>
          <p:cNvCxnSpPr/>
          <p:nvPr/>
        </p:nvCxnSpPr>
        <p:spPr>
          <a:xfrm>
            <a:off x="7534559" y="4460764"/>
            <a:ext cx="40386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
          <p:cNvSpPr txBox="1">
            <a:spLocks/>
          </p:cNvSpPr>
          <p:nvPr/>
        </p:nvSpPr>
        <p:spPr>
          <a:xfrm>
            <a:off x="609438" y="1726720"/>
            <a:ext cx="6346623" cy="3989526"/>
          </a:xfrm>
          <a:prstGeom prst="rect">
            <a:avLst/>
          </a:prstGeom>
          <a:noFill/>
          <a:ln>
            <a:noFill/>
          </a:ln>
        </p:spPr>
        <p:txBody>
          <a:bodyPr vert="horz" lIns="0" tIns="0" rIns="0" bIns="0" rtlCol="0" anchor="t">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lvl="0">
              <a:lnSpc>
                <a:spcPct val="100000"/>
              </a:lnSpc>
              <a:spcBef>
                <a:spcPts val="0"/>
              </a:spcBef>
              <a:defRPr/>
            </a:pPr>
            <a:r>
              <a:rPr lang="en-US" sz="1600" b="1" dirty="0">
                <a:solidFill>
                  <a:prstClr val="black">
                    <a:hueOff val="0"/>
                    <a:satOff val="0"/>
                    <a:lumOff val="0"/>
                    <a:alphaOff val="0"/>
                  </a:prstClr>
                </a:solidFill>
              </a:rPr>
              <a:t>Fast, simple, reliable</a:t>
            </a:r>
            <a:r>
              <a:rPr lang="en-US" sz="1600" dirty="0">
                <a:solidFill>
                  <a:prstClr val="black">
                    <a:hueOff val="0"/>
                    <a:satOff val="0"/>
                    <a:lumOff val="0"/>
                    <a:alphaOff val="0"/>
                  </a:prstClr>
                </a:solidFill>
              </a:rPr>
              <a:t>, out-of-band firmware and driver updates</a:t>
            </a:r>
          </a:p>
          <a:p>
            <a:pPr>
              <a:lnSpc>
                <a:spcPct val="100000"/>
              </a:lnSpc>
              <a:spcBef>
                <a:spcPts val="0"/>
              </a:spcBef>
              <a:defRPr/>
            </a:pPr>
            <a:endParaRPr lang="en-US" sz="1600" dirty="0">
              <a:solidFill>
                <a:prstClr val="black">
                  <a:hueOff val="0"/>
                  <a:satOff val="0"/>
                  <a:lumOff val="0"/>
                  <a:alphaOff val="0"/>
                </a:prstClr>
              </a:solidFill>
            </a:endParaRPr>
          </a:p>
          <a:p>
            <a:pPr marL="0" lvl="1" defTabSz="533400">
              <a:lnSpc>
                <a:spcPct val="100000"/>
              </a:lnSpc>
              <a:spcBef>
                <a:spcPct val="0"/>
              </a:spcBef>
              <a:spcAft>
                <a:spcPts val="300"/>
              </a:spcAft>
              <a:defRPr/>
            </a:pPr>
            <a:r>
              <a:rPr lang="en-US" sz="1600" b="1" dirty="0">
                <a:solidFill>
                  <a:prstClr val="black">
                    <a:hueOff val="0"/>
                    <a:satOff val="0"/>
                    <a:lumOff val="0"/>
                    <a:alphaOff val="0"/>
                  </a:prstClr>
                </a:solidFill>
              </a:rPr>
              <a:t>Template based automation </a:t>
            </a:r>
            <a:r>
              <a:rPr lang="en-US" sz="1600" dirty="0">
                <a:solidFill>
                  <a:prstClr val="black">
                    <a:hueOff val="0"/>
                    <a:satOff val="0"/>
                    <a:lumOff val="0"/>
                    <a:alphaOff val="0"/>
                  </a:prstClr>
                </a:solidFill>
              </a:rPr>
              <a:t>of infrastructure management</a:t>
            </a:r>
          </a:p>
          <a:p>
            <a:pPr>
              <a:lnSpc>
                <a:spcPct val="100000"/>
              </a:lnSpc>
              <a:spcBef>
                <a:spcPts val="0"/>
              </a:spcBef>
              <a:defRPr/>
            </a:pPr>
            <a:endParaRPr lang="en-US" sz="1600" dirty="0" smtClean="0">
              <a:solidFill>
                <a:srgbClr val="FF0000"/>
              </a:solidFill>
            </a:endParaRPr>
          </a:p>
          <a:p>
            <a:pPr>
              <a:lnSpc>
                <a:spcPct val="100000"/>
              </a:lnSpc>
              <a:spcBef>
                <a:spcPts val="0"/>
              </a:spcBef>
              <a:defRPr/>
            </a:pPr>
            <a:r>
              <a:rPr lang="en-US" sz="1600" b="1" dirty="0">
                <a:solidFill>
                  <a:prstClr val="black">
                    <a:hueOff val="0"/>
                    <a:satOff val="0"/>
                    <a:lumOff val="0"/>
                    <a:alphaOff val="0"/>
                  </a:prstClr>
                </a:solidFill>
              </a:rPr>
              <a:t>Eliminate</a:t>
            </a:r>
            <a:r>
              <a:rPr lang="en-US" sz="1600" dirty="0" smtClean="0">
                <a:solidFill>
                  <a:srgbClr val="FF0000"/>
                </a:solidFill>
              </a:rPr>
              <a:t> </a:t>
            </a:r>
            <a:r>
              <a:rPr lang="en-US" sz="1600" b="1" dirty="0">
                <a:solidFill>
                  <a:prstClr val="black">
                    <a:hueOff val="0"/>
                    <a:satOff val="0"/>
                    <a:lumOff val="0"/>
                    <a:alphaOff val="0"/>
                  </a:prstClr>
                </a:solidFill>
              </a:rPr>
              <a:t>silos</a:t>
            </a:r>
            <a:r>
              <a:rPr lang="en-US" sz="1600" dirty="0">
                <a:solidFill>
                  <a:prstClr val="black">
                    <a:hueOff val="0"/>
                    <a:satOff val="0"/>
                    <a:lumOff val="0"/>
                    <a:alphaOff val="0"/>
                  </a:prstClr>
                </a:solidFill>
              </a:rPr>
              <a:t> across compute, storage and networking</a:t>
            </a:r>
          </a:p>
          <a:p>
            <a:pPr>
              <a:lnSpc>
                <a:spcPct val="100000"/>
              </a:lnSpc>
              <a:spcBef>
                <a:spcPts val="0"/>
              </a:spcBef>
              <a:defRPr/>
            </a:pPr>
            <a:endParaRPr lang="en-US" sz="1600" dirty="0">
              <a:solidFill>
                <a:prstClr val="black">
                  <a:hueOff val="0"/>
                  <a:satOff val="0"/>
                  <a:lumOff val="0"/>
                  <a:alphaOff val="0"/>
                </a:prstClr>
              </a:solidFill>
            </a:endParaRPr>
          </a:p>
          <a:p>
            <a:pPr>
              <a:lnSpc>
                <a:spcPct val="100000"/>
              </a:lnSpc>
              <a:spcBef>
                <a:spcPts val="0"/>
              </a:spcBef>
              <a:defRPr/>
            </a:pPr>
            <a:r>
              <a:rPr lang="en-US" sz="1600" b="1" dirty="0">
                <a:solidFill>
                  <a:prstClr val="black">
                    <a:hueOff val="0"/>
                    <a:satOff val="0"/>
                    <a:lumOff val="0"/>
                    <a:alphaOff val="0"/>
                  </a:prstClr>
                </a:solidFill>
              </a:rPr>
              <a:t>Schedule firmware updates </a:t>
            </a:r>
            <a:r>
              <a:rPr lang="en-US" sz="1600" dirty="0">
                <a:solidFill>
                  <a:prstClr val="black">
                    <a:hueOff val="0"/>
                    <a:satOff val="0"/>
                    <a:lumOff val="0"/>
                    <a:alphaOff val="0"/>
                  </a:prstClr>
                </a:solidFill>
              </a:rPr>
              <a:t>with infrastructure </a:t>
            </a:r>
            <a:r>
              <a:rPr lang="en-US" sz="1600" dirty="0" smtClean="0">
                <a:solidFill>
                  <a:prstClr val="black">
                    <a:hueOff val="0"/>
                    <a:satOff val="0"/>
                    <a:lumOff val="0"/>
                    <a:alphaOff val="0"/>
                  </a:prstClr>
                </a:solidFill>
              </a:rPr>
              <a:t>templates</a:t>
            </a:r>
          </a:p>
          <a:p>
            <a:pPr>
              <a:lnSpc>
                <a:spcPct val="100000"/>
              </a:lnSpc>
              <a:spcBef>
                <a:spcPts val="0"/>
              </a:spcBef>
              <a:defRPr/>
            </a:pPr>
            <a:endParaRPr lang="en-US" sz="1600" b="1" dirty="0">
              <a:solidFill>
                <a:prstClr val="black">
                  <a:hueOff val="0"/>
                  <a:satOff val="0"/>
                  <a:lumOff val="0"/>
                  <a:alphaOff val="0"/>
                </a:prstClr>
              </a:solidFill>
            </a:endParaRPr>
          </a:p>
          <a:p>
            <a:pPr>
              <a:lnSpc>
                <a:spcPct val="100000"/>
              </a:lnSpc>
              <a:spcBef>
                <a:spcPts val="0"/>
              </a:spcBef>
              <a:defRPr/>
            </a:pPr>
            <a:r>
              <a:rPr lang="en-US" sz="1600" b="1" dirty="0" smtClean="0">
                <a:solidFill>
                  <a:prstClr val="black">
                    <a:hueOff val="0"/>
                    <a:satOff val="0"/>
                    <a:lumOff val="0"/>
                    <a:alphaOff val="0"/>
                  </a:prstClr>
                </a:solidFill>
              </a:rPr>
              <a:t>Automate </a:t>
            </a:r>
            <a:r>
              <a:rPr lang="en-US" sz="1600" b="1" dirty="0">
                <a:solidFill>
                  <a:prstClr val="black">
                    <a:hueOff val="0"/>
                    <a:satOff val="0"/>
                    <a:lumOff val="0"/>
                    <a:alphaOff val="0"/>
                  </a:prstClr>
                </a:solidFill>
              </a:rPr>
              <a:t>provisioning </a:t>
            </a:r>
            <a:r>
              <a:rPr lang="en-US" sz="1600" dirty="0">
                <a:solidFill>
                  <a:prstClr val="black">
                    <a:hueOff val="0"/>
                    <a:satOff val="0"/>
                    <a:lumOff val="0"/>
                    <a:alphaOff val="0"/>
                  </a:prstClr>
                </a:solidFill>
              </a:rPr>
              <a:t>of </a:t>
            </a:r>
            <a:r>
              <a:rPr lang="en-US" sz="1600" dirty="0" smtClean="0">
                <a:solidFill>
                  <a:prstClr val="black">
                    <a:hueOff val="0"/>
                    <a:satOff val="0"/>
                    <a:lumOff val="0"/>
                    <a:alphaOff val="0"/>
                  </a:prstClr>
                </a:solidFill>
              </a:rPr>
              <a:t>3PAR </a:t>
            </a:r>
            <a:r>
              <a:rPr lang="en-US" sz="1600" dirty="0">
                <a:solidFill>
                  <a:prstClr val="black">
                    <a:hueOff val="0"/>
                    <a:satOff val="0"/>
                    <a:lumOff val="0"/>
                    <a:alphaOff val="0"/>
                  </a:prstClr>
                </a:solidFill>
              </a:rPr>
              <a:t>and StoreVirtual storage </a:t>
            </a:r>
          </a:p>
          <a:p>
            <a:pPr>
              <a:lnSpc>
                <a:spcPct val="100000"/>
              </a:lnSpc>
              <a:spcBef>
                <a:spcPts val="0"/>
              </a:spcBef>
              <a:defRPr/>
            </a:pPr>
            <a:endParaRPr lang="en-US" sz="1600" b="1" dirty="0" smtClean="0">
              <a:solidFill>
                <a:prstClr val="black">
                  <a:hueOff val="0"/>
                  <a:satOff val="0"/>
                  <a:lumOff val="0"/>
                  <a:alphaOff val="0"/>
                </a:prstClr>
              </a:solidFill>
            </a:endParaRPr>
          </a:p>
          <a:p>
            <a:pPr>
              <a:lnSpc>
                <a:spcPct val="100000"/>
              </a:lnSpc>
              <a:spcBef>
                <a:spcPts val="0"/>
              </a:spcBef>
              <a:defRPr/>
            </a:pPr>
            <a:r>
              <a:rPr lang="en-US" sz="1600" b="1" dirty="0" smtClean="0">
                <a:solidFill>
                  <a:prstClr val="black">
                    <a:hueOff val="0"/>
                    <a:satOff val="0"/>
                    <a:lumOff val="0"/>
                    <a:alphaOff val="0"/>
                  </a:prstClr>
                </a:solidFill>
              </a:rPr>
              <a:t>Unified</a:t>
            </a:r>
            <a:r>
              <a:rPr lang="en-US" sz="1600" dirty="0" smtClean="0">
                <a:solidFill>
                  <a:prstClr val="black">
                    <a:hueOff val="0"/>
                    <a:satOff val="0"/>
                    <a:lumOff val="0"/>
                    <a:alphaOff val="0"/>
                  </a:prstClr>
                </a:solidFill>
              </a:rPr>
              <a:t> </a:t>
            </a:r>
            <a:r>
              <a:rPr lang="en-US" sz="1600" b="1" dirty="0">
                <a:solidFill>
                  <a:prstClr val="black">
                    <a:hueOff val="0"/>
                    <a:satOff val="0"/>
                    <a:lumOff val="0"/>
                    <a:alphaOff val="0"/>
                  </a:prstClr>
                </a:solidFill>
              </a:rPr>
              <a:t>API</a:t>
            </a:r>
            <a:r>
              <a:rPr lang="en-US" sz="1600" dirty="0">
                <a:solidFill>
                  <a:prstClr val="black">
                    <a:hueOff val="0"/>
                    <a:satOff val="0"/>
                    <a:lumOff val="0"/>
                    <a:alphaOff val="0"/>
                  </a:prstClr>
                </a:solidFill>
              </a:rPr>
              <a:t> transforms infrastructure into a single line of code</a:t>
            </a:r>
          </a:p>
          <a:p>
            <a:pPr>
              <a:lnSpc>
                <a:spcPct val="100000"/>
              </a:lnSpc>
              <a:spcBef>
                <a:spcPts val="0"/>
              </a:spcBef>
              <a:defRPr/>
            </a:pPr>
            <a:endParaRPr lang="en-US" sz="1600" b="1" dirty="0" smtClean="0">
              <a:solidFill>
                <a:prstClr val="black">
                  <a:hueOff val="0"/>
                  <a:satOff val="0"/>
                  <a:lumOff val="0"/>
                  <a:alphaOff val="0"/>
                </a:prstClr>
              </a:solidFill>
            </a:endParaRPr>
          </a:p>
          <a:p>
            <a:pPr>
              <a:lnSpc>
                <a:spcPct val="100000"/>
              </a:lnSpc>
              <a:spcBef>
                <a:spcPts val="0"/>
              </a:spcBef>
              <a:defRPr/>
            </a:pPr>
            <a:r>
              <a:rPr lang="en-US" sz="1600" b="1" dirty="0" smtClean="0">
                <a:solidFill>
                  <a:prstClr val="black">
                    <a:hueOff val="0"/>
                    <a:satOff val="0"/>
                    <a:lumOff val="0"/>
                    <a:alphaOff val="0"/>
                  </a:prstClr>
                </a:solidFill>
              </a:rPr>
              <a:t>Single </a:t>
            </a:r>
            <a:r>
              <a:rPr lang="en-US" sz="1600" b="1" dirty="0">
                <a:solidFill>
                  <a:prstClr val="black">
                    <a:hueOff val="0"/>
                    <a:satOff val="0"/>
                    <a:lumOff val="0"/>
                    <a:alphaOff val="0"/>
                  </a:prstClr>
                </a:solidFill>
              </a:rPr>
              <a:t>interface </a:t>
            </a:r>
            <a:r>
              <a:rPr lang="en-US" sz="1600" dirty="0">
                <a:solidFill>
                  <a:prstClr val="black">
                    <a:hueOff val="0"/>
                    <a:satOff val="0"/>
                    <a:lumOff val="0"/>
                    <a:alphaOff val="0"/>
                  </a:prstClr>
                </a:solidFill>
              </a:rPr>
              <a:t>for up to 21 frames of compute, storage </a:t>
            </a:r>
            <a:r>
              <a:rPr lang="en-US" sz="1600" dirty="0" smtClean="0">
                <a:solidFill>
                  <a:prstClr val="black">
                    <a:hueOff val="0"/>
                    <a:satOff val="0"/>
                    <a:lumOff val="0"/>
                    <a:alphaOff val="0"/>
                  </a:prstClr>
                </a:solidFill>
              </a:rPr>
              <a:t>             auto-discovery of </a:t>
            </a:r>
            <a:r>
              <a:rPr lang="en-US" sz="1600" dirty="0">
                <a:solidFill>
                  <a:prstClr val="black">
                    <a:hueOff val="0"/>
                    <a:satOff val="0"/>
                    <a:lumOff val="0"/>
                    <a:alphaOff val="0"/>
                  </a:prstClr>
                </a:solidFill>
              </a:rPr>
              <a:t>all composable resources</a:t>
            </a:r>
          </a:p>
          <a:p>
            <a:pPr>
              <a:lnSpc>
                <a:spcPct val="100000"/>
              </a:lnSpc>
              <a:spcBef>
                <a:spcPts val="0"/>
              </a:spcBef>
              <a:defRPr/>
            </a:pPr>
            <a:endParaRPr lang="en-US" sz="1600" b="1" dirty="0" smtClean="0">
              <a:solidFill>
                <a:prstClr val="black">
                  <a:hueOff val="0"/>
                  <a:satOff val="0"/>
                  <a:lumOff val="0"/>
                  <a:alphaOff val="0"/>
                </a:prstClr>
              </a:solidFill>
            </a:endParaRPr>
          </a:p>
          <a:p>
            <a:pPr>
              <a:lnSpc>
                <a:spcPct val="100000"/>
              </a:lnSpc>
              <a:spcBef>
                <a:spcPts val="0"/>
              </a:spcBef>
              <a:defRPr/>
            </a:pPr>
            <a:r>
              <a:rPr lang="en-US" sz="1600" b="1" dirty="0" smtClean="0">
                <a:solidFill>
                  <a:prstClr val="black">
                    <a:hueOff val="0"/>
                    <a:satOff val="0"/>
                    <a:lumOff val="0"/>
                    <a:alphaOff val="0"/>
                  </a:prstClr>
                </a:solidFill>
              </a:rPr>
              <a:t>Deploy</a:t>
            </a:r>
            <a:r>
              <a:rPr lang="en-US" sz="1600" b="1" dirty="0">
                <a:solidFill>
                  <a:prstClr val="black">
                    <a:hueOff val="0"/>
                    <a:satOff val="0"/>
                    <a:lumOff val="0"/>
                    <a:alphaOff val="0"/>
                  </a:prstClr>
                </a:solidFill>
              </a:rPr>
              <a:t>, update, re-deploy </a:t>
            </a:r>
            <a:r>
              <a:rPr lang="en-US" sz="1600" dirty="0">
                <a:solidFill>
                  <a:prstClr val="black">
                    <a:hueOff val="0"/>
                    <a:satOff val="0"/>
                    <a:lumOff val="0"/>
                    <a:alphaOff val="0"/>
                  </a:prstClr>
                </a:solidFill>
              </a:rPr>
              <a:t>physical machines like </a:t>
            </a:r>
            <a:r>
              <a:rPr lang="en-US" sz="1600" dirty="0" smtClean="0">
                <a:solidFill>
                  <a:prstClr val="black">
                    <a:hueOff val="0"/>
                    <a:satOff val="0"/>
                    <a:lumOff val="0"/>
                    <a:alphaOff val="0"/>
                  </a:prstClr>
                </a:solidFill>
              </a:rPr>
              <a:t>VMs with         HPE Synergy Image Streamer</a:t>
            </a:r>
            <a:endParaRPr lang="en-US" sz="1600" dirty="0">
              <a:solidFill>
                <a:prstClr val="black">
                  <a:hueOff val="0"/>
                  <a:satOff val="0"/>
                  <a:lumOff val="0"/>
                  <a:alphaOff val="0"/>
                </a:prstClr>
              </a:solidFill>
            </a:endParaRPr>
          </a:p>
        </p:txBody>
      </p:sp>
      <p:cxnSp>
        <p:nvCxnSpPr>
          <p:cNvPr id="27" name="Straight Connector 26"/>
          <p:cNvCxnSpPr/>
          <p:nvPr/>
        </p:nvCxnSpPr>
        <p:spPr>
          <a:xfrm>
            <a:off x="617693" y="5320899"/>
            <a:ext cx="5760720" cy="0"/>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17693" y="3093382"/>
            <a:ext cx="5760720" cy="0"/>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09439" y="2601043"/>
            <a:ext cx="5760720" cy="0"/>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09438" y="4563502"/>
            <a:ext cx="5760720" cy="0"/>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09438" y="3583488"/>
            <a:ext cx="5760720" cy="0"/>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9434" y="2074563"/>
            <a:ext cx="5760720" cy="0"/>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9439" y="4069619"/>
            <a:ext cx="5760720" cy="0"/>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515794" y="4398567"/>
            <a:ext cx="4047840" cy="769441"/>
          </a:xfrm>
          <a:prstGeom prst="rect">
            <a:avLst/>
          </a:prstGeom>
        </p:spPr>
        <p:txBody>
          <a:bodyPr wrap="square">
            <a:spAutoFit/>
          </a:bodyPr>
          <a:lstStyle/>
          <a:p>
            <a:pPr marL="0" lvl="2" algn="ctr">
              <a:spcBef>
                <a:spcPts val="500"/>
              </a:spcBef>
              <a:buClr>
                <a:prstClr val="black"/>
              </a:buClr>
              <a:defRPr/>
            </a:pPr>
            <a:r>
              <a:rPr lang="en-US" sz="4400" b="1" dirty="0" smtClean="0">
                <a:ea typeface="Arial Unicode MS" panose="020B0604020202020204" pitchFamily="34" charset="-128"/>
              </a:rPr>
              <a:t>73</a:t>
            </a:r>
            <a:r>
              <a:rPr lang="en-US" sz="4400" b="1" dirty="0">
                <a:ea typeface="Arial Unicode MS" panose="020B0604020202020204" pitchFamily="34" charset="-128"/>
              </a:rPr>
              <a:t>%</a:t>
            </a:r>
            <a:r>
              <a:rPr lang="en-US" sz="4400" b="1" dirty="0">
                <a:solidFill>
                  <a:srgbClr val="00B388"/>
                </a:solidFill>
                <a:ea typeface="Arial Unicode MS" panose="020B0604020202020204" pitchFamily="34" charset="-128"/>
              </a:rPr>
              <a:t> </a:t>
            </a:r>
            <a:endParaRPr lang="en-US" sz="4400" b="1" dirty="0" smtClean="0">
              <a:solidFill>
                <a:srgbClr val="00B388"/>
              </a:solidFill>
              <a:ea typeface="Arial Unicode MS" panose="020B0604020202020204" pitchFamily="34" charset="-128"/>
            </a:endParaRPr>
          </a:p>
        </p:txBody>
      </p:sp>
      <p:sp>
        <p:nvSpPr>
          <p:cNvPr id="23" name="Rectangle 22"/>
          <p:cNvSpPr/>
          <p:nvPr/>
        </p:nvSpPr>
        <p:spPr>
          <a:xfrm>
            <a:off x="8305800" y="4766846"/>
            <a:ext cx="793266" cy="338554"/>
          </a:xfrm>
          <a:prstGeom prst="rect">
            <a:avLst/>
          </a:prstGeom>
        </p:spPr>
        <p:txBody>
          <a:bodyPr wrap="square">
            <a:spAutoFit/>
          </a:bodyPr>
          <a:lstStyle/>
          <a:p>
            <a:pPr marL="0" lvl="2" algn="ctr">
              <a:spcBef>
                <a:spcPts val="500"/>
              </a:spcBef>
              <a:buClr>
                <a:prstClr val="black"/>
              </a:buClr>
              <a:defRPr/>
            </a:pPr>
            <a:r>
              <a:rPr lang="en-US" sz="1600" dirty="0">
                <a:ea typeface="Arial Unicode MS" panose="020B0604020202020204" pitchFamily="34" charset="-128"/>
              </a:rPr>
              <a:t>Up </a:t>
            </a:r>
            <a:r>
              <a:rPr lang="en-US" sz="1600" dirty="0" smtClean="0">
                <a:ea typeface="Arial Unicode MS" panose="020B0604020202020204" pitchFamily="34" charset="-128"/>
              </a:rPr>
              <a:t>to</a:t>
            </a:r>
            <a:endParaRPr lang="en-US" sz="1600" baseline="30000" dirty="0">
              <a:ea typeface="Arial Unicode MS" panose="020B0604020202020204" pitchFamily="34" charset="-128"/>
            </a:endParaRPr>
          </a:p>
        </p:txBody>
      </p:sp>
      <p:sp>
        <p:nvSpPr>
          <p:cNvPr id="2" name="Footer Placeholder 1"/>
          <p:cNvSpPr>
            <a:spLocks noGrp="1"/>
          </p:cNvSpPr>
          <p:nvPr>
            <p:ph type="ftr" sz="quarter" idx="11"/>
          </p:nvPr>
        </p:nvSpPr>
        <p:spPr/>
        <p:txBody>
          <a:bodyPr/>
          <a:lstStyle/>
          <a:p>
            <a:r>
              <a:rPr lang="en-US" dirty="0" smtClean="0"/>
              <a:t>For HPE and Channel Partner internal use only</a:t>
            </a:r>
            <a:endParaRPr lang="en-US" dirty="0"/>
          </a:p>
        </p:txBody>
      </p:sp>
    </p:spTree>
    <p:extLst>
      <p:ext uri="{BB962C8B-B14F-4D97-AF65-F5344CB8AC3E}">
        <p14:creationId xmlns:p14="http://schemas.microsoft.com/office/powerpoint/2010/main" val="289083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2" name="Rectangle 3251"/>
          <p:cNvSpPr/>
          <p:nvPr/>
        </p:nvSpPr>
        <p:spPr>
          <a:xfrm>
            <a:off x="6896100" y="1978523"/>
            <a:ext cx="1255595" cy="1270612"/>
          </a:xfrm>
          <a:prstGeom prst="rect">
            <a:avLst/>
          </a:prstGeom>
          <a:solidFill>
            <a:schemeClr val="accent2"/>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sp>
        <p:nvSpPr>
          <p:cNvPr id="3187" name="Rectangle 3186"/>
          <p:cNvSpPr/>
          <p:nvPr/>
        </p:nvSpPr>
        <p:spPr>
          <a:xfrm>
            <a:off x="6896100" y="1978523"/>
            <a:ext cx="1255595" cy="1270612"/>
          </a:xfrm>
          <a:prstGeom prst="rect">
            <a:avLst/>
          </a:prstGeom>
          <a:solidFill>
            <a:schemeClr val="accent2"/>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graphicFrame>
        <p:nvGraphicFramePr>
          <p:cNvPr id="4" name="Object 3"/>
          <p:cNvGraphicFramePr>
            <a:graphicFrameLocks noChangeAspect="1"/>
          </p:cNvGraphicFramePr>
          <p:nvPr>
            <p:custDataLst>
              <p:tags r:id="rId2"/>
            </p:custDataLst>
            <p:extLst>
              <p:ext uri="{D42A27DB-BD31-4B8C-83A1-F6EECF244321}">
                <p14:modId xmlns:p14="http://schemas.microsoft.com/office/powerpoint/2010/main" val="1353602943"/>
              </p:ext>
            </p:extLst>
          </p:nvPr>
        </p:nvGraphicFramePr>
        <p:xfrm>
          <a:off x="3177" y="1589"/>
          <a:ext cx="1587" cy="1587"/>
        </p:xfrm>
        <a:graphic>
          <a:graphicData uri="http://schemas.openxmlformats.org/presentationml/2006/ole">
            <mc:AlternateContent xmlns:mc="http://schemas.openxmlformats.org/markup-compatibility/2006">
              <mc:Choice xmlns:v="urn:schemas-microsoft-com:vml" Requires="v">
                <p:oleObj spid="_x0000_s729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3177" y="1589"/>
                        <a:ext cx="1587" cy="1587"/>
                      </a:xfrm>
                      <a:prstGeom prst="rect">
                        <a:avLst/>
                      </a:prstGeom>
                    </p:spPr>
                  </p:pic>
                </p:oleObj>
              </mc:Fallback>
            </mc:AlternateContent>
          </a:graphicData>
        </a:graphic>
      </p:graphicFrame>
      <p:sp>
        <p:nvSpPr>
          <p:cNvPr id="18" name="Title 17"/>
          <p:cNvSpPr>
            <a:spLocks noGrp="1"/>
          </p:cNvSpPr>
          <p:nvPr>
            <p:ph type="title"/>
          </p:nvPr>
        </p:nvSpPr>
        <p:spPr>
          <a:xfrm>
            <a:off x="609441" y="521208"/>
            <a:ext cx="11341927" cy="411480"/>
          </a:xfrm>
        </p:spPr>
        <p:txBody>
          <a:bodyPr/>
          <a:lstStyle/>
          <a:p>
            <a:r>
              <a:rPr lang="en-US" sz="2700" dirty="0">
                <a:latin typeface="+mn-lt"/>
              </a:rPr>
              <a:t>Precisely compose and recompose resources for each </a:t>
            </a:r>
            <a:r>
              <a:rPr lang="en-US" sz="2700" dirty="0" smtClean="0">
                <a:latin typeface="+mn-lt"/>
              </a:rPr>
              <a:t>application</a:t>
            </a:r>
            <a:endParaRPr lang="en-US" sz="2700" dirty="0">
              <a:latin typeface="+mn-lt"/>
            </a:endParaRPr>
          </a:p>
        </p:txBody>
      </p:sp>
      <p:sp>
        <p:nvSpPr>
          <p:cNvPr id="279" name="Text Placeholder 1"/>
          <p:cNvSpPr>
            <a:spLocks noGrp="1"/>
          </p:cNvSpPr>
          <p:nvPr>
            <p:ph type="body" sz="quarter" idx="13"/>
          </p:nvPr>
        </p:nvSpPr>
        <p:spPr>
          <a:xfrm>
            <a:off x="609440" y="946597"/>
            <a:ext cx="10969943" cy="381000"/>
          </a:xfrm>
        </p:spPr>
        <p:txBody>
          <a:bodyPr/>
          <a:lstStyle/>
          <a:p>
            <a:pPr defTabSz="457200">
              <a:lnSpc>
                <a:spcPts val="3000"/>
              </a:lnSpc>
            </a:pPr>
            <a:r>
              <a:rPr lang="en-US" dirty="0">
                <a:cs typeface="Metric Regular"/>
              </a:rPr>
              <a:t>HPE Synergy Composer powered by HPE OneView</a:t>
            </a:r>
          </a:p>
        </p:txBody>
      </p:sp>
      <p:sp>
        <p:nvSpPr>
          <p:cNvPr id="900" name="Rectangle 899"/>
          <p:cNvSpPr/>
          <p:nvPr/>
        </p:nvSpPr>
        <p:spPr bwMode="ltGray">
          <a:xfrm>
            <a:off x="5420877" y="3396927"/>
            <a:ext cx="5628123" cy="1784673"/>
          </a:xfrm>
          <a:prstGeom prst="rect">
            <a:avLst/>
          </a:prstGeom>
          <a:solidFill>
            <a:schemeClr val="bg1"/>
          </a:solidFill>
          <a:ln w="76200" cmpd="sng">
            <a:solidFill>
              <a:srgbClr val="00B3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grpSp>
        <p:nvGrpSpPr>
          <p:cNvPr id="901" name="Group 900"/>
          <p:cNvGrpSpPr/>
          <p:nvPr/>
        </p:nvGrpSpPr>
        <p:grpSpPr>
          <a:xfrm>
            <a:off x="8264842" y="4592381"/>
            <a:ext cx="412749" cy="412087"/>
            <a:chOff x="4489450" y="6175383"/>
            <a:chExt cx="1416050" cy="1612207"/>
          </a:xfrm>
          <a:solidFill>
            <a:schemeClr val="tx1">
              <a:alpha val="61176"/>
            </a:schemeClr>
          </a:solidFill>
        </p:grpSpPr>
        <p:sp>
          <p:nvSpPr>
            <p:cNvPr id="902"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03"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04"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05"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06"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07"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08"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909" name="Group 908"/>
          <p:cNvGrpSpPr/>
          <p:nvPr/>
        </p:nvGrpSpPr>
        <p:grpSpPr>
          <a:xfrm>
            <a:off x="7285691" y="4114800"/>
            <a:ext cx="410509" cy="402187"/>
            <a:chOff x="4413250" y="6553200"/>
            <a:chExt cx="939800" cy="920750"/>
          </a:xfrm>
          <a:solidFill>
            <a:schemeClr val="tx1">
              <a:alpha val="61176"/>
            </a:schemeClr>
          </a:solidFill>
        </p:grpSpPr>
        <p:sp>
          <p:nvSpPr>
            <p:cNvPr id="910"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11"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12"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13"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14"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15"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16"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17"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18"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19"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20"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50"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51"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52"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53"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54"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55"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56"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57"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58"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959" name="Group 958"/>
          <p:cNvGrpSpPr/>
          <p:nvPr/>
        </p:nvGrpSpPr>
        <p:grpSpPr>
          <a:xfrm>
            <a:off x="7267152" y="4591367"/>
            <a:ext cx="412375" cy="401065"/>
            <a:chOff x="3410465" y="6486121"/>
            <a:chExt cx="942643" cy="924403"/>
          </a:xfrm>
          <a:solidFill>
            <a:schemeClr val="tx1">
              <a:alpha val="61176"/>
            </a:schemeClr>
          </a:solidFill>
        </p:grpSpPr>
        <p:sp>
          <p:nvSpPr>
            <p:cNvPr id="960"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61"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62"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63"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64"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65"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66"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67"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68"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69"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70"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13"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14"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15"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16"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17"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18"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19"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20"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21"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122" name="Group 1121"/>
          <p:cNvGrpSpPr/>
          <p:nvPr/>
        </p:nvGrpSpPr>
        <p:grpSpPr>
          <a:xfrm>
            <a:off x="6759149" y="4589021"/>
            <a:ext cx="410509" cy="402187"/>
            <a:chOff x="4413250" y="6553200"/>
            <a:chExt cx="939800" cy="920750"/>
          </a:xfrm>
          <a:solidFill>
            <a:srgbClr val="FFFFFF">
              <a:alpha val="61176"/>
            </a:srgbClr>
          </a:solidFill>
        </p:grpSpPr>
        <p:sp>
          <p:nvSpPr>
            <p:cNvPr id="1123"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24"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25"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26"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27"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28"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29"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30"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31"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32"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33"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34"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35"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36"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37"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38"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39"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40"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41"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42"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143" name="Group 1142"/>
          <p:cNvGrpSpPr/>
          <p:nvPr/>
        </p:nvGrpSpPr>
        <p:grpSpPr>
          <a:xfrm>
            <a:off x="7822563" y="4658304"/>
            <a:ext cx="412375" cy="401065"/>
            <a:chOff x="3410465" y="6486121"/>
            <a:chExt cx="942643" cy="924403"/>
          </a:xfrm>
          <a:solidFill>
            <a:srgbClr val="FFFFFF">
              <a:alpha val="61176"/>
            </a:srgbClr>
          </a:solidFill>
        </p:grpSpPr>
        <p:sp>
          <p:nvSpPr>
            <p:cNvPr id="1144"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45"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46"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47"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48"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49"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50"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51"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52"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53"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54"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55"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56"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57"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58"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59"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60"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61"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62"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63"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164" name="Group 1163"/>
          <p:cNvGrpSpPr/>
          <p:nvPr/>
        </p:nvGrpSpPr>
        <p:grpSpPr>
          <a:xfrm>
            <a:off x="8772842" y="4592381"/>
            <a:ext cx="412749" cy="412087"/>
            <a:chOff x="4489450" y="6175383"/>
            <a:chExt cx="1416050" cy="1612207"/>
          </a:xfrm>
          <a:solidFill>
            <a:srgbClr val="FFFFFF">
              <a:alpha val="61176"/>
            </a:srgbClr>
          </a:solidFill>
        </p:grpSpPr>
        <p:sp>
          <p:nvSpPr>
            <p:cNvPr id="1165"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66"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67"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68"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69"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70"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71"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172" name="Group 1171"/>
          <p:cNvGrpSpPr/>
          <p:nvPr/>
        </p:nvGrpSpPr>
        <p:grpSpPr>
          <a:xfrm>
            <a:off x="9281219" y="4589021"/>
            <a:ext cx="410509" cy="402187"/>
            <a:chOff x="4413250" y="6553200"/>
            <a:chExt cx="939800" cy="920750"/>
          </a:xfrm>
          <a:solidFill>
            <a:schemeClr val="tx1">
              <a:alpha val="61176"/>
            </a:schemeClr>
          </a:solidFill>
        </p:grpSpPr>
        <p:sp>
          <p:nvSpPr>
            <p:cNvPr id="1173"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74"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75"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76"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77"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78"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79"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0"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1"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2"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3"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4"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5"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6"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7"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8"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9"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27"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28"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29"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230" name="Group 1229"/>
          <p:cNvGrpSpPr/>
          <p:nvPr/>
        </p:nvGrpSpPr>
        <p:grpSpPr>
          <a:xfrm>
            <a:off x="9289650" y="3581400"/>
            <a:ext cx="410509" cy="402187"/>
            <a:chOff x="4413250" y="6553200"/>
            <a:chExt cx="939800" cy="920750"/>
          </a:xfrm>
          <a:solidFill>
            <a:schemeClr val="tx1">
              <a:alpha val="61176"/>
            </a:schemeClr>
          </a:solidFill>
        </p:grpSpPr>
        <p:sp>
          <p:nvSpPr>
            <p:cNvPr id="1231"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32"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33"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34"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35"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36"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37"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38"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39"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40"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41"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42"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43"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44"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45"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46"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47"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48"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49"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50"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251" name="Group 1250"/>
          <p:cNvGrpSpPr/>
          <p:nvPr/>
        </p:nvGrpSpPr>
        <p:grpSpPr>
          <a:xfrm>
            <a:off x="10321128" y="4591367"/>
            <a:ext cx="412375" cy="401065"/>
            <a:chOff x="3410465" y="6486121"/>
            <a:chExt cx="942643" cy="924403"/>
          </a:xfrm>
          <a:solidFill>
            <a:srgbClr val="FFFFFF">
              <a:alpha val="61176"/>
            </a:srgbClr>
          </a:solidFill>
        </p:grpSpPr>
        <p:sp>
          <p:nvSpPr>
            <p:cNvPr id="1252"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53"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54"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55"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56"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57"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58"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59"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60"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61"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62"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63"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64"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65"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66"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67"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68"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69"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70"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71"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272" name="Group 1271"/>
          <p:cNvGrpSpPr/>
          <p:nvPr/>
        </p:nvGrpSpPr>
        <p:grpSpPr>
          <a:xfrm>
            <a:off x="8766853" y="4109782"/>
            <a:ext cx="412749" cy="412087"/>
            <a:chOff x="4489450" y="6175383"/>
            <a:chExt cx="1416050" cy="1612207"/>
          </a:xfrm>
          <a:solidFill>
            <a:schemeClr val="tx1">
              <a:alpha val="61176"/>
            </a:schemeClr>
          </a:solidFill>
        </p:grpSpPr>
        <p:sp>
          <p:nvSpPr>
            <p:cNvPr id="1273"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74"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75"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76"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77"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78"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79"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280" name="Group 1279"/>
          <p:cNvGrpSpPr/>
          <p:nvPr/>
        </p:nvGrpSpPr>
        <p:grpSpPr>
          <a:xfrm>
            <a:off x="6759136" y="4106422"/>
            <a:ext cx="410509" cy="402187"/>
            <a:chOff x="4413250" y="6553200"/>
            <a:chExt cx="939800" cy="920750"/>
          </a:xfrm>
          <a:solidFill>
            <a:schemeClr val="tx1">
              <a:alpha val="61176"/>
            </a:schemeClr>
          </a:solidFill>
        </p:grpSpPr>
        <p:sp>
          <p:nvSpPr>
            <p:cNvPr id="1281"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82"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83"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84"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85"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86"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87"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88"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89"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90"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91"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92"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93"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94"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95"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96"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97"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98"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299"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00"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301" name="Group 1300"/>
          <p:cNvGrpSpPr/>
          <p:nvPr/>
        </p:nvGrpSpPr>
        <p:grpSpPr>
          <a:xfrm>
            <a:off x="7769163" y="4108768"/>
            <a:ext cx="412375" cy="401065"/>
            <a:chOff x="3410465" y="6486121"/>
            <a:chExt cx="942643" cy="924403"/>
          </a:xfrm>
          <a:solidFill>
            <a:schemeClr val="tx1">
              <a:alpha val="61176"/>
            </a:schemeClr>
          </a:solidFill>
        </p:grpSpPr>
        <p:sp>
          <p:nvSpPr>
            <p:cNvPr id="1302"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03"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04"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05"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06"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07"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08"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09"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10"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11"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12"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13"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14"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15"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16"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17"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18"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19"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20"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21"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343" name="Group 1342"/>
          <p:cNvGrpSpPr/>
          <p:nvPr/>
        </p:nvGrpSpPr>
        <p:grpSpPr>
          <a:xfrm>
            <a:off x="8283139" y="4108768"/>
            <a:ext cx="412375" cy="401065"/>
            <a:chOff x="3410465" y="6486121"/>
            <a:chExt cx="942643" cy="924403"/>
          </a:xfrm>
          <a:solidFill>
            <a:srgbClr val="FFFFFF">
              <a:alpha val="61176"/>
            </a:srgbClr>
          </a:solidFill>
        </p:grpSpPr>
        <p:sp>
          <p:nvSpPr>
            <p:cNvPr id="1344"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45"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46"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47"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48"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49"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50"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51"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52"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53"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54"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55"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56"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57"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58"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59"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60"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61"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62"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63"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364" name="Group 1363"/>
          <p:cNvGrpSpPr/>
          <p:nvPr/>
        </p:nvGrpSpPr>
        <p:grpSpPr>
          <a:xfrm>
            <a:off x="9274853" y="4109782"/>
            <a:ext cx="412749" cy="412087"/>
            <a:chOff x="4489450" y="6175383"/>
            <a:chExt cx="1416050" cy="1612207"/>
          </a:xfrm>
          <a:solidFill>
            <a:schemeClr val="tx1">
              <a:alpha val="61176"/>
            </a:schemeClr>
          </a:solidFill>
        </p:grpSpPr>
        <p:sp>
          <p:nvSpPr>
            <p:cNvPr id="1365"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66"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67"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68"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69"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70"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71"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393" name="Group 1392"/>
          <p:cNvGrpSpPr/>
          <p:nvPr/>
        </p:nvGrpSpPr>
        <p:grpSpPr>
          <a:xfrm>
            <a:off x="10309158" y="4106422"/>
            <a:ext cx="410509" cy="402187"/>
            <a:chOff x="4413250" y="6553200"/>
            <a:chExt cx="939800" cy="920750"/>
          </a:xfrm>
          <a:solidFill>
            <a:srgbClr val="FFFFFF">
              <a:alpha val="61176"/>
            </a:srgbClr>
          </a:solidFill>
        </p:grpSpPr>
        <p:sp>
          <p:nvSpPr>
            <p:cNvPr id="1394"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95"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96"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97"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98"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399"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00"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01"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02"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03"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04"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05"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06"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07"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08"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09"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10"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11"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12"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13"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414" name="Group 1413"/>
          <p:cNvGrpSpPr/>
          <p:nvPr/>
        </p:nvGrpSpPr>
        <p:grpSpPr>
          <a:xfrm>
            <a:off x="6268760" y="4114800"/>
            <a:ext cx="412375" cy="401065"/>
            <a:chOff x="3410465" y="6486121"/>
            <a:chExt cx="942643" cy="924403"/>
          </a:xfrm>
          <a:solidFill>
            <a:schemeClr val="tx1">
              <a:alpha val="61176"/>
            </a:schemeClr>
          </a:solidFill>
        </p:grpSpPr>
        <p:sp>
          <p:nvSpPr>
            <p:cNvPr id="1415"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16"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17"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18"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19"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20"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21"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22"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23"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24"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25"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26"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27"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28"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29"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30"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31"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32"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33"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34"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435" name="Group 1434"/>
          <p:cNvGrpSpPr/>
          <p:nvPr/>
        </p:nvGrpSpPr>
        <p:grpSpPr>
          <a:xfrm>
            <a:off x="8264842" y="3594310"/>
            <a:ext cx="412749" cy="412087"/>
            <a:chOff x="4489450" y="6175383"/>
            <a:chExt cx="1416050" cy="1612207"/>
          </a:xfrm>
          <a:solidFill>
            <a:srgbClr val="FFFFFF">
              <a:alpha val="61176"/>
            </a:srgbClr>
          </a:solidFill>
        </p:grpSpPr>
        <p:sp>
          <p:nvSpPr>
            <p:cNvPr id="1436"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37"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38"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39"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40"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41"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42"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443" name="Group 1442"/>
          <p:cNvGrpSpPr/>
          <p:nvPr/>
        </p:nvGrpSpPr>
        <p:grpSpPr>
          <a:xfrm>
            <a:off x="7253076" y="3581400"/>
            <a:ext cx="412375" cy="401065"/>
            <a:chOff x="3410465" y="6486121"/>
            <a:chExt cx="942643" cy="924403"/>
          </a:xfrm>
          <a:solidFill>
            <a:schemeClr val="tx1">
              <a:alpha val="61176"/>
            </a:schemeClr>
          </a:solidFill>
        </p:grpSpPr>
        <p:sp>
          <p:nvSpPr>
            <p:cNvPr id="1444"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45"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46"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47"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48"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49"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50"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51"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52"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53"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54"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55"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56"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57"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58"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59"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60"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61"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62"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63"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464" name="Group 1463"/>
          <p:cNvGrpSpPr/>
          <p:nvPr/>
        </p:nvGrpSpPr>
        <p:grpSpPr>
          <a:xfrm>
            <a:off x="6770475" y="3581400"/>
            <a:ext cx="410509" cy="402187"/>
            <a:chOff x="4413250" y="6553200"/>
            <a:chExt cx="939800" cy="920750"/>
          </a:xfrm>
          <a:solidFill>
            <a:schemeClr val="tx1">
              <a:alpha val="61176"/>
            </a:schemeClr>
          </a:solidFill>
        </p:grpSpPr>
        <p:sp>
          <p:nvSpPr>
            <p:cNvPr id="1465"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66"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67"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68"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69"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70"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71"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72"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73"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74"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75"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76"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77"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78"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79"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80"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81"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82"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83"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84"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485" name="Group 1484"/>
          <p:cNvGrpSpPr/>
          <p:nvPr/>
        </p:nvGrpSpPr>
        <p:grpSpPr>
          <a:xfrm>
            <a:off x="7781128" y="3593296"/>
            <a:ext cx="412375" cy="401065"/>
            <a:chOff x="3410465" y="6486121"/>
            <a:chExt cx="942643" cy="924403"/>
          </a:xfrm>
          <a:solidFill>
            <a:schemeClr val="tx1">
              <a:alpha val="61176"/>
            </a:schemeClr>
          </a:solidFill>
        </p:grpSpPr>
        <p:sp>
          <p:nvSpPr>
            <p:cNvPr id="1486"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87"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88"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89"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90"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91"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92"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93"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94"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95"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96"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97"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98"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499"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00"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01"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02"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03"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04"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05"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506" name="Group 1505"/>
          <p:cNvGrpSpPr/>
          <p:nvPr/>
        </p:nvGrpSpPr>
        <p:grpSpPr>
          <a:xfrm>
            <a:off x="8772842" y="3594310"/>
            <a:ext cx="412749" cy="412087"/>
            <a:chOff x="4489450" y="6175383"/>
            <a:chExt cx="1416050" cy="1612207"/>
          </a:xfrm>
          <a:solidFill>
            <a:schemeClr val="tx1">
              <a:alpha val="61176"/>
            </a:schemeClr>
          </a:solidFill>
        </p:grpSpPr>
        <p:sp>
          <p:nvSpPr>
            <p:cNvPr id="1507"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08"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09"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10"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11"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12"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13"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535" name="Group 1534"/>
          <p:cNvGrpSpPr/>
          <p:nvPr/>
        </p:nvGrpSpPr>
        <p:grpSpPr>
          <a:xfrm>
            <a:off x="9807147" y="3590950"/>
            <a:ext cx="410509" cy="402187"/>
            <a:chOff x="4413250" y="6553200"/>
            <a:chExt cx="939800" cy="920750"/>
          </a:xfrm>
          <a:solidFill>
            <a:schemeClr val="tx1">
              <a:alpha val="61176"/>
            </a:schemeClr>
          </a:solidFill>
        </p:grpSpPr>
        <p:sp>
          <p:nvSpPr>
            <p:cNvPr id="1536"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37"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38"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39"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40"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41"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42"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43"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44"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45"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46"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47"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48"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49"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50"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51"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52"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53"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54"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55"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556" name="Group 1555"/>
          <p:cNvGrpSpPr/>
          <p:nvPr/>
        </p:nvGrpSpPr>
        <p:grpSpPr>
          <a:xfrm>
            <a:off x="10321128" y="3593296"/>
            <a:ext cx="412375" cy="401065"/>
            <a:chOff x="3410465" y="6486121"/>
            <a:chExt cx="942643" cy="924403"/>
          </a:xfrm>
          <a:solidFill>
            <a:schemeClr val="tx1">
              <a:alpha val="61176"/>
            </a:schemeClr>
          </a:solidFill>
        </p:grpSpPr>
        <p:sp>
          <p:nvSpPr>
            <p:cNvPr id="1557"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58"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59"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60"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61"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62"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63"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64"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65"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66"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67"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68"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69"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70"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71"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72"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73"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74"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75"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76"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577" name="Group 1576"/>
          <p:cNvGrpSpPr/>
          <p:nvPr/>
        </p:nvGrpSpPr>
        <p:grpSpPr>
          <a:xfrm>
            <a:off x="6262600" y="3643740"/>
            <a:ext cx="412749" cy="412087"/>
            <a:chOff x="4489450" y="6175383"/>
            <a:chExt cx="1416050" cy="1612207"/>
          </a:xfrm>
          <a:solidFill>
            <a:schemeClr val="tx1">
              <a:alpha val="61176"/>
            </a:schemeClr>
          </a:solidFill>
        </p:grpSpPr>
        <p:sp>
          <p:nvSpPr>
            <p:cNvPr id="1578"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79"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80"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81"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82"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83"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84"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585" name="Group 1584"/>
          <p:cNvGrpSpPr/>
          <p:nvPr/>
        </p:nvGrpSpPr>
        <p:grpSpPr>
          <a:xfrm>
            <a:off x="5754253" y="4600403"/>
            <a:ext cx="412749" cy="412087"/>
            <a:chOff x="4489450" y="6175383"/>
            <a:chExt cx="1416050" cy="1612207"/>
          </a:xfrm>
          <a:solidFill>
            <a:schemeClr val="tx1">
              <a:alpha val="61176"/>
            </a:schemeClr>
          </a:solidFill>
        </p:grpSpPr>
        <p:sp>
          <p:nvSpPr>
            <p:cNvPr id="1586"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87"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88"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89"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90"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91"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92"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593" name="Group 1592"/>
          <p:cNvGrpSpPr/>
          <p:nvPr/>
        </p:nvGrpSpPr>
        <p:grpSpPr>
          <a:xfrm>
            <a:off x="5753725" y="4114800"/>
            <a:ext cx="412375" cy="401065"/>
            <a:chOff x="3410465" y="6486121"/>
            <a:chExt cx="942643" cy="924403"/>
          </a:xfrm>
          <a:solidFill>
            <a:schemeClr val="tx1">
              <a:alpha val="61176"/>
            </a:schemeClr>
          </a:solidFill>
        </p:grpSpPr>
        <p:sp>
          <p:nvSpPr>
            <p:cNvPr id="1594"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95"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96"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97"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98"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99"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00"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01"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02"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03"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04"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05"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06"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07"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08"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09"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10"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11"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12"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13"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614" name="Group 1613"/>
          <p:cNvGrpSpPr/>
          <p:nvPr/>
        </p:nvGrpSpPr>
        <p:grpSpPr>
          <a:xfrm>
            <a:off x="5754253" y="3602332"/>
            <a:ext cx="412749" cy="412087"/>
            <a:chOff x="4489450" y="6175383"/>
            <a:chExt cx="1416050" cy="1612207"/>
          </a:xfrm>
          <a:solidFill>
            <a:schemeClr val="tx1">
              <a:alpha val="61176"/>
            </a:schemeClr>
          </a:solidFill>
        </p:grpSpPr>
        <p:sp>
          <p:nvSpPr>
            <p:cNvPr id="1615"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16"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17"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18"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19"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20"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21"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2" name="Rectangle 1"/>
          <p:cNvSpPr/>
          <p:nvPr/>
        </p:nvSpPr>
        <p:spPr bwMode="ltGray">
          <a:xfrm>
            <a:off x="741994" y="1768114"/>
            <a:ext cx="3862316" cy="244294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smtClean="0"/>
          </a:p>
        </p:txBody>
      </p:sp>
      <p:pic>
        <p:nvPicPr>
          <p:cNvPr id="377" name="Picture 376"/>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1574027" y="4183026"/>
            <a:ext cx="392304" cy="377612"/>
          </a:xfrm>
          <a:prstGeom prst="rect">
            <a:avLst/>
          </a:prstGeom>
        </p:spPr>
      </p:pic>
      <p:sp>
        <p:nvSpPr>
          <p:cNvPr id="117" name="Freeform 5"/>
          <p:cNvSpPr>
            <a:spLocks noEditPoints="1"/>
          </p:cNvSpPr>
          <p:nvPr/>
        </p:nvSpPr>
        <p:spPr bwMode="auto">
          <a:xfrm>
            <a:off x="598746" y="1820534"/>
            <a:ext cx="3691541" cy="3383481"/>
          </a:xfrm>
          <a:custGeom>
            <a:avLst/>
            <a:gdLst>
              <a:gd name="T0" fmla="*/ 2342 w 2342"/>
              <a:gd name="T1" fmla="*/ 1562 h 2146"/>
              <a:gd name="T2" fmla="*/ 2342 w 2342"/>
              <a:gd name="T3" fmla="*/ 0 h 2146"/>
              <a:gd name="T4" fmla="*/ 0 w 2342"/>
              <a:gd name="T5" fmla="*/ 0 h 2146"/>
              <a:gd name="T6" fmla="*/ 0 w 2342"/>
              <a:gd name="T7" fmla="*/ 1562 h 2146"/>
              <a:gd name="T8" fmla="*/ 772 w 2342"/>
              <a:gd name="T9" fmla="*/ 1562 h 2146"/>
              <a:gd name="T10" fmla="*/ 772 w 2342"/>
              <a:gd name="T11" fmla="*/ 1953 h 2146"/>
              <a:gd name="T12" fmla="*/ 481 w 2342"/>
              <a:gd name="T13" fmla="*/ 1953 h 2146"/>
              <a:gd name="T14" fmla="*/ 481 w 2342"/>
              <a:gd name="T15" fmla="*/ 2146 h 2146"/>
              <a:gd name="T16" fmla="*/ 1861 w 2342"/>
              <a:gd name="T17" fmla="*/ 2146 h 2146"/>
              <a:gd name="T18" fmla="*/ 1861 w 2342"/>
              <a:gd name="T19" fmla="*/ 1953 h 2146"/>
              <a:gd name="T20" fmla="*/ 1564 w 2342"/>
              <a:gd name="T21" fmla="*/ 1953 h 2146"/>
              <a:gd name="T22" fmla="*/ 1564 w 2342"/>
              <a:gd name="T23" fmla="*/ 1562 h 2146"/>
              <a:gd name="T24" fmla="*/ 2342 w 2342"/>
              <a:gd name="T25" fmla="*/ 1562 h 2146"/>
              <a:gd name="T26" fmla="*/ 197 w 2342"/>
              <a:gd name="T27" fmla="*/ 1370 h 2146"/>
              <a:gd name="T28" fmla="*/ 197 w 2342"/>
              <a:gd name="T29" fmla="*/ 193 h 2146"/>
              <a:gd name="T30" fmla="*/ 2148 w 2342"/>
              <a:gd name="T31" fmla="*/ 193 h 2146"/>
              <a:gd name="T32" fmla="*/ 2148 w 2342"/>
              <a:gd name="T33" fmla="*/ 1370 h 2146"/>
              <a:gd name="T34" fmla="*/ 197 w 2342"/>
              <a:gd name="T35" fmla="*/ 1370 h 2146"/>
              <a:gd name="T36" fmla="*/ 1356 w 2342"/>
              <a:gd name="T37" fmla="*/ 1953 h 2146"/>
              <a:gd name="T38" fmla="*/ 981 w 2342"/>
              <a:gd name="T39" fmla="*/ 1953 h 2146"/>
              <a:gd name="T40" fmla="*/ 981 w 2342"/>
              <a:gd name="T41" fmla="*/ 1562 h 2146"/>
              <a:gd name="T42" fmla="*/ 1356 w 2342"/>
              <a:gd name="T43" fmla="*/ 1562 h 2146"/>
              <a:gd name="T44" fmla="*/ 1356 w 2342"/>
              <a:gd name="T45" fmla="*/ 1953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2" h="2146">
                <a:moveTo>
                  <a:pt x="2342" y="1562"/>
                </a:moveTo>
                <a:lnTo>
                  <a:pt x="2342" y="0"/>
                </a:lnTo>
                <a:lnTo>
                  <a:pt x="0" y="0"/>
                </a:lnTo>
                <a:lnTo>
                  <a:pt x="0" y="1562"/>
                </a:lnTo>
                <a:lnTo>
                  <a:pt x="772" y="1562"/>
                </a:lnTo>
                <a:lnTo>
                  <a:pt x="772" y="1953"/>
                </a:lnTo>
                <a:lnTo>
                  <a:pt x="481" y="1953"/>
                </a:lnTo>
                <a:lnTo>
                  <a:pt x="481" y="2146"/>
                </a:lnTo>
                <a:lnTo>
                  <a:pt x="1861" y="2146"/>
                </a:lnTo>
                <a:lnTo>
                  <a:pt x="1861" y="1953"/>
                </a:lnTo>
                <a:lnTo>
                  <a:pt x="1564" y="1953"/>
                </a:lnTo>
                <a:lnTo>
                  <a:pt x="1564" y="1562"/>
                </a:lnTo>
                <a:lnTo>
                  <a:pt x="2342" y="1562"/>
                </a:lnTo>
                <a:close/>
                <a:moveTo>
                  <a:pt x="197" y="1370"/>
                </a:moveTo>
                <a:lnTo>
                  <a:pt x="197" y="193"/>
                </a:lnTo>
                <a:lnTo>
                  <a:pt x="2148" y="193"/>
                </a:lnTo>
                <a:lnTo>
                  <a:pt x="2148" y="1370"/>
                </a:lnTo>
                <a:lnTo>
                  <a:pt x="197" y="1370"/>
                </a:lnTo>
                <a:close/>
                <a:moveTo>
                  <a:pt x="1356" y="1953"/>
                </a:moveTo>
                <a:lnTo>
                  <a:pt x="981" y="1953"/>
                </a:lnTo>
                <a:lnTo>
                  <a:pt x="981" y="1562"/>
                </a:lnTo>
                <a:lnTo>
                  <a:pt x="1356" y="1562"/>
                </a:lnTo>
                <a:lnTo>
                  <a:pt x="1356" y="1953"/>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18" name="TextBox 117"/>
          <p:cNvSpPr txBox="1"/>
          <p:nvPr/>
        </p:nvSpPr>
        <p:spPr>
          <a:xfrm>
            <a:off x="1911985" y="1524000"/>
            <a:ext cx="1708701" cy="241875"/>
          </a:xfrm>
          <a:prstGeom prst="rect">
            <a:avLst/>
          </a:prstGeom>
          <a:noFill/>
        </p:spPr>
        <p:txBody>
          <a:bodyPr wrap="none" lIns="0" tIns="0" rIns="0" bIns="0" rtlCol="0">
            <a:noAutofit/>
          </a:bodyPr>
          <a:lstStyle/>
          <a:p>
            <a:pPr>
              <a:lnSpc>
                <a:spcPct val="90000"/>
              </a:lnSpc>
            </a:pPr>
            <a:r>
              <a:rPr lang="en-US" sz="1400" b="1" dirty="0"/>
              <a:t>LIBRARY</a:t>
            </a:r>
          </a:p>
        </p:txBody>
      </p:sp>
      <p:sp>
        <p:nvSpPr>
          <p:cNvPr id="119" name="Rectangle 118"/>
          <p:cNvSpPr/>
          <p:nvPr/>
        </p:nvSpPr>
        <p:spPr bwMode="ltGray">
          <a:xfrm>
            <a:off x="1045674" y="2756979"/>
            <a:ext cx="497466" cy="497595"/>
          </a:xfrm>
          <a:prstGeom prst="rect">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200" dirty="0"/>
          </a:p>
        </p:txBody>
      </p:sp>
      <p:sp>
        <p:nvSpPr>
          <p:cNvPr id="120" name="Rectangle 119"/>
          <p:cNvSpPr/>
          <p:nvPr/>
        </p:nvSpPr>
        <p:spPr bwMode="ltGray">
          <a:xfrm>
            <a:off x="1045674" y="3328648"/>
            <a:ext cx="497466" cy="497595"/>
          </a:xfrm>
          <a:prstGeom prst="rect">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200" dirty="0"/>
          </a:p>
        </p:txBody>
      </p:sp>
      <p:sp>
        <p:nvSpPr>
          <p:cNvPr id="121" name="Rectangle 120"/>
          <p:cNvSpPr/>
          <p:nvPr/>
        </p:nvSpPr>
        <p:spPr bwMode="ltGray">
          <a:xfrm>
            <a:off x="1041991" y="2187994"/>
            <a:ext cx="497466" cy="497595"/>
          </a:xfrm>
          <a:prstGeom prst="rect">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200" dirty="0"/>
          </a:p>
        </p:txBody>
      </p:sp>
      <p:pic>
        <p:nvPicPr>
          <p:cNvPr id="122" name="Picture 121"/>
          <p:cNvPicPr>
            <a:picLocks noChangeAspect="1"/>
          </p:cNvPicPr>
          <p:nvPr/>
        </p:nvPicPr>
        <p:blipFill>
          <a:blip r:embed="rId8"/>
          <a:stretch>
            <a:fillRect/>
          </a:stretch>
        </p:blipFill>
        <p:spPr>
          <a:xfrm>
            <a:off x="1200077" y="2859362"/>
            <a:ext cx="193439" cy="291220"/>
          </a:xfrm>
          <a:prstGeom prst="rect">
            <a:avLst/>
          </a:prstGeom>
        </p:spPr>
      </p:pic>
      <p:pic>
        <p:nvPicPr>
          <p:cNvPr id="123" name="Picture 122"/>
          <p:cNvPicPr>
            <a:picLocks noChangeAspect="1"/>
          </p:cNvPicPr>
          <p:nvPr/>
        </p:nvPicPr>
        <p:blipFill>
          <a:blip r:embed="rId9"/>
          <a:stretch>
            <a:fillRect/>
          </a:stretch>
        </p:blipFill>
        <p:spPr>
          <a:xfrm>
            <a:off x="1140338" y="3457911"/>
            <a:ext cx="312917" cy="235258"/>
          </a:xfrm>
          <a:prstGeom prst="rect">
            <a:avLst/>
          </a:prstGeom>
        </p:spPr>
      </p:pic>
      <p:pic>
        <p:nvPicPr>
          <p:cNvPr id="125" name="Picture 124"/>
          <p:cNvPicPr>
            <a:picLocks noChangeAspect="1"/>
          </p:cNvPicPr>
          <p:nvPr/>
        </p:nvPicPr>
        <p:blipFill>
          <a:blip r:embed="rId10"/>
          <a:stretch>
            <a:fillRect/>
          </a:stretch>
        </p:blipFill>
        <p:spPr>
          <a:xfrm>
            <a:off x="1173381" y="2340088"/>
            <a:ext cx="239466" cy="180678"/>
          </a:xfrm>
          <a:prstGeom prst="rect">
            <a:avLst/>
          </a:prstGeom>
        </p:spPr>
      </p:pic>
      <p:grpSp>
        <p:nvGrpSpPr>
          <p:cNvPr id="8" name="Group 7"/>
          <p:cNvGrpSpPr/>
          <p:nvPr/>
        </p:nvGrpSpPr>
        <p:grpSpPr>
          <a:xfrm>
            <a:off x="1981200" y="2397623"/>
            <a:ext cx="1255595" cy="1270612"/>
            <a:chOff x="2095500" y="3162300"/>
            <a:chExt cx="1255595" cy="1270612"/>
          </a:xfrm>
        </p:grpSpPr>
        <p:sp>
          <p:nvSpPr>
            <p:cNvPr id="188" name="Rectangle 187"/>
            <p:cNvSpPr/>
            <p:nvPr/>
          </p:nvSpPr>
          <p:spPr>
            <a:xfrm>
              <a:off x="2095500" y="3162300"/>
              <a:ext cx="1255595" cy="1270612"/>
            </a:xfrm>
            <a:prstGeom prst="rect">
              <a:avLst/>
            </a:prstGeom>
            <a:solidFill>
              <a:schemeClr val="accent3"/>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sp>
          <p:nvSpPr>
            <p:cNvPr id="7" name="TextBox 6"/>
            <p:cNvSpPr txBox="1"/>
            <p:nvPr/>
          </p:nvSpPr>
          <p:spPr>
            <a:xfrm>
              <a:off x="2115687" y="3173863"/>
              <a:ext cx="914400" cy="914400"/>
            </a:xfrm>
            <a:prstGeom prst="rect">
              <a:avLst/>
            </a:prstGeom>
            <a:noFill/>
          </p:spPr>
          <p:txBody>
            <a:bodyPr wrap="none" lIns="0" tIns="0" rIns="0" bIns="0" rtlCol="0">
              <a:noAutofit/>
            </a:bodyPr>
            <a:lstStyle/>
            <a:p>
              <a:pPr>
                <a:lnSpc>
                  <a:spcPct val="90000"/>
                </a:lnSpc>
              </a:pPr>
              <a:r>
                <a:rPr lang="en-US" sz="1400" dirty="0" smtClean="0">
                  <a:solidFill>
                    <a:prstClr val="white"/>
                  </a:solidFill>
                </a:rPr>
                <a:t>ERP Template</a:t>
              </a:r>
              <a:r>
                <a:rPr lang="en-US" sz="1400" dirty="0">
                  <a:solidFill>
                    <a:prstClr val="white"/>
                  </a:solidFill>
                </a:rPr>
                <a:t/>
              </a:r>
              <a:br>
                <a:rPr lang="en-US" sz="1400" dirty="0">
                  <a:solidFill>
                    <a:prstClr val="white"/>
                  </a:solidFill>
                </a:rPr>
              </a:br>
              <a:r>
                <a:rPr lang="en-US" sz="1200" dirty="0">
                  <a:solidFill>
                    <a:prstClr val="white"/>
                  </a:solidFill>
                </a:rPr>
                <a:t>Image 1</a:t>
              </a:r>
            </a:p>
            <a:p>
              <a:pPr>
                <a:lnSpc>
                  <a:spcPct val="90000"/>
                </a:lnSpc>
              </a:pPr>
              <a:endParaRPr lang="en-US" sz="1600" dirty="0"/>
            </a:p>
          </p:txBody>
        </p:sp>
      </p:grpSp>
      <p:grpSp>
        <p:nvGrpSpPr>
          <p:cNvPr id="2138" name="Group 2137"/>
          <p:cNvGrpSpPr/>
          <p:nvPr/>
        </p:nvGrpSpPr>
        <p:grpSpPr>
          <a:xfrm>
            <a:off x="2801435" y="3225153"/>
            <a:ext cx="294686" cy="286604"/>
            <a:chOff x="3410465" y="6486121"/>
            <a:chExt cx="942643" cy="924403"/>
          </a:xfrm>
          <a:solidFill>
            <a:srgbClr val="FFFFFF">
              <a:alpha val="61176"/>
            </a:srgbClr>
          </a:solidFill>
        </p:grpSpPr>
        <p:sp>
          <p:nvSpPr>
            <p:cNvPr id="2139"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40"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41"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42"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43"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44"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45"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46"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47"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48"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49"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50"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51"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52"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53"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54"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55"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56"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57"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58"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159" name="Group 2158"/>
          <p:cNvGrpSpPr/>
          <p:nvPr/>
        </p:nvGrpSpPr>
        <p:grpSpPr>
          <a:xfrm>
            <a:off x="2438413" y="3223477"/>
            <a:ext cx="293352" cy="287405"/>
            <a:chOff x="4413250" y="6553200"/>
            <a:chExt cx="939800" cy="920750"/>
          </a:xfrm>
          <a:solidFill>
            <a:srgbClr val="FFFFFF">
              <a:alpha val="61176"/>
            </a:srgbClr>
          </a:solidFill>
        </p:grpSpPr>
        <p:sp>
          <p:nvSpPr>
            <p:cNvPr id="2160"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61"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62"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63"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64"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65"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66"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67"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68"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69"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70"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71"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72"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73"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74"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75"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76"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77"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78"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79"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180" name="Group 2179"/>
          <p:cNvGrpSpPr/>
          <p:nvPr/>
        </p:nvGrpSpPr>
        <p:grpSpPr>
          <a:xfrm>
            <a:off x="2070853" y="3225878"/>
            <a:ext cx="294953" cy="294480"/>
            <a:chOff x="4489450" y="6175383"/>
            <a:chExt cx="1416050" cy="1612207"/>
          </a:xfrm>
          <a:solidFill>
            <a:srgbClr val="FFFFFF">
              <a:alpha val="61176"/>
            </a:srgbClr>
          </a:solidFill>
        </p:grpSpPr>
        <p:sp>
          <p:nvSpPr>
            <p:cNvPr id="2181"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82"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83"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84"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85"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86"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87"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0" name="Group 9"/>
          <p:cNvGrpSpPr/>
          <p:nvPr/>
        </p:nvGrpSpPr>
        <p:grpSpPr>
          <a:xfrm>
            <a:off x="1044259" y="2189901"/>
            <a:ext cx="497466" cy="497595"/>
            <a:chOff x="-74857" y="2941295"/>
            <a:chExt cx="497466" cy="497595"/>
          </a:xfrm>
        </p:grpSpPr>
        <p:sp>
          <p:nvSpPr>
            <p:cNvPr id="2190" name="Rectangle 2189"/>
            <p:cNvSpPr/>
            <p:nvPr/>
          </p:nvSpPr>
          <p:spPr bwMode="ltGray">
            <a:xfrm>
              <a:off x="-74857" y="2941295"/>
              <a:ext cx="497466" cy="49759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200" dirty="0"/>
            </a:p>
          </p:txBody>
        </p:sp>
        <p:pic>
          <p:nvPicPr>
            <p:cNvPr id="2193" name="Picture 2192"/>
            <p:cNvPicPr>
              <a:picLocks noChangeAspect="1"/>
            </p:cNvPicPr>
            <p:nvPr/>
          </p:nvPicPr>
          <p:blipFill>
            <a:blip r:embed="rId10"/>
            <a:stretch>
              <a:fillRect/>
            </a:stretch>
          </p:blipFill>
          <p:spPr>
            <a:xfrm>
              <a:off x="56533" y="3093389"/>
              <a:ext cx="239466" cy="180678"/>
            </a:xfrm>
            <a:prstGeom prst="rect">
              <a:avLst/>
            </a:prstGeom>
          </p:spPr>
        </p:pic>
      </p:grpSp>
      <p:grpSp>
        <p:nvGrpSpPr>
          <p:cNvPr id="17" name="Group 16"/>
          <p:cNvGrpSpPr/>
          <p:nvPr/>
        </p:nvGrpSpPr>
        <p:grpSpPr>
          <a:xfrm>
            <a:off x="3290777" y="3657198"/>
            <a:ext cx="793207" cy="277084"/>
            <a:chOff x="3290777" y="4421875"/>
            <a:chExt cx="793207" cy="277084"/>
          </a:xfrm>
        </p:grpSpPr>
        <p:sp>
          <p:nvSpPr>
            <p:cNvPr id="14" name="Rectangle 13"/>
            <p:cNvSpPr/>
            <p:nvPr/>
          </p:nvSpPr>
          <p:spPr bwMode="ltGray">
            <a:xfrm>
              <a:off x="3290777" y="4421875"/>
              <a:ext cx="639779" cy="218364"/>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smtClean="0"/>
            </a:p>
          </p:txBody>
        </p:sp>
        <p:sp>
          <p:nvSpPr>
            <p:cNvPr id="15" name="TextBox 14"/>
            <p:cNvSpPr txBox="1"/>
            <p:nvPr/>
          </p:nvSpPr>
          <p:spPr>
            <a:xfrm>
              <a:off x="3442539" y="4466947"/>
              <a:ext cx="641445" cy="232012"/>
            </a:xfrm>
            <a:prstGeom prst="rect">
              <a:avLst/>
            </a:prstGeom>
            <a:noFill/>
          </p:spPr>
          <p:txBody>
            <a:bodyPr wrap="none" lIns="0" tIns="0" rIns="0" bIns="0" rtlCol="0">
              <a:noAutofit/>
            </a:bodyPr>
            <a:lstStyle/>
            <a:p>
              <a:pPr>
                <a:lnSpc>
                  <a:spcPct val="90000"/>
                </a:lnSpc>
              </a:pPr>
              <a:r>
                <a:rPr lang="en-US" sz="1050" dirty="0" smtClean="0">
                  <a:solidFill>
                    <a:schemeClr val="bg1"/>
                  </a:solidFill>
                </a:rPr>
                <a:t>Install</a:t>
              </a:r>
              <a:endParaRPr lang="en-US" sz="1050" dirty="0">
                <a:solidFill>
                  <a:schemeClr val="bg1"/>
                </a:solidFill>
              </a:endParaRPr>
            </a:p>
          </p:txBody>
        </p:sp>
      </p:grpSp>
      <p:grpSp>
        <p:nvGrpSpPr>
          <p:cNvPr id="2300" name="Group 2299"/>
          <p:cNvGrpSpPr/>
          <p:nvPr/>
        </p:nvGrpSpPr>
        <p:grpSpPr>
          <a:xfrm>
            <a:off x="6268760" y="4114800"/>
            <a:ext cx="412375" cy="401065"/>
            <a:chOff x="3410465" y="6486121"/>
            <a:chExt cx="942643" cy="924403"/>
          </a:xfrm>
          <a:solidFill>
            <a:schemeClr val="accent3"/>
          </a:solidFill>
        </p:grpSpPr>
        <p:sp>
          <p:nvSpPr>
            <p:cNvPr id="2301"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02"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03"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04"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05"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06"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07"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08"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09"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10"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11"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12"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13"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14"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15"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16"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17"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18"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19"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20"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329" name="Group 2328"/>
          <p:cNvGrpSpPr/>
          <p:nvPr/>
        </p:nvGrpSpPr>
        <p:grpSpPr>
          <a:xfrm>
            <a:off x="7285691" y="4114800"/>
            <a:ext cx="410509" cy="402187"/>
            <a:chOff x="4413250" y="6553200"/>
            <a:chExt cx="939800" cy="920750"/>
          </a:xfrm>
          <a:solidFill>
            <a:schemeClr val="accent3"/>
          </a:solidFill>
        </p:grpSpPr>
        <p:sp>
          <p:nvSpPr>
            <p:cNvPr id="2330"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31"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32"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33"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34"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35"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36"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37"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38"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39"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40"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41"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42"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43"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44"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45"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46"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47"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48"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49"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350" name="Group 2349"/>
          <p:cNvGrpSpPr/>
          <p:nvPr/>
        </p:nvGrpSpPr>
        <p:grpSpPr>
          <a:xfrm>
            <a:off x="6262600" y="3643740"/>
            <a:ext cx="412749" cy="412087"/>
            <a:chOff x="4489450" y="6175383"/>
            <a:chExt cx="1416050" cy="1612207"/>
          </a:xfrm>
          <a:solidFill>
            <a:schemeClr val="accent3"/>
          </a:solidFill>
        </p:grpSpPr>
        <p:sp>
          <p:nvSpPr>
            <p:cNvPr id="2351"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52"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53"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54"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55"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56"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57"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2361" name="Rectangle 2360"/>
          <p:cNvSpPr/>
          <p:nvPr/>
        </p:nvSpPr>
        <p:spPr>
          <a:xfrm>
            <a:off x="1981200" y="2397623"/>
            <a:ext cx="1255595" cy="1270612"/>
          </a:xfrm>
          <a:prstGeom prst="rect">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grpSp>
        <p:nvGrpSpPr>
          <p:cNvPr id="16" name="Group 15"/>
          <p:cNvGrpSpPr/>
          <p:nvPr/>
        </p:nvGrpSpPr>
        <p:grpSpPr>
          <a:xfrm>
            <a:off x="1981200" y="2397623"/>
            <a:ext cx="1255595" cy="1270612"/>
            <a:chOff x="4680999" y="5308294"/>
            <a:chExt cx="1255595" cy="1270612"/>
          </a:xfrm>
        </p:grpSpPr>
        <p:grpSp>
          <p:nvGrpSpPr>
            <p:cNvPr id="2247" name="Group 2246"/>
            <p:cNvGrpSpPr/>
            <p:nvPr/>
          </p:nvGrpSpPr>
          <p:grpSpPr>
            <a:xfrm>
              <a:off x="4680999" y="5308294"/>
              <a:ext cx="1255595" cy="1270612"/>
              <a:chOff x="2095500" y="3162300"/>
              <a:chExt cx="1255595" cy="1270612"/>
            </a:xfrm>
          </p:grpSpPr>
          <p:sp>
            <p:nvSpPr>
              <p:cNvPr id="2248" name="Rectangle 2247"/>
              <p:cNvSpPr/>
              <p:nvPr/>
            </p:nvSpPr>
            <p:spPr>
              <a:xfrm>
                <a:off x="2095500" y="3162300"/>
                <a:ext cx="1255595" cy="1270612"/>
              </a:xfrm>
              <a:prstGeom prst="rect">
                <a:avLst/>
              </a:prstGeom>
              <a:solidFill>
                <a:schemeClr val="accent3"/>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sp>
            <p:nvSpPr>
              <p:cNvPr id="2249" name="TextBox 2248"/>
              <p:cNvSpPr txBox="1"/>
              <p:nvPr/>
            </p:nvSpPr>
            <p:spPr>
              <a:xfrm>
                <a:off x="2115687" y="3173863"/>
                <a:ext cx="914400" cy="914400"/>
              </a:xfrm>
              <a:prstGeom prst="rect">
                <a:avLst/>
              </a:prstGeom>
              <a:noFill/>
            </p:spPr>
            <p:txBody>
              <a:bodyPr wrap="none" lIns="0" tIns="0" rIns="0" bIns="0" rtlCol="0">
                <a:noAutofit/>
              </a:bodyPr>
              <a:lstStyle/>
              <a:p>
                <a:pPr>
                  <a:lnSpc>
                    <a:spcPct val="90000"/>
                  </a:lnSpc>
                </a:pPr>
                <a:r>
                  <a:rPr lang="en-US" sz="1400" dirty="0" smtClean="0">
                    <a:solidFill>
                      <a:prstClr val="white"/>
                    </a:solidFill>
                  </a:rPr>
                  <a:t>ERP Template</a:t>
                </a:r>
                <a:r>
                  <a:rPr lang="en-US" sz="1400" dirty="0">
                    <a:solidFill>
                      <a:prstClr val="white"/>
                    </a:solidFill>
                  </a:rPr>
                  <a:t/>
                </a:r>
                <a:br>
                  <a:rPr lang="en-US" sz="1400" dirty="0">
                    <a:solidFill>
                      <a:prstClr val="white"/>
                    </a:solidFill>
                  </a:rPr>
                </a:br>
                <a:r>
                  <a:rPr lang="en-US" sz="1200" dirty="0">
                    <a:solidFill>
                      <a:prstClr val="white"/>
                    </a:solidFill>
                  </a:rPr>
                  <a:t>Image 1</a:t>
                </a:r>
              </a:p>
              <a:p>
                <a:pPr>
                  <a:lnSpc>
                    <a:spcPct val="90000"/>
                  </a:lnSpc>
                </a:pPr>
                <a:endParaRPr lang="en-US" sz="1600" dirty="0"/>
              </a:p>
            </p:txBody>
          </p:sp>
        </p:grpSp>
        <p:grpSp>
          <p:nvGrpSpPr>
            <p:cNvPr id="2250" name="Group 2249"/>
            <p:cNvGrpSpPr/>
            <p:nvPr/>
          </p:nvGrpSpPr>
          <p:grpSpPr>
            <a:xfrm>
              <a:off x="5523414" y="6119168"/>
              <a:ext cx="294686" cy="286604"/>
              <a:chOff x="3410465" y="6486121"/>
              <a:chExt cx="942643" cy="924403"/>
            </a:xfrm>
            <a:solidFill>
              <a:srgbClr val="FFFFFF">
                <a:alpha val="61176"/>
              </a:srgbClr>
            </a:solidFill>
          </p:grpSpPr>
          <p:sp>
            <p:nvSpPr>
              <p:cNvPr id="2251"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52"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53"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54"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55"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56"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57"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58"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59"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60"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61"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62"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63"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64"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65"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66"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67"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68"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69"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70"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271" name="Group 2270"/>
            <p:cNvGrpSpPr/>
            <p:nvPr/>
          </p:nvGrpSpPr>
          <p:grpSpPr>
            <a:xfrm>
              <a:off x="5160392" y="6117492"/>
              <a:ext cx="293352" cy="287405"/>
              <a:chOff x="4413250" y="6553200"/>
              <a:chExt cx="939800" cy="920750"/>
            </a:xfrm>
            <a:solidFill>
              <a:srgbClr val="FFFFFF">
                <a:alpha val="61176"/>
              </a:srgbClr>
            </a:solidFill>
          </p:grpSpPr>
          <p:sp>
            <p:nvSpPr>
              <p:cNvPr id="2272"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73"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74"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75"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76"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77"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78"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79"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80"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81"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82"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83"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84"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85"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86"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87"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88"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89"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90"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91"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292" name="Group 2291"/>
            <p:cNvGrpSpPr/>
            <p:nvPr/>
          </p:nvGrpSpPr>
          <p:grpSpPr>
            <a:xfrm>
              <a:off x="4792832" y="6119893"/>
              <a:ext cx="294953" cy="294480"/>
              <a:chOff x="4489450" y="6175383"/>
              <a:chExt cx="1416050" cy="1612207"/>
            </a:xfrm>
            <a:solidFill>
              <a:srgbClr val="FFFFFF">
                <a:alpha val="61176"/>
              </a:srgbClr>
            </a:solidFill>
          </p:grpSpPr>
          <p:sp>
            <p:nvSpPr>
              <p:cNvPr id="2293"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94"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95"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96"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97"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98"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99"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grpSp>
        <p:nvGrpSpPr>
          <p:cNvPr id="2363" name="Group 2362"/>
          <p:cNvGrpSpPr/>
          <p:nvPr/>
        </p:nvGrpSpPr>
        <p:grpSpPr>
          <a:xfrm>
            <a:off x="1981200" y="2397623"/>
            <a:ext cx="1255595" cy="1270612"/>
            <a:chOff x="2095500" y="3162300"/>
            <a:chExt cx="1255595" cy="1270612"/>
          </a:xfrm>
        </p:grpSpPr>
        <p:sp>
          <p:nvSpPr>
            <p:cNvPr id="2414" name="Rectangle 2413"/>
            <p:cNvSpPr/>
            <p:nvPr/>
          </p:nvSpPr>
          <p:spPr>
            <a:xfrm>
              <a:off x="2095500" y="3162300"/>
              <a:ext cx="1255595" cy="1270612"/>
            </a:xfrm>
            <a:prstGeom prst="rect">
              <a:avLst/>
            </a:prstGeom>
            <a:solidFill>
              <a:schemeClr val="accent4"/>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sp>
          <p:nvSpPr>
            <p:cNvPr id="2415" name="TextBox 2414"/>
            <p:cNvSpPr txBox="1"/>
            <p:nvPr/>
          </p:nvSpPr>
          <p:spPr>
            <a:xfrm>
              <a:off x="2115687" y="3167513"/>
              <a:ext cx="914400" cy="914400"/>
            </a:xfrm>
            <a:prstGeom prst="rect">
              <a:avLst/>
            </a:prstGeom>
            <a:noFill/>
          </p:spPr>
          <p:txBody>
            <a:bodyPr wrap="none" lIns="0" tIns="0" rIns="0" bIns="0" rtlCol="0">
              <a:noAutofit/>
            </a:bodyPr>
            <a:lstStyle/>
            <a:p>
              <a:pPr>
                <a:lnSpc>
                  <a:spcPct val="90000"/>
                </a:lnSpc>
              </a:pPr>
              <a:r>
                <a:rPr lang="en-US" sz="1400" dirty="0" smtClean="0">
                  <a:solidFill>
                    <a:prstClr val="white"/>
                  </a:solidFill>
                </a:rPr>
                <a:t>Mobile Template</a:t>
              </a:r>
              <a:r>
                <a:rPr lang="en-US" sz="1400" dirty="0">
                  <a:solidFill>
                    <a:prstClr val="white"/>
                  </a:solidFill>
                </a:rPr>
                <a:t/>
              </a:r>
              <a:br>
                <a:rPr lang="en-US" sz="1400" dirty="0">
                  <a:solidFill>
                    <a:prstClr val="white"/>
                  </a:solidFill>
                </a:rPr>
              </a:br>
              <a:r>
                <a:rPr lang="en-US" sz="1200" dirty="0">
                  <a:solidFill>
                    <a:prstClr val="white"/>
                  </a:solidFill>
                </a:rPr>
                <a:t>Image </a:t>
              </a:r>
              <a:r>
                <a:rPr lang="en-US" sz="1200" dirty="0" smtClean="0">
                  <a:solidFill>
                    <a:prstClr val="white"/>
                  </a:solidFill>
                </a:rPr>
                <a:t>2</a:t>
              </a:r>
              <a:endParaRPr lang="en-US" sz="1200" dirty="0">
                <a:solidFill>
                  <a:prstClr val="white"/>
                </a:solidFill>
              </a:endParaRPr>
            </a:p>
            <a:p>
              <a:pPr>
                <a:lnSpc>
                  <a:spcPct val="90000"/>
                </a:lnSpc>
              </a:pPr>
              <a:endParaRPr lang="en-US" sz="1600" dirty="0"/>
            </a:p>
          </p:txBody>
        </p:sp>
      </p:grpSp>
      <p:grpSp>
        <p:nvGrpSpPr>
          <p:cNvPr id="2364" name="Group 2363"/>
          <p:cNvGrpSpPr/>
          <p:nvPr/>
        </p:nvGrpSpPr>
        <p:grpSpPr>
          <a:xfrm>
            <a:off x="2801435" y="3208497"/>
            <a:ext cx="294686" cy="286604"/>
            <a:chOff x="3410465" y="6486121"/>
            <a:chExt cx="942643" cy="924403"/>
          </a:xfrm>
          <a:solidFill>
            <a:srgbClr val="FFFFFF">
              <a:alpha val="61176"/>
            </a:srgbClr>
          </a:solidFill>
        </p:grpSpPr>
        <p:sp>
          <p:nvSpPr>
            <p:cNvPr id="2394"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95"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96"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97"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98"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99"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00"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01"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02"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03"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04"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05"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06"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07"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08"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09"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10"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11"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12"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13"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365" name="Group 2364"/>
          <p:cNvGrpSpPr/>
          <p:nvPr/>
        </p:nvGrpSpPr>
        <p:grpSpPr>
          <a:xfrm>
            <a:off x="2438413" y="3206821"/>
            <a:ext cx="293352" cy="287405"/>
            <a:chOff x="4413250" y="6553200"/>
            <a:chExt cx="939800" cy="920750"/>
          </a:xfrm>
          <a:solidFill>
            <a:srgbClr val="FFFFFF">
              <a:alpha val="61176"/>
            </a:srgbClr>
          </a:solidFill>
        </p:grpSpPr>
        <p:sp>
          <p:nvSpPr>
            <p:cNvPr id="2374"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75"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76"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77"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78"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79"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80"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81"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82"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83"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84"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85"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86"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87"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88"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89"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90"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91"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92"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93"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416" name="Group 2415"/>
          <p:cNvGrpSpPr/>
          <p:nvPr/>
        </p:nvGrpSpPr>
        <p:grpSpPr>
          <a:xfrm>
            <a:off x="2077955" y="3208497"/>
            <a:ext cx="294686" cy="286604"/>
            <a:chOff x="3410465" y="6486121"/>
            <a:chExt cx="942643" cy="924403"/>
          </a:xfrm>
          <a:solidFill>
            <a:srgbClr val="FFFFFF">
              <a:alpha val="61176"/>
            </a:srgbClr>
          </a:solidFill>
        </p:grpSpPr>
        <p:sp>
          <p:nvSpPr>
            <p:cNvPr id="2417"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18"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19"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20"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21"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22"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23"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24"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25"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26"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27"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28"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29"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30"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31"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32"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33"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34"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35"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36"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9" name="Group 18"/>
          <p:cNvGrpSpPr/>
          <p:nvPr/>
        </p:nvGrpSpPr>
        <p:grpSpPr>
          <a:xfrm>
            <a:off x="1056478" y="2754135"/>
            <a:ext cx="497466" cy="497595"/>
            <a:chOff x="959949" y="1797631"/>
            <a:chExt cx="497466" cy="497595"/>
          </a:xfrm>
          <a:solidFill>
            <a:schemeClr val="accent4"/>
          </a:solidFill>
        </p:grpSpPr>
        <p:sp>
          <p:nvSpPr>
            <p:cNvPr id="2437" name="Rectangle 2436"/>
            <p:cNvSpPr/>
            <p:nvPr/>
          </p:nvSpPr>
          <p:spPr bwMode="ltGray">
            <a:xfrm>
              <a:off x="959949" y="1797631"/>
              <a:ext cx="497466" cy="497595"/>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200" dirty="0"/>
            </a:p>
          </p:txBody>
        </p:sp>
        <p:pic>
          <p:nvPicPr>
            <p:cNvPr id="2438" name="Picture 2437"/>
            <p:cNvPicPr>
              <a:picLocks noChangeAspect="1"/>
            </p:cNvPicPr>
            <p:nvPr/>
          </p:nvPicPr>
          <p:blipFill>
            <a:blip r:embed="rId8"/>
            <a:stretch>
              <a:fillRect/>
            </a:stretch>
          </p:blipFill>
          <p:spPr>
            <a:xfrm>
              <a:off x="1114352" y="1900014"/>
              <a:ext cx="193439" cy="291220"/>
            </a:xfrm>
            <a:prstGeom prst="rect">
              <a:avLst/>
            </a:prstGeom>
            <a:grpFill/>
          </p:spPr>
        </p:pic>
      </p:grpSp>
      <p:grpSp>
        <p:nvGrpSpPr>
          <p:cNvPr id="20" name="Group 19"/>
          <p:cNvGrpSpPr/>
          <p:nvPr/>
        </p:nvGrpSpPr>
        <p:grpSpPr>
          <a:xfrm>
            <a:off x="1045674" y="3328648"/>
            <a:ext cx="497466" cy="497595"/>
            <a:chOff x="712299" y="5179175"/>
            <a:chExt cx="497466" cy="497595"/>
          </a:xfrm>
        </p:grpSpPr>
        <p:sp>
          <p:nvSpPr>
            <p:cNvPr id="2439" name="Rectangle 2438"/>
            <p:cNvSpPr/>
            <p:nvPr/>
          </p:nvSpPr>
          <p:spPr bwMode="ltGray">
            <a:xfrm>
              <a:off x="712299" y="5179175"/>
              <a:ext cx="497466" cy="497595"/>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200" dirty="0"/>
            </a:p>
          </p:txBody>
        </p:sp>
        <p:pic>
          <p:nvPicPr>
            <p:cNvPr id="2440" name="Picture 2439"/>
            <p:cNvPicPr>
              <a:picLocks noChangeAspect="1"/>
            </p:cNvPicPr>
            <p:nvPr/>
          </p:nvPicPr>
          <p:blipFill>
            <a:blip r:embed="rId9"/>
            <a:stretch>
              <a:fillRect/>
            </a:stretch>
          </p:blipFill>
          <p:spPr>
            <a:xfrm>
              <a:off x="806963" y="5308438"/>
              <a:ext cx="312917" cy="235258"/>
            </a:xfrm>
            <a:prstGeom prst="rect">
              <a:avLst/>
            </a:prstGeom>
          </p:spPr>
        </p:pic>
      </p:grpSp>
      <p:sp>
        <p:nvSpPr>
          <p:cNvPr id="2441" name="Rectangle 2440"/>
          <p:cNvSpPr/>
          <p:nvPr/>
        </p:nvSpPr>
        <p:spPr>
          <a:xfrm>
            <a:off x="1981200" y="2397623"/>
            <a:ext cx="1255595" cy="1270612"/>
          </a:xfrm>
          <a:prstGeom prst="rect">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grpSp>
        <p:nvGrpSpPr>
          <p:cNvPr id="21" name="Group 20"/>
          <p:cNvGrpSpPr/>
          <p:nvPr/>
        </p:nvGrpSpPr>
        <p:grpSpPr>
          <a:xfrm>
            <a:off x="1981200" y="2397623"/>
            <a:ext cx="1255595" cy="1270612"/>
            <a:chOff x="6815554" y="5727185"/>
            <a:chExt cx="1255595" cy="1270612"/>
          </a:xfrm>
        </p:grpSpPr>
        <p:grpSp>
          <p:nvGrpSpPr>
            <p:cNvPr id="2442" name="Group 2441"/>
            <p:cNvGrpSpPr/>
            <p:nvPr/>
          </p:nvGrpSpPr>
          <p:grpSpPr>
            <a:xfrm>
              <a:off x="6815554" y="5727185"/>
              <a:ext cx="1255595" cy="1270612"/>
              <a:chOff x="2095500" y="3162300"/>
              <a:chExt cx="1255595" cy="1270612"/>
            </a:xfrm>
          </p:grpSpPr>
          <p:sp>
            <p:nvSpPr>
              <p:cNvPr id="2443" name="Rectangle 2442"/>
              <p:cNvSpPr/>
              <p:nvPr/>
            </p:nvSpPr>
            <p:spPr>
              <a:xfrm>
                <a:off x="2095500" y="3162300"/>
                <a:ext cx="1255595" cy="1270612"/>
              </a:xfrm>
              <a:prstGeom prst="rect">
                <a:avLst/>
              </a:prstGeom>
              <a:solidFill>
                <a:schemeClr val="accent4"/>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sp>
            <p:nvSpPr>
              <p:cNvPr id="2444" name="TextBox 2443"/>
              <p:cNvSpPr txBox="1"/>
              <p:nvPr/>
            </p:nvSpPr>
            <p:spPr>
              <a:xfrm>
                <a:off x="2115687" y="3167513"/>
                <a:ext cx="914400" cy="914400"/>
              </a:xfrm>
              <a:prstGeom prst="rect">
                <a:avLst/>
              </a:prstGeom>
              <a:noFill/>
            </p:spPr>
            <p:txBody>
              <a:bodyPr wrap="none" lIns="0" tIns="0" rIns="0" bIns="0" rtlCol="0">
                <a:noAutofit/>
              </a:bodyPr>
              <a:lstStyle/>
              <a:p>
                <a:pPr>
                  <a:lnSpc>
                    <a:spcPct val="90000"/>
                  </a:lnSpc>
                </a:pPr>
                <a:r>
                  <a:rPr lang="en-US" sz="1400" dirty="0" smtClean="0">
                    <a:solidFill>
                      <a:prstClr val="white"/>
                    </a:solidFill>
                  </a:rPr>
                  <a:t>Mobile Template</a:t>
                </a:r>
                <a:r>
                  <a:rPr lang="en-US" sz="1200" dirty="0">
                    <a:solidFill>
                      <a:prstClr val="white"/>
                    </a:solidFill>
                  </a:rPr>
                  <a:t/>
                </a:r>
                <a:br>
                  <a:rPr lang="en-US" sz="1200" dirty="0">
                    <a:solidFill>
                      <a:prstClr val="white"/>
                    </a:solidFill>
                  </a:rPr>
                </a:br>
                <a:r>
                  <a:rPr lang="en-US" sz="1200" dirty="0">
                    <a:solidFill>
                      <a:prstClr val="white"/>
                    </a:solidFill>
                  </a:rPr>
                  <a:t>Image </a:t>
                </a:r>
                <a:r>
                  <a:rPr lang="en-US" sz="1200" dirty="0" smtClean="0">
                    <a:solidFill>
                      <a:prstClr val="white"/>
                    </a:solidFill>
                  </a:rPr>
                  <a:t>2</a:t>
                </a:r>
                <a:endParaRPr lang="en-US" sz="1200" dirty="0">
                  <a:solidFill>
                    <a:prstClr val="white"/>
                  </a:solidFill>
                </a:endParaRPr>
              </a:p>
              <a:p>
                <a:pPr>
                  <a:lnSpc>
                    <a:spcPct val="90000"/>
                  </a:lnSpc>
                </a:pPr>
                <a:endParaRPr lang="en-US" sz="1600" dirty="0"/>
              </a:p>
            </p:txBody>
          </p:sp>
        </p:grpSp>
        <p:grpSp>
          <p:nvGrpSpPr>
            <p:cNvPr id="2445" name="Group 2444"/>
            <p:cNvGrpSpPr/>
            <p:nvPr/>
          </p:nvGrpSpPr>
          <p:grpSpPr>
            <a:xfrm>
              <a:off x="7657969" y="6538059"/>
              <a:ext cx="294686" cy="286604"/>
              <a:chOff x="3410465" y="6486121"/>
              <a:chExt cx="942643" cy="924403"/>
            </a:xfrm>
            <a:solidFill>
              <a:srgbClr val="FFFFFF">
                <a:alpha val="61176"/>
              </a:srgbClr>
            </a:solidFill>
          </p:grpSpPr>
          <p:sp>
            <p:nvSpPr>
              <p:cNvPr id="2446"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47"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48"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49"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50"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51"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52"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53"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54"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55"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56"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57"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58"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59"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60"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61"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62"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63"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64"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65"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466" name="Group 2465"/>
            <p:cNvGrpSpPr/>
            <p:nvPr/>
          </p:nvGrpSpPr>
          <p:grpSpPr>
            <a:xfrm>
              <a:off x="7294947" y="6536383"/>
              <a:ext cx="293352" cy="287405"/>
              <a:chOff x="4413250" y="6553200"/>
              <a:chExt cx="939800" cy="920750"/>
            </a:xfrm>
            <a:solidFill>
              <a:srgbClr val="FFFFFF">
                <a:alpha val="61176"/>
              </a:srgbClr>
            </a:solidFill>
          </p:grpSpPr>
          <p:sp>
            <p:nvSpPr>
              <p:cNvPr id="2467"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68"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69"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70"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71"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72"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73"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74"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75"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76"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77"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78"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79"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80"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81"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82"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83"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84"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85"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86"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487" name="Group 2486"/>
            <p:cNvGrpSpPr/>
            <p:nvPr/>
          </p:nvGrpSpPr>
          <p:grpSpPr>
            <a:xfrm>
              <a:off x="6934489" y="6538059"/>
              <a:ext cx="294686" cy="286604"/>
              <a:chOff x="3410465" y="6486121"/>
              <a:chExt cx="942643" cy="924403"/>
            </a:xfrm>
            <a:solidFill>
              <a:srgbClr val="FFFFFF">
                <a:alpha val="61176"/>
              </a:srgbClr>
            </a:solidFill>
          </p:grpSpPr>
          <p:sp>
            <p:nvSpPr>
              <p:cNvPr id="2488"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89"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90"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91"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92"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93"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94"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95"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96"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97"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98"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99"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00"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01"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02"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03"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04"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05"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06"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07"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grpSp>
        <p:nvGrpSpPr>
          <p:cNvPr id="2574" name="Group 2573"/>
          <p:cNvGrpSpPr/>
          <p:nvPr/>
        </p:nvGrpSpPr>
        <p:grpSpPr>
          <a:xfrm>
            <a:off x="1981200" y="2397623"/>
            <a:ext cx="1255595" cy="1270612"/>
            <a:chOff x="6815554" y="5727185"/>
            <a:chExt cx="1255595" cy="1270612"/>
          </a:xfrm>
        </p:grpSpPr>
        <p:grpSp>
          <p:nvGrpSpPr>
            <p:cNvPr id="2575" name="Group 2574"/>
            <p:cNvGrpSpPr/>
            <p:nvPr/>
          </p:nvGrpSpPr>
          <p:grpSpPr>
            <a:xfrm>
              <a:off x="6815554" y="5727185"/>
              <a:ext cx="1255595" cy="1270612"/>
              <a:chOff x="2095500" y="3162300"/>
              <a:chExt cx="1255595" cy="1270612"/>
            </a:xfrm>
          </p:grpSpPr>
          <p:sp>
            <p:nvSpPr>
              <p:cNvPr id="2639" name="Rectangle 2638"/>
              <p:cNvSpPr/>
              <p:nvPr/>
            </p:nvSpPr>
            <p:spPr>
              <a:xfrm>
                <a:off x="2095500" y="3162300"/>
                <a:ext cx="1255595" cy="1270612"/>
              </a:xfrm>
              <a:prstGeom prst="rect">
                <a:avLst/>
              </a:prstGeom>
              <a:solidFill>
                <a:schemeClr val="accent4"/>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sp>
            <p:nvSpPr>
              <p:cNvPr id="2640" name="TextBox 2639"/>
              <p:cNvSpPr txBox="1"/>
              <p:nvPr/>
            </p:nvSpPr>
            <p:spPr>
              <a:xfrm>
                <a:off x="2115687" y="3167513"/>
                <a:ext cx="914400" cy="914400"/>
              </a:xfrm>
              <a:prstGeom prst="rect">
                <a:avLst/>
              </a:prstGeom>
              <a:noFill/>
            </p:spPr>
            <p:txBody>
              <a:bodyPr wrap="none" lIns="0" tIns="0" rIns="0" bIns="0" rtlCol="0">
                <a:noAutofit/>
              </a:bodyPr>
              <a:lstStyle/>
              <a:p>
                <a:pPr>
                  <a:lnSpc>
                    <a:spcPct val="90000"/>
                  </a:lnSpc>
                </a:pPr>
                <a:r>
                  <a:rPr lang="en-US" sz="1400" dirty="0" smtClean="0">
                    <a:solidFill>
                      <a:prstClr val="white"/>
                    </a:solidFill>
                  </a:rPr>
                  <a:t>Mobile Template</a:t>
                </a:r>
                <a:r>
                  <a:rPr lang="en-US" sz="1400" dirty="0">
                    <a:solidFill>
                      <a:prstClr val="white"/>
                    </a:solidFill>
                  </a:rPr>
                  <a:t/>
                </a:r>
                <a:br>
                  <a:rPr lang="en-US" sz="1400" dirty="0">
                    <a:solidFill>
                      <a:prstClr val="white"/>
                    </a:solidFill>
                  </a:rPr>
                </a:br>
                <a:r>
                  <a:rPr lang="en-US" sz="1200" dirty="0">
                    <a:solidFill>
                      <a:prstClr val="white"/>
                    </a:solidFill>
                  </a:rPr>
                  <a:t>Image </a:t>
                </a:r>
                <a:r>
                  <a:rPr lang="en-US" sz="1200" dirty="0" smtClean="0">
                    <a:solidFill>
                      <a:prstClr val="white"/>
                    </a:solidFill>
                  </a:rPr>
                  <a:t>2</a:t>
                </a:r>
                <a:endParaRPr lang="en-US" sz="1200" dirty="0">
                  <a:solidFill>
                    <a:prstClr val="white"/>
                  </a:solidFill>
                </a:endParaRPr>
              </a:p>
              <a:p>
                <a:pPr>
                  <a:lnSpc>
                    <a:spcPct val="90000"/>
                  </a:lnSpc>
                </a:pPr>
                <a:endParaRPr lang="en-US" sz="1600" dirty="0"/>
              </a:p>
            </p:txBody>
          </p:sp>
        </p:grpSp>
        <p:grpSp>
          <p:nvGrpSpPr>
            <p:cNvPr id="2576" name="Group 2575"/>
            <p:cNvGrpSpPr/>
            <p:nvPr/>
          </p:nvGrpSpPr>
          <p:grpSpPr>
            <a:xfrm>
              <a:off x="7657969" y="6538059"/>
              <a:ext cx="294686" cy="286604"/>
              <a:chOff x="3410465" y="6486121"/>
              <a:chExt cx="942643" cy="924403"/>
            </a:xfrm>
            <a:solidFill>
              <a:srgbClr val="FFFFFF">
                <a:alpha val="61176"/>
              </a:srgbClr>
            </a:solidFill>
          </p:grpSpPr>
          <p:sp>
            <p:nvSpPr>
              <p:cNvPr id="2619"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20"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21"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22"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23"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24"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25"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26"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27"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28"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29"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30"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31"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32"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33"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34"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35"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36"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37"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38"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577" name="Group 2576"/>
            <p:cNvGrpSpPr/>
            <p:nvPr/>
          </p:nvGrpSpPr>
          <p:grpSpPr>
            <a:xfrm>
              <a:off x="7294947" y="6536383"/>
              <a:ext cx="293352" cy="287405"/>
              <a:chOff x="4413250" y="6553200"/>
              <a:chExt cx="939800" cy="920750"/>
            </a:xfrm>
            <a:solidFill>
              <a:srgbClr val="FFFFFF">
                <a:alpha val="61176"/>
              </a:srgbClr>
            </a:solidFill>
          </p:grpSpPr>
          <p:sp>
            <p:nvSpPr>
              <p:cNvPr id="2599"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00"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01"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02"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03"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04"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05"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06"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07"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08"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09"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10"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11"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12"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13"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14"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15"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16"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17"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18"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578" name="Group 2577"/>
            <p:cNvGrpSpPr/>
            <p:nvPr/>
          </p:nvGrpSpPr>
          <p:grpSpPr>
            <a:xfrm>
              <a:off x="6934489" y="6538059"/>
              <a:ext cx="294686" cy="286604"/>
              <a:chOff x="3410465" y="6486121"/>
              <a:chExt cx="942643" cy="924403"/>
            </a:xfrm>
            <a:solidFill>
              <a:srgbClr val="FFFFFF">
                <a:alpha val="61176"/>
              </a:srgbClr>
            </a:solidFill>
          </p:grpSpPr>
          <p:sp>
            <p:nvSpPr>
              <p:cNvPr id="2579"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80"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81"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82"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83"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84"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85"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86"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87"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88"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89"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90"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91"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92"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93"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94"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95"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96"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97"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98"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grpSp>
        <p:nvGrpSpPr>
          <p:cNvPr id="2641" name="Group 2640"/>
          <p:cNvGrpSpPr/>
          <p:nvPr/>
        </p:nvGrpSpPr>
        <p:grpSpPr>
          <a:xfrm>
            <a:off x="3286702" y="3653122"/>
            <a:ext cx="711319" cy="277084"/>
            <a:chOff x="3290777" y="4421875"/>
            <a:chExt cx="711319" cy="277084"/>
          </a:xfrm>
        </p:grpSpPr>
        <p:sp>
          <p:nvSpPr>
            <p:cNvPr id="2642" name="Rectangle 2641"/>
            <p:cNvSpPr/>
            <p:nvPr/>
          </p:nvSpPr>
          <p:spPr bwMode="ltGray">
            <a:xfrm>
              <a:off x="3290777" y="4421875"/>
              <a:ext cx="639779" cy="218364"/>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smtClean="0"/>
            </a:p>
          </p:txBody>
        </p:sp>
        <p:sp>
          <p:nvSpPr>
            <p:cNvPr id="2643" name="TextBox 2642"/>
            <p:cNvSpPr txBox="1"/>
            <p:nvPr/>
          </p:nvSpPr>
          <p:spPr>
            <a:xfrm>
              <a:off x="3360651" y="4466947"/>
              <a:ext cx="641445" cy="232012"/>
            </a:xfrm>
            <a:prstGeom prst="rect">
              <a:avLst/>
            </a:prstGeom>
            <a:noFill/>
          </p:spPr>
          <p:txBody>
            <a:bodyPr wrap="none" lIns="0" tIns="0" rIns="0" bIns="0" rtlCol="0">
              <a:noAutofit/>
            </a:bodyPr>
            <a:lstStyle/>
            <a:p>
              <a:pPr>
                <a:lnSpc>
                  <a:spcPct val="90000"/>
                </a:lnSpc>
              </a:pPr>
              <a:r>
                <a:rPr lang="en-US" sz="1050" dirty="0" smtClean="0">
                  <a:solidFill>
                    <a:schemeClr val="bg1"/>
                  </a:solidFill>
                </a:rPr>
                <a:t>Uninstall</a:t>
              </a:r>
              <a:endParaRPr lang="en-US" sz="1050" dirty="0">
                <a:solidFill>
                  <a:schemeClr val="bg1"/>
                </a:solidFill>
              </a:endParaRPr>
            </a:p>
          </p:txBody>
        </p:sp>
      </p:grpSp>
      <p:grpSp>
        <p:nvGrpSpPr>
          <p:cNvPr id="2957" name="Group 2956"/>
          <p:cNvGrpSpPr/>
          <p:nvPr/>
        </p:nvGrpSpPr>
        <p:grpSpPr>
          <a:xfrm>
            <a:off x="3288313" y="3657239"/>
            <a:ext cx="793207" cy="277084"/>
            <a:chOff x="3290777" y="4421875"/>
            <a:chExt cx="793207" cy="277084"/>
          </a:xfrm>
        </p:grpSpPr>
        <p:sp>
          <p:nvSpPr>
            <p:cNvPr id="2958" name="Rectangle 2957"/>
            <p:cNvSpPr/>
            <p:nvPr/>
          </p:nvSpPr>
          <p:spPr bwMode="ltGray">
            <a:xfrm>
              <a:off x="3290777" y="4421875"/>
              <a:ext cx="639779" cy="218364"/>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smtClean="0"/>
            </a:p>
          </p:txBody>
        </p:sp>
        <p:sp>
          <p:nvSpPr>
            <p:cNvPr id="2959" name="TextBox 2958"/>
            <p:cNvSpPr txBox="1"/>
            <p:nvPr/>
          </p:nvSpPr>
          <p:spPr>
            <a:xfrm>
              <a:off x="3442539" y="4466947"/>
              <a:ext cx="641445" cy="232012"/>
            </a:xfrm>
            <a:prstGeom prst="rect">
              <a:avLst/>
            </a:prstGeom>
            <a:noFill/>
          </p:spPr>
          <p:txBody>
            <a:bodyPr wrap="none" lIns="0" tIns="0" rIns="0" bIns="0" rtlCol="0">
              <a:noAutofit/>
            </a:bodyPr>
            <a:lstStyle/>
            <a:p>
              <a:pPr>
                <a:lnSpc>
                  <a:spcPct val="90000"/>
                </a:lnSpc>
              </a:pPr>
              <a:r>
                <a:rPr lang="en-US" sz="1050" dirty="0" smtClean="0">
                  <a:solidFill>
                    <a:schemeClr val="bg1"/>
                  </a:solidFill>
                </a:rPr>
                <a:t>Install</a:t>
              </a:r>
              <a:endParaRPr lang="en-US" sz="1050" dirty="0">
                <a:solidFill>
                  <a:schemeClr val="bg1"/>
                </a:solidFill>
              </a:endParaRPr>
            </a:p>
          </p:txBody>
        </p:sp>
      </p:grpSp>
      <p:grpSp>
        <p:nvGrpSpPr>
          <p:cNvPr id="2961" name="Group 2960"/>
          <p:cNvGrpSpPr/>
          <p:nvPr/>
        </p:nvGrpSpPr>
        <p:grpSpPr>
          <a:xfrm>
            <a:off x="1981200" y="2397623"/>
            <a:ext cx="1255595" cy="1270612"/>
            <a:chOff x="2095500" y="3162300"/>
            <a:chExt cx="1255595" cy="1270612"/>
          </a:xfrm>
        </p:grpSpPr>
        <p:sp>
          <p:nvSpPr>
            <p:cNvPr id="3012" name="Rectangle 3011"/>
            <p:cNvSpPr/>
            <p:nvPr/>
          </p:nvSpPr>
          <p:spPr>
            <a:xfrm>
              <a:off x="2095500" y="3162300"/>
              <a:ext cx="1255595" cy="1270612"/>
            </a:xfrm>
            <a:prstGeom prst="rect">
              <a:avLst/>
            </a:prstGeom>
            <a:solidFill>
              <a:schemeClr val="accent2"/>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sp>
          <p:nvSpPr>
            <p:cNvPr id="3013" name="TextBox 3012"/>
            <p:cNvSpPr txBox="1"/>
            <p:nvPr/>
          </p:nvSpPr>
          <p:spPr>
            <a:xfrm>
              <a:off x="2115687" y="3167513"/>
              <a:ext cx="914400" cy="914400"/>
            </a:xfrm>
            <a:prstGeom prst="rect">
              <a:avLst/>
            </a:prstGeom>
            <a:noFill/>
          </p:spPr>
          <p:txBody>
            <a:bodyPr wrap="none" lIns="0" tIns="0" rIns="0" bIns="0" rtlCol="0">
              <a:noAutofit/>
            </a:bodyPr>
            <a:lstStyle/>
            <a:p>
              <a:pPr>
                <a:lnSpc>
                  <a:spcPct val="90000"/>
                </a:lnSpc>
              </a:pPr>
              <a:r>
                <a:rPr lang="en-US" sz="1400" dirty="0" smtClean="0">
                  <a:solidFill>
                    <a:prstClr val="white"/>
                  </a:solidFill>
                </a:rPr>
                <a:t>Cloud Template</a:t>
              </a:r>
              <a:r>
                <a:rPr lang="en-US" sz="1400" dirty="0">
                  <a:solidFill>
                    <a:prstClr val="white"/>
                  </a:solidFill>
                </a:rPr>
                <a:t/>
              </a:r>
              <a:br>
                <a:rPr lang="en-US" sz="1400" dirty="0">
                  <a:solidFill>
                    <a:prstClr val="white"/>
                  </a:solidFill>
                </a:rPr>
              </a:br>
              <a:r>
                <a:rPr lang="en-US" sz="1200" dirty="0">
                  <a:solidFill>
                    <a:prstClr val="white"/>
                  </a:solidFill>
                </a:rPr>
                <a:t>Image </a:t>
              </a:r>
              <a:r>
                <a:rPr lang="en-US" sz="1200" dirty="0" smtClean="0">
                  <a:solidFill>
                    <a:prstClr val="white"/>
                  </a:solidFill>
                </a:rPr>
                <a:t>3</a:t>
              </a:r>
              <a:endParaRPr lang="en-US" sz="1200" dirty="0">
                <a:solidFill>
                  <a:prstClr val="white"/>
                </a:solidFill>
              </a:endParaRPr>
            </a:p>
            <a:p>
              <a:pPr>
                <a:lnSpc>
                  <a:spcPct val="90000"/>
                </a:lnSpc>
              </a:pPr>
              <a:endParaRPr lang="en-US" sz="1600" dirty="0"/>
            </a:p>
          </p:txBody>
        </p:sp>
      </p:grpSp>
      <p:grpSp>
        <p:nvGrpSpPr>
          <p:cNvPr id="2962" name="Group 2961"/>
          <p:cNvGrpSpPr/>
          <p:nvPr/>
        </p:nvGrpSpPr>
        <p:grpSpPr>
          <a:xfrm>
            <a:off x="2460593" y="3334193"/>
            <a:ext cx="293352" cy="287405"/>
            <a:chOff x="4413250" y="6553200"/>
            <a:chExt cx="939800" cy="920750"/>
          </a:xfrm>
          <a:solidFill>
            <a:srgbClr val="FFFFFF">
              <a:alpha val="61176"/>
            </a:srgbClr>
          </a:solidFill>
        </p:grpSpPr>
        <p:sp>
          <p:nvSpPr>
            <p:cNvPr id="2992"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93"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94"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95"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96"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97"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98"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99"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00"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01"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02"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03"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04"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05"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06"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07"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08"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09"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10"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11"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963" name="Group 2962"/>
          <p:cNvGrpSpPr/>
          <p:nvPr/>
        </p:nvGrpSpPr>
        <p:grpSpPr>
          <a:xfrm>
            <a:off x="2072559" y="3341143"/>
            <a:ext cx="294953" cy="294480"/>
            <a:chOff x="4489450" y="6175383"/>
            <a:chExt cx="1416050" cy="1612207"/>
          </a:xfrm>
          <a:solidFill>
            <a:srgbClr val="FFFFFF">
              <a:alpha val="61176"/>
            </a:srgbClr>
          </a:solidFill>
        </p:grpSpPr>
        <p:sp>
          <p:nvSpPr>
            <p:cNvPr id="2985"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86"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87"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88"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89"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90"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91"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964" name="Group 2963"/>
          <p:cNvGrpSpPr/>
          <p:nvPr/>
        </p:nvGrpSpPr>
        <p:grpSpPr>
          <a:xfrm>
            <a:off x="2829083" y="3334193"/>
            <a:ext cx="293352" cy="287405"/>
            <a:chOff x="4413250" y="6553200"/>
            <a:chExt cx="939800" cy="920750"/>
          </a:xfrm>
          <a:solidFill>
            <a:srgbClr val="FFFFFF">
              <a:alpha val="61176"/>
            </a:srgbClr>
          </a:solidFill>
        </p:grpSpPr>
        <p:sp>
          <p:nvSpPr>
            <p:cNvPr id="2965"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66"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67"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68"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69"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70"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71"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72"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73"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74"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75"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76"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77"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78"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79"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80"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81"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82"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83"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84"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3014" name="Rectangle 3013"/>
          <p:cNvSpPr/>
          <p:nvPr/>
        </p:nvSpPr>
        <p:spPr>
          <a:xfrm>
            <a:off x="1981200" y="2397623"/>
            <a:ext cx="1255595" cy="1270612"/>
          </a:xfrm>
          <a:prstGeom prst="rect">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grpSp>
        <p:nvGrpSpPr>
          <p:cNvPr id="22" name="Group 21"/>
          <p:cNvGrpSpPr/>
          <p:nvPr/>
        </p:nvGrpSpPr>
        <p:grpSpPr>
          <a:xfrm>
            <a:off x="1981200" y="2397623"/>
            <a:ext cx="1255595" cy="1270612"/>
            <a:chOff x="3118513" y="6096000"/>
            <a:chExt cx="1255595" cy="1270612"/>
          </a:xfrm>
          <a:solidFill>
            <a:schemeClr val="accent2"/>
          </a:solidFill>
        </p:grpSpPr>
        <p:grpSp>
          <p:nvGrpSpPr>
            <p:cNvPr id="2712" name="Group 2711"/>
            <p:cNvGrpSpPr/>
            <p:nvPr/>
          </p:nvGrpSpPr>
          <p:grpSpPr>
            <a:xfrm>
              <a:off x="3118513" y="6096000"/>
              <a:ext cx="1255595" cy="1270612"/>
              <a:chOff x="2095500" y="3162300"/>
              <a:chExt cx="1255595" cy="1270612"/>
            </a:xfrm>
            <a:grpFill/>
          </p:grpSpPr>
          <p:sp>
            <p:nvSpPr>
              <p:cNvPr id="2776" name="Rectangle 2775"/>
              <p:cNvSpPr/>
              <p:nvPr/>
            </p:nvSpPr>
            <p:spPr>
              <a:xfrm>
                <a:off x="2095500" y="3162300"/>
                <a:ext cx="1255595" cy="1270612"/>
              </a:xfrm>
              <a:prstGeom prst="rect">
                <a:avLst/>
              </a:prstGeom>
              <a:solidFill>
                <a:schemeClr val="accent2"/>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sp>
            <p:nvSpPr>
              <p:cNvPr id="2777" name="TextBox 2776"/>
              <p:cNvSpPr txBox="1"/>
              <p:nvPr/>
            </p:nvSpPr>
            <p:spPr>
              <a:xfrm>
                <a:off x="2115687" y="3167513"/>
                <a:ext cx="914400" cy="914400"/>
              </a:xfrm>
              <a:prstGeom prst="rect">
                <a:avLst/>
              </a:prstGeom>
              <a:grpFill/>
            </p:spPr>
            <p:txBody>
              <a:bodyPr wrap="none" lIns="0" tIns="0" rIns="0" bIns="0" rtlCol="0">
                <a:noAutofit/>
              </a:bodyPr>
              <a:lstStyle/>
              <a:p>
                <a:pPr>
                  <a:lnSpc>
                    <a:spcPct val="90000"/>
                  </a:lnSpc>
                </a:pPr>
                <a:r>
                  <a:rPr lang="en-US" sz="1400" dirty="0" smtClean="0">
                    <a:solidFill>
                      <a:prstClr val="white"/>
                    </a:solidFill>
                  </a:rPr>
                  <a:t>Cloud Template</a:t>
                </a:r>
                <a:r>
                  <a:rPr lang="en-US" sz="1400" dirty="0">
                    <a:solidFill>
                      <a:prstClr val="white"/>
                    </a:solidFill>
                  </a:rPr>
                  <a:t/>
                </a:r>
                <a:br>
                  <a:rPr lang="en-US" sz="1400" dirty="0">
                    <a:solidFill>
                      <a:prstClr val="white"/>
                    </a:solidFill>
                  </a:rPr>
                </a:br>
                <a:r>
                  <a:rPr lang="en-US" sz="1200" dirty="0">
                    <a:solidFill>
                      <a:prstClr val="white"/>
                    </a:solidFill>
                  </a:rPr>
                  <a:t>Image </a:t>
                </a:r>
                <a:r>
                  <a:rPr lang="en-US" sz="1200" dirty="0" smtClean="0">
                    <a:solidFill>
                      <a:prstClr val="white"/>
                    </a:solidFill>
                  </a:rPr>
                  <a:t>3</a:t>
                </a:r>
                <a:endParaRPr lang="en-US" sz="1200" dirty="0">
                  <a:solidFill>
                    <a:prstClr val="white"/>
                  </a:solidFill>
                </a:endParaRPr>
              </a:p>
              <a:p>
                <a:pPr>
                  <a:lnSpc>
                    <a:spcPct val="90000"/>
                  </a:lnSpc>
                </a:pPr>
                <a:endParaRPr lang="en-US" sz="1600" dirty="0"/>
              </a:p>
            </p:txBody>
          </p:sp>
        </p:grpSp>
        <p:grpSp>
          <p:nvGrpSpPr>
            <p:cNvPr id="2714" name="Group 2713"/>
            <p:cNvGrpSpPr/>
            <p:nvPr/>
          </p:nvGrpSpPr>
          <p:grpSpPr>
            <a:xfrm>
              <a:off x="3597906" y="7032570"/>
              <a:ext cx="293352" cy="287405"/>
              <a:chOff x="4413250" y="6553200"/>
              <a:chExt cx="939800" cy="920750"/>
            </a:xfrm>
            <a:grpFill/>
          </p:grpSpPr>
          <p:sp>
            <p:nvSpPr>
              <p:cNvPr id="2736"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37"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38"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39"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40"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41"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42"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43"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44"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45"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46"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47"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48"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49"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50"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51"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52"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53"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54"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55"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782" name="Group 2781"/>
            <p:cNvGrpSpPr/>
            <p:nvPr/>
          </p:nvGrpSpPr>
          <p:grpSpPr>
            <a:xfrm>
              <a:off x="3209872" y="7039520"/>
              <a:ext cx="294953" cy="294480"/>
              <a:chOff x="4489450" y="6175383"/>
              <a:chExt cx="1416050" cy="1612207"/>
            </a:xfrm>
            <a:grpFill/>
          </p:grpSpPr>
          <p:sp>
            <p:nvSpPr>
              <p:cNvPr id="2783"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84"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85"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86"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87"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88"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89"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832" name="Group 2831"/>
            <p:cNvGrpSpPr/>
            <p:nvPr/>
          </p:nvGrpSpPr>
          <p:grpSpPr>
            <a:xfrm>
              <a:off x="3966396" y="7032570"/>
              <a:ext cx="293352" cy="287405"/>
              <a:chOff x="4413250" y="6553200"/>
              <a:chExt cx="939800" cy="920750"/>
            </a:xfrm>
            <a:grpFill/>
          </p:grpSpPr>
          <p:sp>
            <p:nvSpPr>
              <p:cNvPr id="2833"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34"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35"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36"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37"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38"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39"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40"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41"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42"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43"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44"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45"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46"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47"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48"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49"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50"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51"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52"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grpSp>
        <p:nvGrpSpPr>
          <p:cNvPr id="3015" name="Group 3014"/>
          <p:cNvGrpSpPr/>
          <p:nvPr/>
        </p:nvGrpSpPr>
        <p:grpSpPr>
          <a:xfrm>
            <a:off x="6858000" y="1978523"/>
            <a:ext cx="1255595" cy="1270612"/>
            <a:chOff x="3118513" y="6096000"/>
            <a:chExt cx="1255595" cy="1270612"/>
          </a:xfrm>
        </p:grpSpPr>
        <p:grpSp>
          <p:nvGrpSpPr>
            <p:cNvPr id="3016" name="Group 3015"/>
            <p:cNvGrpSpPr/>
            <p:nvPr/>
          </p:nvGrpSpPr>
          <p:grpSpPr>
            <a:xfrm>
              <a:off x="3118513" y="6096000"/>
              <a:ext cx="1255595" cy="1270612"/>
              <a:chOff x="2095500" y="3162300"/>
              <a:chExt cx="1255595" cy="1270612"/>
            </a:xfrm>
          </p:grpSpPr>
          <p:sp>
            <p:nvSpPr>
              <p:cNvPr id="3067" name="Rectangle 3066"/>
              <p:cNvSpPr/>
              <p:nvPr/>
            </p:nvSpPr>
            <p:spPr>
              <a:xfrm>
                <a:off x="2095500" y="3162300"/>
                <a:ext cx="1255595" cy="1270612"/>
              </a:xfrm>
              <a:prstGeom prst="rect">
                <a:avLst/>
              </a:prstGeom>
              <a:solidFill>
                <a:schemeClr val="accent2"/>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sp>
            <p:nvSpPr>
              <p:cNvPr id="3068" name="TextBox 3067"/>
              <p:cNvSpPr txBox="1"/>
              <p:nvPr/>
            </p:nvSpPr>
            <p:spPr>
              <a:xfrm>
                <a:off x="2114550" y="3167513"/>
                <a:ext cx="1187449" cy="914400"/>
              </a:xfrm>
              <a:prstGeom prst="rect">
                <a:avLst/>
              </a:prstGeom>
              <a:solidFill>
                <a:schemeClr val="accent2"/>
              </a:solidFill>
            </p:spPr>
            <p:txBody>
              <a:bodyPr wrap="none" lIns="0" tIns="0" rIns="0" bIns="0" rtlCol="0">
                <a:noAutofit/>
              </a:bodyPr>
              <a:lstStyle/>
              <a:p>
                <a:pPr>
                  <a:lnSpc>
                    <a:spcPct val="90000"/>
                  </a:lnSpc>
                </a:pPr>
                <a:r>
                  <a:rPr lang="en-US" sz="1400" dirty="0" smtClean="0">
                    <a:solidFill>
                      <a:prstClr val="white"/>
                    </a:solidFill>
                  </a:rPr>
                  <a:t>Cloud Template</a:t>
                </a:r>
                <a:r>
                  <a:rPr lang="en-US" sz="1400" dirty="0">
                    <a:solidFill>
                      <a:prstClr val="white"/>
                    </a:solidFill>
                  </a:rPr>
                  <a:t/>
                </a:r>
                <a:br>
                  <a:rPr lang="en-US" sz="1400" dirty="0">
                    <a:solidFill>
                      <a:prstClr val="white"/>
                    </a:solidFill>
                  </a:rPr>
                </a:br>
                <a:r>
                  <a:rPr lang="en-US" sz="1200" dirty="0">
                    <a:solidFill>
                      <a:prstClr val="white"/>
                    </a:solidFill>
                  </a:rPr>
                  <a:t>Image </a:t>
                </a:r>
                <a:r>
                  <a:rPr lang="en-US" sz="1200" dirty="0" smtClean="0">
                    <a:solidFill>
                      <a:prstClr val="white"/>
                    </a:solidFill>
                  </a:rPr>
                  <a:t>4</a:t>
                </a:r>
                <a:endParaRPr lang="en-US" sz="1200" dirty="0">
                  <a:solidFill>
                    <a:prstClr val="white"/>
                  </a:solidFill>
                </a:endParaRPr>
              </a:p>
              <a:p>
                <a:pPr>
                  <a:lnSpc>
                    <a:spcPct val="90000"/>
                  </a:lnSpc>
                </a:pPr>
                <a:endParaRPr lang="en-US" sz="1600" dirty="0"/>
              </a:p>
            </p:txBody>
          </p:sp>
        </p:grpSp>
        <p:grpSp>
          <p:nvGrpSpPr>
            <p:cNvPr id="3017" name="Group 3016"/>
            <p:cNvGrpSpPr/>
            <p:nvPr/>
          </p:nvGrpSpPr>
          <p:grpSpPr>
            <a:xfrm>
              <a:off x="3597906" y="7032570"/>
              <a:ext cx="293352" cy="287405"/>
              <a:chOff x="4413250" y="6553200"/>
              <a:chExt cx="939800" cy="920750"/>
            </a:xfrm>
            <a:solidFill>
              <a:srgbClr val="FFFFFF">
                <a:alpha val="61176"/>
              </a:srgbClr>
            </a:solidFill>
          </p:grpSpPr>
          <p:sp>
            <p:nvSpPr>
              <p:cNvPr id="3047"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48"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49"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50"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51"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52"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53"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54"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55"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56"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57"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58"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59"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60"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61"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62"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63"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64"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65"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66"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018" name="Group 3017"/>
            <p:cNvGrpSpPr/>
            <p:nvPr/>
          </p:nvGrpSpPr>
          <p:grpSpPr>
            <a:xfrm>
              <a:off x="3209872" y="7039520"/>
              <a:ext cx="294953" cy="294480"/>
              <a:chOff x="4489450" y="6175383"/>
              <a:chExt cx="1416050" cy="1612207"/>
            </a:xfrm>
            <a:solidFill>
              <a:srgbClr val="FFFFFF">
                <a:alpha val="61176"/>
              </a:srgbClr>
            </a:solidFill>
          </p:grpSpPr>
          <p:sp>
            <p:nvSpPr>
              <p:cNvPr id="3040"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41"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42"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43"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44"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45"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46"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019" name="Group 3018"/>
            <p:cNvGrpSpPr/>
            <p:nvPr/>
          </p:nvGrpSpPr>
          <p:grpSpPr>
            <a:xfrm>
              <a:off x="3966396" y="7032570"/>
              <a:ext cx="293352" cy="287405"/>
              <a:chOff x="4413250" y="6553200"/>
              <a:chExt cx="939800" cy="920750"/>
            </a:xfrm>
            <a:solidFill>
              <a:srgbClr val="FFFFFF">
                <a:alpha val="61176"/>
              </a:srgbClr>
            </a:solidFill>
          </p:grpSpPr>
          <p:sp>
            <p:nvSpPr>
              <p:cNvPr id="3020"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21"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22"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23"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24"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25"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26"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27"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28"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29"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30"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31"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32"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33"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34"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35"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36"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37"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38"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39"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grpSp>
        <p:nvGrpSpPr>
          <p:cNvPr id="3069" name="Group 3068"/>
          <p:cNvGrpSpPr/>
          <p:nvPr/>
        </p:nvGrpSpPr>
        <p:grpSpPr>
          <a:xfrm>
            <a:off x="8869716" y="2902021"/>
            <a:ext cx="294686" cy="286604"/>
            <a:chOff x="3410465" y="6486121"/>
            <a:chExt cx="942643" cy="924403"/>
          </a:xfrm>
          <a:solidFill>
            <a:srgbClr val="FFFFFF">
              <a:alpha val="61176"/>
            </a:srgbClr>
          </a:solidFill>
        </p:grpSpPr>
        <p:sp>
          <p:nvSpPr>
            <p:cNvPr id="3070"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71"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72"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73"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74"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75"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76"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77"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78"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79"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80"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81"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82"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83"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84"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85"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86"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87"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88"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89"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090" name="Group 3089"/>
          <p:cNvGrpSpPr/>
          <p:nvPr/>
        </p:nvGrpSpPr>
        <p:grpSpPr>
          <a:xfrm>
            <a:off x="8506694" y="2900345"/>
            <a:ext cx="293352" cy="287405"/>
            <a:chOff x="4413250" y="6553200"/>
            <a:chExt cx="939800" cy="920750"/>
          </a:xfrm>
          <a:solidFill>
            <a:srgbClr val="FFFFFF">
              <a:alpha val="61176"/>
            </a:srgbClr>
          </a:solidFill>
        </p:grpSpPr>
        <p:sp>
          <p:nvSpPr>
            <p:cNvPr id="3091"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92"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93"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94"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95"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96"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97"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98"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99"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00"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01"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02"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03"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04"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05"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06"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07"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08"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09"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10"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111" name="Group 3110"/>
          <p:cNvGrpSpPr/>
          <p:nvPr/>
        </p:nvGrpSpPr>
        <p:grpSpPr>
          <a:xfrm>
            <a:off x="8146236" y="2902021"/>
            <a:ext cx="294686" cy="286604"/>
            <a:chOff x="3410465" y="6486121"/>
            <a:chExt cx="942643" cy="924403"/>
          </a:xfrm>
          <a:solidFill>
            <a:srgbClr val="FFFFFF">
              <a:alpha val="61176"/>
            </a:srgbClr>
          </a:solidFill>
        </p:grpSpPr>
        <p:sp>
          <p:nvSpPr>
            <p:cNvPr id="3112"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13"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14"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15"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16"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17"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18"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19"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20"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21"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22"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23"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24"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25"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26"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27"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28"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29"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30"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31"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853" name="Group 2852"/>
          <p:cNvGrpSpPr/>
          <p:nvPr/>
        </p:nvGrpSpPr>
        <p:grpSpPr>
          <a:xfrm>
            <a:off x="1955350" y="2380780"/>
            <a:ext cx="1321250" cy="1287455"/>
            <a:chOff x="3092663" y="6079157"/>
            <a:chExt cx="1321250" cy="1287455"/>
          </a:xfrm>
        </p:grpSpPr>
        <p:grpSp>
          <p:nvGrpSpPr>
            <p:cNvPr id="2854" name="Group 2853"/>
            <p:cNvGrpSpPr/>
            <p:nvPr/>
          </p:nvGrpSpPr>
          <p:grpSpPr>
            <a:xfrm>
              <a:off x="3092663" y="6079157"/>
              <a:ext cx="1321250" cy="1287455"/>
              <a:chOff x="2069650" y="3145457"/>
              <a:chExt cx="1321250" cy="1287455"/>
            </a:xfrm>
          </p:grpSpPr>
          <p:sp>
            <p:nvSpPr>
              <p:cNvPr id="2905" name="Rectangle 2904"/>
              <p:cNvSpPr/>
              <p:nvPr/>
            </p:nvSpPr>
            <p:spPr>
              <a:xfrm>
                <a:off x="2135305" y="3162300"/>
                <a:ext cx="1255595" cy="1270612"/>
              </a:xfrm>
              <a:prstGeom prst="rect">
                <a:avLst/>
              </a:prstGeom>
              <a:solidFill>
                <a:schemeClr val="accent2"/>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endParaRPr lang="en-US" sz="1600" dirty="0">
                  <a:solidFill>
                    <a:prstClr val="white"/>
                  </a:solidFill>
                </a:endParaRPr>
              </a:p>
            </p:txBody>
          </p:sp>
          <p:sp>
            <p:nvSpPr>
              <p:cNvPr id="2906" name="TextBox 2905"/>
              <p:cNvSpPr txBox="1"/>
              <p:nvPr/>
            </p:nvSpPr>
            <p:spPr>
              <a:xfrm>
                <a:off x="2069650" y="3145457"/>
                <a:ext cx="914400" cy="914400"/>
              </a:xfrm>
              <a:prstGeom prst="rect">
                <a:avLst/>
              </a:prstGeom>
              <a:noFill/>
            </p:spPr>
            <p:txBody>
              <a:bodyPr wrap="none" lIns="0" tIns="0" rIns="0" bIns="0" rtlCol="0">
                <a:noAutofit/>
              </a:bodyPr>
              <a:lstStyle/>
              <a:p>
                <a:pPr>
                  <a:lnSpc>
                    <a:spcPct val="90000"/>
                  </a:lnSpc>
                </a:pPr>
                <a:r>
                  <a:rPr lang="en-US" sz="1400" dirty="0" smtClean="0">
                    <a:solidFill>
                      <a:prstClr val="white"/>
                    </a:solidFill>
                  </a:rPr>
                  <a:t> Cloud Template</a:t>
                </a:r>
                <a:r>
                  <a:rPr lang="en-US" sz="1400" dirty="0">
                    <a:solidFill>
                      <a:prstClr val="white"/>
                    </a:solidFill>
                  </a:rPr>
                  <a:t/>
                </a:r>
                <a:br>
                  <a:rPr lang="en-US" sz="1400" dirty="0">
                    <a:solidFill>
                      <a:prstClr val="white"/>
                    </a:solidFill>
                  </a:rPr>
                </a:br>
                <a:r>
                  <a:rPr lang="en-US" sz="1400" dirty="0" smtClean="0">
                    <a:solidFill>
                      <a:prstClr val="white"/>
                    </a:solidFill>
                  </a:rPr>
                  <a:t> </a:t>
                </a:r>
                <a:r>
                  <a:rPr lang="en-US" sz="1200" dirty="0" smtClean="0">
                    <a:solidFill>
                      <a:prstClr val="white"/>
                    </a:solidFill>
                  </a:rPr>
                  <a:t>Image 4</a:t>
                </a:r>
                <a:endParaRPr lang="en-US" sz="1200" dirty="0">
                  <a:solidFill>
                    <a:prstClr val="white"/>
                  </a:solidFill>
                </a:endParaRPr>
              </a:p>
              <a:p>
                <a:pPr>
                  <a:lnSpc>
                    <a:spcPct val="90000"/>
                  </a:lnSpc>
                </a:pPr>
                <a:endParaRPr lang="en-US" sz="1600" dirty="0"/>
              </a:p>
            </p:txBody>
          </p:sp>
        </p:grpSp>
        <p:grpSp>
          <p:nvGrpSpPr>
            <p:cNvPr id="2855" name="Group 2854"/>
            <p:cNvGrpSpPr/>
            <p:nvPr/>
          </p:nvGrpSpPr>
          <p:grpSpPr>
            <a:xfrm>
              <a:off x="3597906" y="7032570"/>
              <a:ext cx="293352" cy="287405"/>
              <a:chOff x="4413250" y="6553200"/>
              <a:chExt cx="939800" cy="920750"/>
            </a:xfrm>
            <a:solidFill>
              <a:srgbClr val="FFFFFF">
                <a:alpha val="61176"/>
              </a:srgbClr>
            </a:solidFill>
          </p:grpSpPr>
          <p:sp>
            <p:nvSpPr>
              <p:cNvPr id="2885"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86"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87"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88"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89"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90"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91"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92"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93"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94"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95"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96"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97"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98"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99"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00"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01"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02"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03"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04"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856" name="Group 2855"/>
            <p:cNvGrpSpPr/>
            <p:nvPr/>
          </p:nvGrpSpPr>
          <p:grpSpPr>
            <a:xfrm>
              <a:off x="3209872" y="7039520"/>
              <a:ext cx="294953" cy="294480"/>
              <a:chOff x="4489450" y="6175383"/>
              <a:chExt cx="1416050" cy="1612207"/>
            </a:xfrm>
            <a:solidFill>
              <a:srgbClr val="FFFFFF">
                <a:alpha val="61176"/>
              </a:srgbClr>
            </a:solidFill>
          </p:grpSpPr>
          <p:sp>
            <p:nvSpPr>
              <p:cNvPr id="2878"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79"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80"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81"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82"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83"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84"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857" name="Group 2856"/>
            <p:cNvGrpSpPr/>
            <p:nvPr/>
          </p:nvGrpSpPr>
          <p:grpSpPr>
            <a:xfrm>
              <a:off x="3966396" y="7032570"/>
              <a:ext cx="293352" cy="287405"/>
              <a:chOff x="4413250" y="6553200"/>
              <a:chExt cx="939800" cy="920750"/>
            </a:xfrm>
            <a:solidFill>
              <a:srgbClr val="FFFFFF">
                <a:alpha val="61176"/>
              </a:srgbClr>
            </a:solidFill>
          </p:grpSpPr>
          <p:sp>
            <p:nvSpPr>
              <p:cNvPr id="2858"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59"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60"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61"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62"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63"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64"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65"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66"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67"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68"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69"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70"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71"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72"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73"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74"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75"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76"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77"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grpSp>
        <p:nvGrpSpPr>
          <p:cNvPr id="2646" name="Group 2645"/>
          <p:cNvGrpSpPr/>
          <p:nvPr/>
        </p:nvGrpSpPr>
        <p:grpSpPr>
          <a:xfrm>
            <a:off x="2830866" y="2997271"/>
            <a:ext cx="294686" cy="286604"/>
            <a:chOff x="3410465" y="6486121"/>
            <a:chExt cx="942643" cy="924403"/>
          </a:xfrm>
          <a:solidFill>
            <a:srgbClr val="FFFFFF">
              <a:alpha val="61176"/>
            </a:srgbClr>
          </a:solidFill>
        </p:grpSpPr>
        <p:sp>
          <p:nvSpPr>
            <p:cNvPr id="2689"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90"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91"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92"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93"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94"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95"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96"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97"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98"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99"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00"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01"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02"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03"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04"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05"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06"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07"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08"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647" name="Group 2646"/>
          <p:cNvGrpSpPr/>
          <p:nvPr/>
        </p:nvGrpSpPr>
        <p:grpSpPr>
          <a:xfrm>
            <a:off x="2467844" y="2995595"/>
            <a:ext cx="293352" cy="287405"/>
            <a:chOff x="4413250" y="6553200"/>
            <a:chExt cx="939800" cy="920750"/>
          </a:xfrm>
          <a:solidFill>
            <a:srgbClr val="FFFFFF">
              <a:alpha val="61176"/>
            </a:srgbClr>
          </a:solidFill>
        </p:grpSpPr>
        <p:sp>
          <p:nvSpPr>
            <p:cNvPr id="2669"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70"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71"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72"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73"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74"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75"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76"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77"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78"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79"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80"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81"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82"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83"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84"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85"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86"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87"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88"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648" name="Group 2647"/>
          <p:cNvGrpSpPr/>
          <p:nvPr/>
        </p:nvGrpSpPr>
        <p:grpSpPr>
          <a:xfrm>
            <a:off x="2107386" y="2997271"/>
            <a:ext cx="294686" cy="286604"/>
            <a:chOff x="3410465" y="6486121"/>
            <a:chExt cx="942643" cy="924403"/>
          </a:xfrm>
          <a:solidFill>
            <a:srgbClr val="FFFFFF">
              <a:alpha val="61176"/>
            </a:srgbClr>
          </a:solidFill>
        </p:grpSpPr>
        <p:sp>
          <p:nvSpPr>
            <p:cNvPr id="2649"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50"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51"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52"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53"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54"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55"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56"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57"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58"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59"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60"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61"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62"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63"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64"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65"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66"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67"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68"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231" name="Group 3230"/>
          <p:cNvGrpSpPr/>
          <p:nvPr/>
        </p:nvGrpSpPr>
        <p:grpSpPr>
          <a:xfrm>
            <a:off x="5753725" y="4114800"/>
            <a:ext cx="412375" cy="401065"/>
            <a:chOff x="3410465" y="6486121"/>
            <a:chExt cx="942643" cy="924403"/>
          </a:xfrm>
          <a:solidFill>
            <a:schemeClr val="accent2"/>
          </a:solidFill>
        </p:grpSpPr>
        <p:sp>
          <p:nvSpPr>
            <p:cNvPr id="3232"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33"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34"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35"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36"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37"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38"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39"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40"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41"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42"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43"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44"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45"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46"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47"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48"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49"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50"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51"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256" name="Group 3255"/>
          <p:cNvGrpSpPr/>
          <p:nvPr/>
        </p:nvGrpSpPr>
        <p:grpSpPr>
          <a:xfrm>
            <a:off x="9230999" y="2885923"/>
            <a:ext cx="294953" cy="294480"/>
            <a:chOff x="4489450" y="6175383"/>
            <a:chExt cx="1416050" cy="1612207"/>
          </a:xfrm>
          <a:solidFill>
            <a:srgbClr val="FFFFFF">
              <a:alpha val="61176"/>
            </a:srgbClr>
          </a:solidFill>
        </p:grpSpPr>
        <p:sp>
          <p:nvSpPr>
            <p:cNvPr id="3278"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79"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80"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81"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82"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83"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84"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257" name="Group 3256"/>
          <p:cNvGrpSpPr/>
          <p:nvPr/>
        </p:nvGrpSpPr>
        <p:grpSpPr>
          <a:xfrm>
            <a:off x="9987523" y="2890925"/>
            <a:ext cx="293352" cy="287405"/>
            <a:chOff x="4413250" y="6553200"/>
            <a:chExt cx="939800" cy="920750"/>
          </a:xfrm>
          <a:solidFill>
            <a:srgbClr val="FFFFFF">
              <a:alpha val="61176"/>
            </a:srgbClr>
          </a:solidFill>
        </p:grpSpPr>
        <p:sp>
          <p:nvSpPr>
            <p:cNvPr id="3258"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59"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60"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61"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62"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63"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64"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65"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66"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67"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68"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69"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70"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71"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72"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73"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74"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75"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76"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77"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307" name="Group 3306"/>
          <p:cNvGrpSpPr/>
          <p:nvPr/>
        </p:nvGrpSpPr>
        <p:grpSpPr>
          <a:xfrm>
            <a:off x="9615403" y="2890553"/>
            <a:ext cx="294686" cy="286604"/>
            <a:chOff x="3410465" y="6486121"/>
            <a:chExt cx="942643" cy="924403"/>
          </a:xfrm>
          <a:solidFill>
            <a:srgbClr val="FFFFFF">
              <a:alpha val="61176"/>
            </a:srgbClr>
          </a:solidFill>
        </p:grpSpPr>
        <p:sp>
          <p:nvSpPr>
            <p:cNvPr id="3308"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09"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10"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11"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12"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13"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14"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15"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16"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17"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18"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19"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20"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21"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22"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23"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24"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25"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26"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27"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336" name="Group 3335"/>
          <p:cNvGrpSpPr/>
          <p:nvPr/>
        </p:nvGrpSpPr>
        <p:grpSpPr>
          <a:xfrm>
            <a:off x="7253076" y="3581400"/>
            <a:ext cx="412375" cy="401065"/>
            <a:chOff x="3410465" y="6486121"/>
            <a:chExt cx="942643" cy="924403"/>
          </a:xfrm>
          <a:solidFill>
            <a:schemeClr val="accent2"/>
          </a:solidFill>
        </p:grpSpPr>
        <p:sp>
          <p:nvSpPr>
            <p:cNvPr id="3337"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38"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39"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40"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41"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42"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43"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44"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45"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46"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47"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48"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49"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50"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51"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52"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53"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54"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55"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56"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357" name="Group 3356"/>
          <p:cNvGrpSpPr/>
          <p:nvPr/>
        </p:nvGrpSpPr>
        <p:grpSpPr>
          <a:xfrm>
            <a:off x="6770475" y="3581400"/>
            <a:ext cx="410509" cy="402187"/>
            <a:chOff x="4413250" y="6553200"/>
            <a:chExt cx="939800" cy="920750"/>
          </a:xfrm>
          <a:solidFill>
            <a:schemeClr val="accent2"/>
          </a:solidFill>
        </p:grpSpPr>
        <p:sp>
          <p:nvSpPr>
            <p:cNvPr id="3358"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59"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60"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61"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62"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63"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64"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65"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66"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67"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68"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69"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70"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71"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72"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73"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74"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75"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76"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77"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622" name="Group 1621"/>
          <p:cNvGrpSpPr/>
          <p:nvPr/>
        </p:nvGrpSpPr>
        <p:grpSpPr>
          <a:xfrm>
            <a:off x="7765472" y="4572000"/>
            <a:ext cx="412375" cy="401065"/>
            <a:chOff x="3410465" y="6486121"/>
            <a:chExt cx="942643" cy="924403"/>
          </a:xfrm>
          <a:solidFill>
            <a:schemeClr val="tx1">
              <a:alpha val="61176"/>
            </a:schemeClr>
          </a:solidFill>
        </p:grpSpPr>
        <p:sp>
          <p:nvSpPr>
            <p:cNvPr id="1623"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24"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25"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26"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27"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28"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29"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30"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31"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32"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33"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34"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35"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36"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37"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38"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39"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40"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41"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42"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3" name="Rectangle 2"/>
          <p:cNvSpPr/>
          <p:nvPr/>
        </p:nvSpPr>
        <p:spPr>
          <a:xfrm>
            <a:off x="741994" y="5593354"/>
            <a:ext cx="10955896" cy="523173"/>
          </a:xfrm>
          <a:prstGeom prst="rect">
            <a:avLst/>
          </a:prstGeom>
          <a:solidFill>
            <a:schemeClr val="bg1"/>
          </a:solidFill>
          <a:ln w="76200">
            <a:solidFill>
              <a:srgbClr val="00B388"/>
            </a:solidFill>
          </a:ln>
          <a:effectLst/>
        </p:spPr>
        <p:style>
          <a:lnRef idx="1">
            <a:schemeClr val="accent1"/>
          </a:lnRef>
          <a:fillRef idx="3">
            <a:schemeClr val="accent1"/>
          </a:fillRef>
          <a:effectRef idx="2">
            <a:schemeClr val="accent1"/>
          </a:effectRef>
          <a:fontRef idx="minor">
            <a:schemeClr val="lt1"/>
          </a:fontRef>
        </p:style>
        <p:txBody>
          <a:bodyPr lIns="63987" tIns="0" rIns="63987" bIns="63987" rtlCol="0" anchor="ctr"/>
          <a:lstStyle/>
          <a:p>
            <a:pPr algn="ctr" defTabSz="609570"/>
            <a:r>
              <a:rPr lang="en-US" sz="2000" b="1" dirty="0">
                <a:solidFill>
                  <a:schemeClr val="tx1"/>
                </a:solidFill>
                <a:cs typeface="Arial" panose="020B0604020202020204" pitchFamily="34" charset="0"/>
              </a:rPr>
              <a:t>A single interface </a:t>
            </a:r>
            <a:r>
              <a:rPr lang="en-US" sz="2000" b="1" dirty="0" smtClean="0">
                <a:solidFill>
                  <a:schemeClr val="tx1"/>
                </a:solidFill>
                <a:cs typeface="Arial" panose="020B0604020202020204" pitchFamily="34" charset="0"/>
              </a:rPr>
              <a:t>to precisely </a:t>
            </a:r>
            <a:r>
              <a:rPr lang="en-US" sz="2000" b="1" dirty="0">
                <a:solidFill>
                  <a:schemeClr val="tx1"/>
                </a:solidFill>
                <a:cs typeface="Arial" panose="020B0604020202020204" pitchFamily="34" charset="0"/>
              </a:rPr>
              <a:t>compose and recompose resources for each </a:t>
            </a:r>
            <a:r>
              <a:rPr lang="en-US" sz="2000" b="1" dirty="0" smtClean="0">
                <a:solidFill>
                  <a:schemeClr val="tx1"/>
                </a:solidFill>
                <a:cs typeface="Arial" panose="020B0604020202020204" pitchFamily="34" charset="0"/>
              </a:rPr>
              <a:t>application</a:t>
            </a:r>
            <a:endParaRPr lang="en-US" sz="2000" b="1" dirty="0">
              <a:solidFill>
                <a:schemeClr val="tx1"/>
              </a:solidFill>
              <a:cs typeface="Arial" panose="020B0604020202020204" pitchFamily="34" charset="0"/>
            </a:endParaRPr>
          </a:p>
        </p:txBody>
      </p:sp>
      <p:grpSp>
        <p:nvGrpSpPr>
          <p:cNvPr id="2508" name="Group 2507"/>
          <p:cNvGrpSpPr/>
          <p:nvPr/>
        </p:nvGrpSpPr>
        <p:grpSpPr>
          <a:xfrm>
            <a:off x="7765472" y="4572000"/>
            <a:ext cx="412375" cy="401065"/>
            <a:chOff x="3410465" y="6486121"/>
            <a:chExt cx="942643" cy="924403"/>
          </a:xfrm>
          <a:solidFill>
            <a:schemeClr val="accent4"/>
          </a:solidFill>
        </p:grpSpPr>
        <p:sp>
          <p:nvSpPr>
            <p:cNvPr id="2509"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10"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11"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12"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13"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14"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15"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16"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17"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18"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19"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20"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21"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22"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23"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24"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25"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26"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27"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28"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643" name="Group 1642"/>
          <p:cNvGrpSpPr/>
          <p:nvPr/>
        </p:nvGrpSpPr>
        <p:grpSpPr>
          <a:xfrm>
            <a:off x="8305800" y="4099589"/>
            <a:ext cx="412375" cy="401065"/>
            <a:chOff x="3410465" y="6486121"/>
            <a:chExt cx="942643" cy="924403"/>
          </a:xfrm>
          <a:solidFill>
            <a:schemeClr val="tx1">
              <a:alpha val="61176"/>
            </a:schemeClr>
          </a:solidFill>
        </p:grpSpPr>
        <p:sp>
          <p:nvSpPr>
            <p:cNvPr id="1644"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45"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46"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47"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48"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49"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50"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51"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52"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53"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54"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55"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56"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57"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58"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59"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60"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61"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62"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63"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210" name="Group 3209"/>
          <p:cNvGrpSpPr/>
          <p:nvPr/>
        </p:nvGrpSpPr>
        <p:grpSpPr>
          <a:xfrm>
            <a:off x="8305800" y="4099589"/>
            <a:ext cx="412375" cy="401065"/>
            <a:chOff x="3410465" y="6486121"/>
            <a:chExt cx="942643" cy="924403"/>
          </a:xfrm>
          <a:solidFill>
            <a:schemeClr val="accent2"/>
          </a:solidFill>
        </p:grpSpPr>
        <p:sp>
          <p:nvSpPr>
            <p:cNvPr id="3211"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12"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13"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14"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15"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16"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17"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18"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19"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20"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21"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22"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23"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24"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25"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26"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27"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28"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29"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30"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664" name="Group 1663"/>
          <p:cNvGrpSpPr/>
          <p:nvPr/>
        </p:nvGrpSpPr>
        <p:grpSpPr>
          <a:xfrm>
            <a:off x="8250359" y="3581400"/>
            <a:ext cx="412749" cy="412087"/>
            <a:chOff x="4489450" y="6175383"/>
            <a:chExt cx="1416050" cy="1612207"/>
          </a:xfrm>
          <a:solidFill>
            <a:schemeClr val="tx1">
              <a:alpha val="61176"/>
            </a:schemeClr>
          </a:solidFill>
        </p:grpSpPr>
        <p:sp>
          <p:nvSpPr>
            <p:cNvPr id="1665"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66"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67"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68"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69"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70"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71"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949" name="Group 2948"/>
          <p:cNvGrpSpPr/>
          <p:nvPr/>
        </p:nvGrpSpPr>
        <p:grpSpPr>
          <a:xfrm>
            <a:off x="8250359" y="3581400"/>
            <a:ext cx="412749" cy="412087"/>
            <a:chOff x="4489450" y="6175383"/>
            <a:chExt cx="1416050" cy="1612207"/>
          </a:xfrm>
          <a:solidFill>
            <a:schemeClr val="accent2"/>
          </a:solidFill>
        </p:grpSpPr>
        <p:sp>
          <p:nvSpPr>
            <p:cNvPr id="2950"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51"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52"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53"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54"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55"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56"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672" name="Group 1671"/>
          <p:cNvGrpSpPr/>
          <p:nvPr/>
        </p:nvGrpSpPr>
        <p:grpSpPr>
          <a:xfrm>
            <a:off x="8758409" y="4617113"/>
            <a:ext cx="412749" cy="412087"/>
            <a:chOff x="4489450" y="6175383"/>
            <a:chExt cx="1416050" cy="1612207"/>
          </a:xfrm>
          <a:solidFill>
            <a:schemeClr val="tx1">
              <a:alpha val="61176"/>
            </a:schemeClr>
          </a:solidFill>
        </p:grpSpPr>
        <p:sp>
          <p:nvSpPr>
            <p:cNvPr id="1673"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74"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75"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76"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77"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78"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79"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328" name="Group 3327"/>
          <p:cNvGrpSpPr/>
          <p:nvPr/>
        </p:nvGrpSpPr>
        <p:grpSpPr>
          <a:xfrm>
            <a:off x="8758409" y="4617113"/>
            <a:ext cx="412749" cy="412087"/>
            <a:chOff x="4489450" y="6175383"/>
            <a:chExt cx="1416050" cy="1612207"/>
          </a:xfrm>
          <a:solidFill>
            <a:schemeClr val="accent2"/>
          </a:solidFill>
        </p:grpSpPr>
        <p:sp>
          <p:nvSpPr>
            <p:cNvPr id="3329"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30"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31"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32"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33"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34"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335"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680" name="Group 1679"/>
          <p:cNvGrpSpPr/>
          <p:nvPr/>
        </p:nvGrpSpPr>
        <p:grpSpPr>
          <a:xfrm>
            <a:off x="9816621" y="4114800"/>
            <a:ext cx="410509" cy="402187"/>
            <a:chOff x="4413250" y="6553200"/>
            <a:chExt cx="939800" cy="920750"/>
          </a:xfrm>
          <a:solidFill>
            <a:schemeClr val="tx1">
              <a:alpha val="61176"/>
            </a:schemeClr>
          </a:solidFill>
        </p:grpSpPr>
        <p:sp>
          <p:nvSpPr>
            <p:cNvPr id="1681"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82"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83"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84"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85"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86"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87"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88"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89"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90"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91"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92"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93"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94"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95"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96"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97"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01"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02"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03"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907" name="Group 2906"/>
          <p:cNvGrpSpPr/>
          <p:nvPr/>
        </p:nvGrpSpPr>
        <p:grpSpPr>
          <a:xfrm>
            <a:off x="9816621" y="4114800"/>
            <a:ext cx="410509" cy="402187"/>
            <a:chOff x="4413250" y="6553200"/>
            <a:chExt cx="939800" cy="920750"/>
          </a:xfrm>
          <a:solidFill>
            <a:schemeClr val="accent2"/>
          </a:solidFill>
        </p:grpSpPr>
        <p:sp>
          <p:nvSpPr>
            <p:cNvPr id="2908"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09"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10"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11"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12"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13"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14"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15"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16"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17"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18"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19"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20"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21"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22"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23"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24"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25"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26"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27"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704" name="Group 1703"/>
          <p:cNvGrpSpPr/>
          <p:nvPr/>
        </p:nvGrpSpPr>
        <p:grpSpPr>
          <a:xfrm>
            <a:off x="10333691" y="4114800"/>
            <a:ext cx="410509" cy="402187"/>
            <a:chOff x="4413250" y="6553200"/>
            <a:chExt cx="939800" cy="920750"/>
          </a:xfrm>
          <a:solidFill>
            <a:schemeClr val="tx1">
              <a:alpha val="61176"/>
            </a:schemeClr>
          </a:solidFill>
        </p:grpSpPr>
        <p:sp>
          <p:nvSpPr>
            <p:cNvPr id="1705"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06"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07"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08"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09"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10"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11"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12"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13"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14"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15"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16"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17"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18"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19"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20"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21"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22"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23"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24"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928" name="Group 2927"/>
          <p:cNvGrpSpPr/>
          <p:nvPr/>
        </p:nvGrpSpPr>
        <p:grpSpPr>
          <a:xfrm>
            <a:off x="10333691" y="4114800"/>
            <a:ext cx="410509" cy="402187"/>
            <a:chOff x="4413250" y="6553200"/>
            <a:chExt cx="939800" cy="920750"/>
          </a:xfrm>
          <a:solidFill>
            <a:schemeClr val="accent2"/>
          </a:solidFill>
        </p:grpSpPr>
        <p:sp>
          <p:nvSpPr>
            <p:cNvPr id="2929"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30"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31"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32"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33"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34"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35"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36"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37"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38"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39"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40"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41"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42"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43"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44"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45"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46"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47"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48"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726" name="Group 1725"/>
          <p:cNvGrpSpPr/>
          <p:nvPr/>
        </p:nvGrpSpPr>
        <p:grpSpPr>
          <a:xfrm>
            <a:off x="6771315" y="4572000"/>
            <a:ext cx="410509" cy="402187"/>
            <a:chOff x="4413250" y="6553200"/>
            <a:chExt cx="939800" cy="920750"/>
          </a:xfrm>
          <a:solidFill>
            <a:schemeClr val="tx1">
              <a:alpha val="61176"/>
            </a:schemeClr>
          </a:solidFill>
        </p:grpSpPr>
        <p:sp>
          <p:nvSpPr>
            <p:cNvPr id="1727"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28"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29"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30"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31"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32"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33"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34"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35"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36"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37"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38"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39"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40"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41"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42"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43"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44"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45"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46"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189" name="Group 3188"/>
          <p:cNvGrpSpPr/>
          <p:nvPr/>
        </p:nvGrpSpPr>
        <p:grpSpPr>
          <a:xfrm>
            <a:off x="6771315" y="4572000"/>
            <a:ext cx="410509" cy="402187"/>
            <a:chOff x="4413250" y="6553200"/>
            <a:chExt cx="939800" cy="920750"/>
          </a:xfrm>
          <a:solidFill>
            <a:schemeClr val="accent2"/>
          </a:solidFill>
        </p:grpSpPr>
        <p:sp>
          <p:nvSpPr>
            <p:cNvPr id="3190"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91"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92"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93"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94"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95"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96"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97"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98"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199"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00"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01"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02"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03"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04"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05"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06"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07"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08"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209"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747" name="Group 1746"/>
          <p:cNvGrpSpPr/>
          <p:nvPr/>
        </p:nvGrpSpPr>
        <p:grpSpPr>
          <a:xfrm>
            <a:off x="9829800" y="4572000"/>
            <a:ext cx="410509" cy="402187"/>
            <a:chOff x="4413250" y="6553200"/>
            <a:chExt cx="939800" cy="920750"/>
          </a:xfrm>
          <a:solidFill>
            <a:schemeClr val="tx1">
              <a:alpha val="61176"/>
            </a:schemeClr>
          </a:solidFill>
        </p:grpSpPr>
        <p:sp>
          <p:nvSpPr>
            <p:cNvPr id="1748"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49"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50"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51"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52"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53"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54"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55"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56"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57"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58"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59"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60"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61"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62"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63"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64"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65"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66"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67"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550" name="Group 2549"/>
          <p:cNvGrpSpPr/>
          <p:nvPr/>
        </p:nvGrpSpPr>
        <p:grpSpPr>
          <a:xfrm>
            <a:off x="9289650" y="3581400"/>
            <a:ext cx="410509" cy="402187"/>
            <a:chOff x="4413250" y="6553200"/>
            <a:chExt cx="939800" cy="920750"/>
          </a:xfrm>
          <a:solidFill>
            <a:schemeClr val="accent4"/>
          </a:solidFill>
        </p:grpSpPr>
        <p:sp>
          <p:nvSpPr>
            <p:cNvPr id="2551"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52"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53"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54"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55"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56"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57"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58"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59"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60"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61"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62"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63"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64"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65"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66"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67"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68"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69"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70"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768" name="Group 1767"/>
          <p:cNvGrpSpPr/>
          <p:nvPr/>
        </p:nvGrpSpPr>
        <p:grpSpPr>
          <a:xfrm>
            <a:off x="10363200" y="4575915"/>
            <a:ext cx="412375" cy="401065"/>
            <a:chOff x="3410465" y="6486121"/>
            <a:chExt cx="942643" cy="924403"/>
          </a:xfrm>
          <a:solidFill>
            <a:schemeClr val="tx1">
              <a:alpha val="61176"/>
            </a:schemeClr>
          </a:solidFill>
        </p:grpSpPr>
        <p:sp>
          <p:nvSpPr>
            <p:cNvPr id="1769"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70"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71"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72"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73"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74"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75"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76"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77"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78"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79"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80"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81"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82"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83"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84"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85"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86"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87"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88"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2529" name="Group 2528"/>
          <p:cNvGrpSpPr/>
          <p:nvPr/>
        </p:nvGrpSpPr>
        <p:grpSpPr>
          <a:xfrm>
            <a:off x="10363200" y="4575915"/>
            <a:ext cx="412375" cy="401065"/>
            <a:chOff x="3410465" y="6486121"/>
            <a:chExt cx="942643" cy="924403"/>
          </a:xfrm>
          <a:solidFill>
            <a:schemeClr val="accent4"/>
          </a:solidFill>
        </p:grpSpPr>
        <p:sp>
          <p:nvSpPr>
            <p:cNvPr id="2530"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31"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32"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33"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34"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35"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36"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37"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38"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39"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40"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41"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42"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43"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44"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45"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46"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47"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48"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49"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790" name="Group 1789"/>
          <p:cNvGrpSpPr/>
          <p:nvPr/>
        </p:nvGrpSpPr>
        <p:grpSpPr>
          <a:xfrm>
            <a:off x="6295091" y="4572000"/>
            <a:ext cx="410509" cy="402187"/>
            <a:chOff x="4413250" y="6553200"/>
            <a:chExt cx="939800" cy="920750"/>
          </a:xfrm>
          <a:solidFill>
            <a:schemeClr val="tx1">
              <a:alpha val="61176"/>
            </a:schemeClr>
          </a:solidFill>
        </p:grpSpPr>
        <p:sp>
          <p:nvSpPr>
            <p:cNvPr id="1791"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92"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93"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94"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95"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96"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97"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98"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99"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00"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01"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02" name="Rectangle 7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03"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04"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05"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06"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07"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08"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09"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810"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1725" name="Group 1724"/>
          <p:cNvGrpSpPr/>
          <p:nvPr/>
        </p:nvGrpSpPr>
        <p:grpSpPr>
          <a:xfrm>
            <a:off x="10696362" y="1"/>
            <a:ext cx="1496195" cy="1284645"/>
            <a:chOff x="8021080" y="0"/>
            <a:chExt cx="1122146" cy="963484"/>
          </a:xfrm>
        </p:grpSpPr>
        <p:sp>
          <p:nvSpPr>
            <p:cNvPr id="1789" name="Diagonal Stripe 1788"/>
            <p:cNvSpPr/>
            <p:nvPr/>
          </p:nvSpPr>
          <p:spPr bwMode="ltGray">
            <a:xfrm rot="5400000">
              <a:off x="8100411" y="-79331"/>
              <a:ext cx="963484" cy="1122146"/>
            </a:xfrm>
            <a:prstGeom prst="diagStripe">
              <a:avLst/>
            </a:prstGeom>
            <a:solidFill>
              <a:srgbClr val="00B3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tx1"/>
                </a:solidFill>
              </a:endParaRPr>
            </a:p>
          </p:txBody>
        </p:sp>
        <p:sp>
          <p:nvSpPr>
            <p:cNvPr id="1811" name="TextBox 1810"/>
            <p:cNvSpPr txBox="1"/>
            <p:nvPr/>
          </p:nvSpPr>
          <p:spPr>
            <a:xfrm rot="2476379">
              <a:off x="8349887" y="241569"/>
              <a:ext cx="685800" cy="269042"/>
            </a:xfrm>
            <a:prstGeom prst="rect">
              <a:avLst/>
            </a:prstGeom>
            <a:noFill/>
          </p:spPr>
          <p:txBody>
            <a:bodyPr wrap="none" lIns="0" tIns="0" rIns="0" bIns="0" rtlCol="0">
              <a:noAutofit/>
            </a:bodyPr>
            <a:lstStyle/>
            <a:p>
              <a:pPr algn="ctr">
                <a:lnSpc>
                  <a:spcPct val="90000"/>
                </a:lnSpc>
              </a:pPr>
              <a:r>
                <a:rPr lang="en-US" dirty="0">
                  <a:solidFill>
                    <a:schemeClr val="bg1"/>
                  </a:solidFill>
                </a:rPr>
                <a:t>Only HPE</a:t>
              </a:r>
            </a:p>
          </p:txBody>
        </p:sp>
      </p:grpSp>
      <p:sp>
        <p:nvSpPr>
          <p:cNvPr id="5" name="Footer Placeholder 4"/>
          <p:cNvSpPr>
            <a:spLocks noGrp="1"/>
          </p:cNvSpPr>
          <p:nvPr>
            <p:ph type="ftr" sz="quarter" idx="11"/>
          </p:nvPr>
        </p:nvSpPr>
        <p:spPr/>
        <p:txBody>
          <a:bodyPr/>
          <a:lstStyle/>
          <a:p>
            <a:r>
              <a:rPr lang="en-US" dirty="0" smtClean="0"/>
              <a:t>For HPE and Channel Partner internal use only</a:t>
            </a:r>
            <a:endParaRPr lang="en-US" dirty="0"/>
          </a:p>
        </p:txBody>
      </p:sp>
      <p:sp>
        <p:nvSpPr>
          <p:cNvPr id="6" name="Slide Number Placeholder 5"/>
          <p:cNvSpPr>
            <a:spLocks noGrp="1"/>
          </p:cNvSpPr>
          <p:nvPr>
            <p:ph type="sldNum" sz="quarter" idx="12"/>
          </p:nvPr>
        </p:nvSpPr>
        <p:spPr/>
        <p:txBody>
          <a:bodyPr/>
          <a:lstStyle/>
          <a:p>
            <a:fld id="{B016F8AB-BCEA-4347-8BA6-BE776009BC89}" type="slidenum">
              <a:rPr lang="en-GB" smtClean="0"/>
              <a:t>17</a:t>
            </a:fld>
            <a:endParaRPr lang="en-GB" dirty="0"/>
          </a:p>
        </p:txBody>
      </p:sp>
    </p:spTree>
    <p:extLst>
      <p:ext uri="{BB962C8B-B14F-4D97-AF65-F5344CB8AC3E}">
        <p14:creationId xmlns:p14="http://schemas.microsoft.com/office/powerpoint/2010/main" val="1531039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1" presetClass="entr" presetSubtype="0"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500"/>
                                  </p:stCondLst>
                                  <p:childTnLst>
                                    <p:set>
                                      <p:cBhvr>
                                        <p:cTn id="16" dur="1" fill="hold">
                                          <p:stCondLst>
                                            <p:cond delay="0"/>
                                          </p:stCondLst>
                                        </p:cTn>
                                        <p:tgtEl>
                                          <p:spTgt spid="2180"/>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nodeType="afterEffect">
                                  <p:stCondLst>
                                    <p:cond delay="500"/>
                                  </p:stCondLst>
                                  <p:childTnLst>
                                    <p:set>
                                      <p:cBhvr>
                                        <p:cTn id="19" dur="1" fill="hold">
                                          <p:stCondLst>
                                            <p:cond delay="0"/>
                                          </p:stCondLst>
                                        </p:cTn>
                                        <p:tgtEl>
                                          <p:spTgt spid="2159"/>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500"/>
                                  </p:stCondLst>
                                  <p:childTnLst>
                                    <p:set>
                                      <p:cBhvr>
                                        <p:cTn id="22" dur="1" fill="hold">
                                          <p:stCondLst>
                                            <p:cond delay="0"/>
                                          </p:stCondLst>
                                        </p:cTn>
                                        <p:tgtEl>
                                          <p:spTgt spid="2138"/>
                                        </p:tgtEl>
                                        <p:attrNameLst>
                                          <p:attrName>style.visibility</p:attrName>
                                        </p:attrNameLst>
                                      </p:cBhvr>
                                      <p:to>
                                        <p:strVal val="visible"/>
                                      </p:to>
                                    </p:set>
                                  </p:childTnLst>
                                </p:cTn>
                              </p:par>
                            </p:childTnLst>
                          </p:cTn>
                        </p:par>
                        <p:par>
                          <p:cTn id="23" fill="hold">
                            <p:stCondLst>
                              <p:cond delay="3500"/>
                            </p:stCondLst>
                            <p:childTnLst>
                              <p:par>
                                <p:cTn id="24" presetID="26" presetClass="emph" presetSubtype="0" fill="hold" nodeType="afterEffect">
                                  <p:stCondLst>
                                    <p:cond delay="250"/>
                                  </p:stCondLst>
                                  <p:childTnLst>
                                    <p:animEffect transition="out" filter="fade">
                                      <p:cBhvr>
                                        <p:cTn id="25" dur="500" tmFilter="0, 0; .2, .5; .8, .5; 1, 0"/>
                                        <p:tgtEl>
                                          <p:spTgt spid="17"/>
                                        </p:tgtEl>
                                      </p:cBhvr>
                                    </p:animEffect>
                                    <p:animScale>
                                      <p:cBhvr>
                                        <p:cTn id="26" dur="250" autoRev="1" fill="hold"/>
                                        <p:tgtEl>
                                          <p:spTgt spid="17"/>
                                        </p:tgtEl>
                                      </p:cBhvr>
                                      <p:by x="105000" y="105000"/>
                                    </p:animScale>
                                  </p:childTnLst>
                                </p:cTn>
                              </p:par>
                              <p:par>
                                <p:cTn id="27" presetID="1" presetClass="entr" presetSubtype="0" fill="hold" grpId="0" nodeType="withEffect">
                                  <p:stCondLst>
                                    <p:cond delay="250"/>
                                  </p:stCondLst>
                                  <p:childTnLst>
                                    <p:set>
                                      <p:cBhvr>
                                        <p:cTn id="28" dur="1" fill="hold">
                                          <p:stCondLst>
                                            <p:cond delay="0"/>
                                          </p:stCondLst>
                                        </p:cTn>
                                        <p:tgtEl>
                                          <p:spTgt spid="2361"/>
                                        </p:tgtEl>
                                        <p:attrNameLst>
                                          <p:attrName>style.visibility</p:attrName>
                                        </p:attrNameLst>
                                      </p:cBhvr>
                                      <p:to>
                                        <p:strVal val="visible"/>
                                      </p:to>
                                    </p:set>
                                  </p:childTnLst>
                                </p:cTn>
                              </p:par>
                              <p:par>
                                <p:cTn id="29" presetID="1" presetClass="entr" presetSubtype="0" fill="hold" nodeType="withEffect">
                                  <p:stCondLst>
                                    <p:cond delay="25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4250"/>
                            </p:stCondLst>
                            <p:childTnLst>
                              <p:par>
                                <p:cTn id="32" presetID="42" presetClass="path" presetSubtype="0" accel="50000" decel="50000" fill="hold" nodeType="afterEffect">
                                  <p:stCondLst>
                                    <p:cond delay="0"/>
                                  </p:stCondLst>
                                  <p:childTnLst>
                                    <p:animMotion origin="layout" path="M -2.29167E-6 0.00231 L 0.28216 -0.06088 " pathEditMode="relative" rAng="0" ptsTypes="AA">
                                      <p:cBhvr>
                                        <p:cTn id="33" dur="2000" fill="hold"/>
                                        <p:tgtEl>
                                          <p:spTgt spid="16"/>
                                        </p:tgtEl>
                                        <p:attrNameLst>
                                          <p:attrName>ppt_x</p:attrName>
                                          <p:attrName>ppt_y</p:attrName>
                                        </p:attrNameLst>
                                      </p:cBhvr>
                                      <p:rCtr x="14102" y="-3171"/>
                                    </p:animMotion>
                                  </p:childTnLst>
                                </p:cTn>
                              </p:par>
                            </p:childTnLst>
                          </p:cTn>
                        </p:par>
                        <p:par>
                          <p:cTn id="34" fill="hold">
                            <p:stCondLst>
                              <p:cond delay="6250"/>
                            </p:stCondLst>
                            <p:childTnLst>
                              <p:par>
                                <p:cTn id="35" presetID="10" presetClass="entr" presetSubtype="0" fill="hold" nodeType="afterEffect">
                                  <p:stCondLst>
                                    <p:cond delay="0"/>
                                  </p:stCondLst>
                                  <p:childTnLst>
                                    <p:set>
                                      <p:cBhvr>
                                        <p:cTn id="36" dur="1" fill="hold">
                                          <p:stCondLst>
                                            <p:cond delay="0"/>
                                          </p:stCondLst>
                                        </p:cTn>
                                        <p:tgtEl>
                                          <p:spTgt spid="2350"/>
                                        </p:tgtEl>
                                        <p:attrNameLst>
                                          <p:attrName>style.visibility</p:attrName>
                                        </p:attrNameLst>
                                      </p:cBhvr>
                                      <p:to>
                                        <p:strVal val="visible"/>
                                      </p:to>
                                    </p:set>
                                    <p:animEffect transition="in" filter="fade">
                                      <p:cBhvr>
                                        <p:cTn id="37" dur="500"/>
                                        <p:tgtEl>
                                          <p:spTgt spid="2350"/>
                                        </p:tgtEl>
                                      </p:cBhvr>
                                    </p:animEffect>
                                  </p:childTnLst>
                                </p:cTn>
                              </p:par>
                              <p:par>
                                <p:cTn id="38" presetID="10" presetClass="entr" presetSubtype="0" fill="hold" nodeType="withEffect">
                                  <p:stCondLst>
                                    <p:cond delay="0"/>
                                  </p:stCondLst>
                                  <p:childTnLst>
                                    <p:set>
                                      <p:cBhvr>
                                        <p:cTn id="39" dur="1" fill="hold">
                                          <p:stCondLst>
                                            <p:cond delay="0"/>
                                          </p:stCondLst>
                                        </p:cTn>
                                        <p:tgtEl>
                                          <p:spTgt spid="2329"/>
                                        </p:tgtEl>
                                        <p:attrNameLst>
                                          <p:attrName>style.visibility</p:attrName>
                                        </p:attrNameLst>
                                      </p:cBhvr>
                                      <p:to>
                                        <p:strVal val="visible"/>
                                      </p:to>
                                    </p:set>
                                    <p:animEffect transition="in" filter="fade">
                                      <p:cBhvr>
                                        <p:cTn id="40" dur="500"/>
                                        <p:tgtEl>
                                          <p:spTgt spid="2329"/>
                                        </p:tgtEl>
                                      </p:cBhvr>
                                    </p:animEffect>
                                  </p:childTnLst>
                                </p:cTn>
                              </p:par>
                              <p:par>
                                <p:cTn id="41" presetID="10" presetClass="entr" presetSubtype="0" fill="hold" nodeType="withEffect">
                                  <p:stCondLst>
                                    <p:cond delay="0"/>
                                  </p:stCondLst>
                                  <p:childTnLst>
                                    <p:set>
                                      <p:cBhvr>
                                        <p:cTn id="42" dur="1" fill="hold">
                                          <p:stCondLst>
                                            <p:cond delay="0"/>
                                          </p:stCondLst>
                                        </p:cTn>
                                        <p:tgtEl>
                                          <p:spTgt spid="2300"/>
                                        </p:tgtEl>
                                        <p:attrNameLst>
                                          <p:attrName>style.visibility</p:attrName>
                                        </p:attrNameLst>
                                      </p:cBhvr>
                                      <p:to>
                                        <p:strVal val="visible"/>
                                      </p:to>
                                    </p:set>
                                    <p:animEffect transition="in" filter="fade">
                                      <p:cBhvr>
                                        <p:cTn id="43" dur="500"/>
                                        <p:tgtEl>
                                          <p:spTgt spid="2300"/>
                                        </p:tgtEl>
                                      </p:cBhvr>
                                    </p:animEffect>
                                  </p:childTnLst>
                                </p:cTn>
                              </p:par>
                            </p:childTnLst>
                          </p:cTn>
                        </p:par>
                        <p:par>
                          <p:cTn id="44" fill="hold">
                            <p:stCondLst>
                              <p:cond delay="6750"/>
                            </p:stCondLst>
                            <p:childTnLst>
                              <p:par>
                                <p:cTn id="45" presetID="26" presetClass="emph" presetSubtype="0" fill="hold" nodeType="afterEffect">
                                  <p:stCondLst>
                                    <p:cond delay="0"/>
                                  </p:stCondLst>
                                  <p:childTnLst>
                                    <p:animEffect transition="out" filter="fade">
                                      <p:cBhvr>
                                        <p:cTn id="46" dur="500" tmFilter="0, 0; .2, .5; .8, .5; 1, 0"/>
                                        <p:tgtEl>
                                          <p:spTgt spid="2350"/>
                                        </p:tgtEl>
                                      </p:cBhvr>
                                    </p:animEffect>
                                    <p:animScale>
                                      <p:cBhvr>
                                        <p:cTn id="47" dur="250" autoRev="1" fill="hold"/>
                                        <p:tgtEl>
                                          <p:spTgt spid="2350"/>
                                        </p:tgtEl>
                                      </p:cBhvr>
                                      <p:by x="105000" y="105000"/>
                                    </p:animScale>
                                  </p:childTnLst>
                                </p:cTn>
                              </p:par>
                              <p:par>
                                <p:cTn id="48" presetID="26" presetClass="emph" presetSubtype="0" fill="hold" nodeType="withEffect">
                                  <p:stCondLst>
                                    <p:cond delay="0"/>
                                  </p:stCondLst>
                                  <p:childTnLst>
                                    <p:animEffect transition="out" filter="fade">
                                      <p:cBhvr>
                                        <p:cTn id="49" dur="500" tmFilter="0, 0; .2, .5; .8, .5; 1, 0"/>
                                        <p:tgtEl>
                                          <p:spTgt spid="2329"/>
                                        </p:tgtEl>
                                      </p:cBhvr>
                                    </p:animEffect>
                                    <p:animScale>
                                      <p:cBhvr>
                                        <p:cTn id="50" dur="250" autoRev="1" fill="hold"/>
                                        <p:tgtEl>
                                          <p:spTgt spid="2329"/>
                                        </p:tgtEl>
                                      </p:cBhvr>
                                      <p:by x="105000" y="105000"/>
                                    </p:animScale>
                                  </p:childTnLst>
                                </p:cTn>
                              </p:par>
                              <p:par>
                                <p:cTn id="51" presetID="26" presetClass="emph" presetSubtype="0" fill="hold" nodeType="withEffect">
                                  <p:stCondLst>
                                    <p:cond delay="0"/>
                                  </p:stCondLst>
                                  <p:childTnLst>
                                    <p:animEffect transition="out" filter="fade">
                                      <p:cBhvr>
                                        <p:cTn id="52" dur="500" tmFilter="0, 0; .2, .5; .8, .5; 1, 0"/>
                                        <p:tgtEl>
                                          <p:spTgt spid="2300"/>
                                        </p:tgtEl>
                                      </p:cBhvr>
                                    </p:animEffect>
                                    <p:animScale>
                                      <p:cBhvr>
                                        <p:cTn id="53" dur="250" autoRev="1" fill="hold"/>
                                        <p:tgtEl>
                                          <p:spTgt spid="2300"/>
                                        </p:tgtEl>
                                      </p:cBhvr>
                                      <p:by x="105000" y="105000"/>
                                    </p:animScale>
                                  </p:childTnLst>
                                </p:cTn>
                              </p:par>
                            </p:childTnLst>
                          </p:cTn>
                        </p:par>
                        <p:par>
                          <p:cTn id="54" fill="hold">
                            <p:stCondLst>
                              <p:cond delay="7250"/>
                            </p:stCondLst>
                            <p:childTnLst>
                              <p:par>
                                <p:cTn id="55" presetID="1" presetClass="exit" presetSubtype="0" fill="hold" nodeType="afterEffect">
                                  <p:stCondLst>
                                    <p:cond delay="500"/>
                                  </p:stCondLst>
                                  <p:childTnLst>
                                    <p:set>
                                      <p:cBhvr>
                                        <p:cTn id="56" dur="1" fill="hold">
                                          <p:stCondLst>
                                            <p:cond delay="0"/>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50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par>
                          <p:cTn id="62" fill="hold">
                            <p:stCondLst>
                              <p:cond delay="1000"/>
                            </p:stCondLst>
                            <p:childTnLst>
                              <p:par>
                                <p:cTn id="63" presetID="26" presetClass="emph" presetSubtype="0" fill="hold" nodeType="afterEffect">
                                  <p:stCondLst>
                                    <p:cond delay="50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2363"/>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nodeType="afterEffect">
                                  <p:stCondLst>
                                    <p:cond delay="500"/>
                                  </p:stCondLst>
                                  <p:childTnLst>
                                    <p:set>
                                      <p:cBhvr>
                                        <p:cTn id="71" dur="1" fill="hold">
                                          <p:stCondLst>
                                            <p:cond delay="0"/>
                                          </p:stCondLst>
                                        </p:cTn>
                                        <p:tgtEl>
                                          <p:spTgt spid="2416"/>
                                        </p:tgtEl>
                                        <p:attrNameLst>
                                          <p:attrName>style.visibility</p:attrName>
                                        </p:attrNameLst>
                                      </p:cBhvr>
                                      <p:to>
                                        <p:strVal val="visible"/>
                                      </p:to>
                                    </p:set>
                                  </p:childTnLst>
                                </p:cTn>
                              </p:par>
                            </p:childTnLst>
                          </p:cTn>
                        </p:par>
                        <p:par>
                          <p:cTn id="72" fill="hold">
                            <p:stCondLst>
                              <p:cond delay="2500"/>
                            </p:stCondLst>
                            <p:childTnLst>
                              <p:par>
                                <p:cTn id="73" presetID="1" presetClass="entr" presetSubtype="0" fill="hold" nodeType="afterEffect">
                                  <p:stCondLst>
                                    <p:cond delay="500"/>
                                  </p:stCondLst>
                                  <p:childTnLst>
                                    <p:set>
                                      <p:cBhvr>
                                        <p:cTn id="74" dur="1" fill="hold">
                                          <p:stCondLst>
                                            <p:cond delay="0"/>
                                          </p:stCondLst>
                                        </p:cTn>
                                        <p:tgtEl>
                                          <p:spTgt spid="2365"/>
                                        </p:tgtEl>
                                        <p:attrNameLst>
                                          <p:attrName>style.visibility</p:attrName>
                                        </p:attrNameLst>
                                      </p:cBhvr>
                                      <p:to>
                                        <p:strVal val="visible"/>
                                      </p:to>
                                    </p:set>
                                  </p:childTnLst>
                                </p:cTn>
                              </p:par>
                            </p:childTnLst>
                          </p:cTn>
                        </p:par>
                        <p:par>
                          <p:cTn id="75" fill="hold">
                            <p:stCondLst>
                              <p:cond delay="3000"/>
                            </p:stCondLst>
                            <p:childTnLst>
                              <p:par>
                                <p:cTn id="76" presetID="1" presetClass="entr" presetSubtype="0" fill="hold" nodeType="afterEffect">
                                  <p:stCondLst>
                                    <p:cond delay="500"/>
                                  </p:stCondLst>
                                  <p:childTnLst>
                                    <p:set>
                                      <p:cBhvr>
                                        <p:cTn id="77" dur="1" fill="hold">
                                          <p:stCondLst>
                                            <p:cond delay="0"/>
                                          </p:stCondLst>
                                        </p:cTn>
                                        <p:tgtEl>
                                          <p:spTgt spid="2364"/>
                                        </p:tgtEl>
                                        <p:attrNameLst>
                                          <p:attrName>style.visibility</p:attrName>
                                        </p:attrNameLst>
                                      </p:cBhvr>
                                      <p:to>
                                        <p:strVal val="visible"/>
                                      </p:to>
                                    </p:set>
                                  </p:childTnLst>
                                </p:cTn>
                              </p:par>
                            </p:childTnLst>
                          </p:cTn>
                        </p:par>
                        <p:par>
                          <p:cTn id="78" fill="hold">
                            <p:stCondLst>
                              <p:cond delay="3500"/>
                            </p:stCondLst>
                            <p:childTnLst>
                              <p:par>
                                <p:cTn id="79" presetID="26" presetClass="emph" presetSubtype="0" fill="hold" nodeType="afterEffect">
                                  <p:stCondLst>
                                    <p:cond delay="500"/>
                                  </p:stCondLst>
                                  <p:childTnLst>
                                    <p:animEffect transition="out" filter="fade">
                                      <p:cBhvr>
                                        <p:cTn id="80" dur="500" tmFilter="0, 0; .2, .5; .8, .5; 1, 0"/>
                                        <p:tgtEl>
                                          <p:spTgt spid="17"/>
                                        </p:tgtEl>
                                      </p:cBhvr>
                                    </p:animEffect>
                                    <p:animScale>
                                      <p:cBhvr>
                                        <p:cTn id="81" dur="250" autoRev="1" fill="hold"/>
                                        <p:tgtEl>
                                          <p:spTgt spid="17"/>
                                        </p:tgtEl>
                                      </p:cBhvr>
                                      <p:by x="105000" y="105000"/>
                                    </p:animScale>
                                  </p:childTnLst>
                                </p:cTn>
                              </p:par>
                              <p:par>
                                <p:cTn id="82" presetID="1" presetClass="entr" presetSubtype="0" fill="hold" grpId="0" nodeType="withEffect">
                                  <p:stCondLst>
                                    <p:cond delay="500"/>
                                  </p:stCondLst>
                                  <p:childTnLst>
                                    <p:set>
                                      <p:cBhvr>
                                        <p:cTn id="83" dur="1" fill="hold">
                                          <p:stCondLst>
                                            <p:cond delay="0"/>
                                          </p:stCondLst>
                                        </p:cTn>
                                        <p:tgtEl>
                                          <p:spTgt spid="2441"/>
                                        </p:tgtEl>
                                        <p:attrNameLst>
                                          <p:attrName>style.visibility</p:attrName>
                                        </p:attrNameLst>
                                      </p:cBhvr>
                                      <p:to>
                                        <p:strVal val="visible"/>
                                      </p:to>
                                    </p:set>
                                  </p:childTnLst>
                                </p:cTn>
                              </p:par>
                              <p:par>
                                <p:cTn id="84" presetID="1" presetClass="entr" presetSubtype="0" fill="hold" nodeType="withEffect">
                                  <p:stCondLst>
                                    <p:cond delay="500"/>
                                  </p:stCondLst>
                                  <p:childTnLst>
                                    <p:set>
                                      <p:cBhvr>
                                        <p:cTn id="85" dur="1" fill="hold">
                                          <p:stCondLst>
                                            <p:cond delay="0"/>
                                          </p:stCondLst>
                                        </p:cTn>
                                        <p:tgtEl>
                                          <p:spTgt spid="21"/>
                                        </p:tgtEl>
                                        <p:attrNameLst>
                                          <p:attrName>style.visibility</p:attrName>
                                        </p:attrNameLst>
                                      </p:cBhvr>
                                      <p:to>
                                        <p:strVal val="visible"/>
                                      </p:to>
                                    </p:set>
                                  </p:childTnLst>
                                </p:cTn>
                              </p:par>
                            </p:childTnLst>
                          </p:cTn>
                        </p:par>
                        <p:par>
                          <p:cTn id="86" fill="hold">
                            <p:stCondLst>
                              <p:cond delay="4500"/>
                            </p:stCondLst>
                            <p:childTnLst>
                              <p:par>
                                <p:cTn id="87" presetID="42" presetClass="path" presetSubtype="0" accel="50000" decel="50000" fill="hold" nodeType="afterEffect">
                                  <p:stCondLst>
                                    <p:cond delay="0"/>
                                  </p:stCondLst>
                                  <p:childTnLst>
                                    <p:animMotion origin="layout" path="M -2.29167E-6 3.7037E-7 L 0.40469 -0.06181 " pathEditMode="relative" rAng="0" ptsTypes="AA">
                                      <p:cBhvr>
                                        <p:cTn id="88" dur="2000" fill="hold"/>
                                        <p:tgtEl>
                                          <p:spTgt spid="21"/>
                                        </p:tgtEl>
                                        <p:attrNameLst>
                                          <p:attrName>ppt_x</p:attrName>
                                          <p:attrName>ppt_y</p:attrName>
                                        </p:attrNameLst>
                                      </p:cBhvr>
                                      <p:rCtr x="20234" y="-3102"/>
                                    </p:animMotion>
                                  </p:childTnLst>
                                </p:cTn>
                              </p:par>
                            </p:childTnLst>
                          </p:cTn>
                        </p:par>
                        <p:par>
                          <p:cTn id="89" fill="hold">
                            <p:stCondLst>
                              <p:cond delay="6500"/>
                            </p:stCondLst>
                            <p:childTnLst>
                              <p:par>
                                <p:cTn id="90" presetID="10" presetClass="entr" presetSubtype="0" fill="hold" nodeType="afterEffect">
                                  <p:stCondLst>
                                    <p:cond delay="250"/>
                                  </p:stCondLst>
                                  <p:childTnLst>
                                    <p:set>
                                      <p:cBhvr>
                                        <p:cTn id="91" dur="1" fill="hold">
                                          <p:stCondLst>
                                            <p:cond delay="0"/>
                                          </p:stCondLst>
                                        </p:cTn>
                                        <p:tgtEl>
                                          <p:spTgt spid="2508"/>
                                        </p:tgtEl>
                                        <p:attrNameLst>
                                          <p:attrName>style.visibility</p:attrName>
                                        </p:attrNameLst>
                                      </p:cBhvr>
                                      <p:to>
                                        <p:strVal val="visible"/>
                                      </p:to>
                                    </p:set>
                                    <p:animEffect transition="in" filter="fade">
                                      <p:cBhvr>
                                        <p:cTn id="92" dur="500"/>
                                        <p:tgtEl>
                                          <p:spTgt spid="2508"/>
                                        </p:tgtEl>
                                      </p:cBhvr>
                                    </p:animEffect>
                                  </p:childTnLst>
                                </p:cTn>
                              </p:par>
                              <p:par>
                                <p:cTn id="93" presetID="10" presetClass="entr" presetSubtype="0" fill="hold" nodeType="withEffect">
                                  <p:stCondLst>
                                    <p:cond delay="250"/>
                                  </p:stCondLst>
                                  <p:childTnLst>
                                    <p:set>
                                      <p:cBhvr>
                                        <p:cTn id="94" dur="1" fill="hold">
                                          <p:stCondLst>
                                            <p:cond delay="0"/>
                                          </p:stCondLst>
                                        </p:cTn>
                                        <p:tgtEl>
                                          <p:spTgt spid="2529"/>
                                        </p:tgtEl>
                                        <p:attrNameLst>
                                          <p:attrName>style.visibility</p:attrName>
                                        </p:attrNameLst>
                                      </p:cBhvr>
                                      <p:to>
                                        <p:strVal val="visible"/>
                                      </p:to>
                                    </p:set>
                                    <p:animEffect transition="in" filter="fade">
                                      <p:cBhvr>
                                        <p:cTn id="95" dur="500"/>
                                        <p:tgtEl>
                                          <p:spTgt spid="2529"/>
                                        </p:tgtEl>
                                      </p:cBhvr>
                                    </p:animEffect>
                                  </p:childTnLst>
                                </p:cTn>
                              </p:par>
                              <p:par>
                                <p:cTn id="96" presetID="10" presetClass="entr" presetSubtype="0" fill="hold" nodeType="withEffect">
                                  <p:stCondLst>
                                    <p:cond delay="250"/>
                                  </p:stCondLst>
                                  <p:childTnLst>
                                    <p:set>
                                      <p:cBhvr>
                                        <p:cTn id="97" dur="1" fill="hold">
                                          <p:stCondLst>
                                            <p:cond delay="0"/>
                                          </p:stCondLst>
                                        </p:cTn>
                                        <p:tgtEl>
                                          <p:spTgt spid="2550"/>
                                        </p:tgtEl>
                                        <p:attrNameLst>
                                          <p:attrName>style.visibility</p:attrName>
                                        </p:attrNameLst>
                                      </p:cBhvr>
                                      <p:to>
                                        <p:strVal val="visible"/>
                                      </p:to>
                                    </p:set>
                                    <p:animEffect transition="in" filter="fade">
                                      <p:cBhvr>
                                        <p:cTn id="98" dur="500"/>
                                        <p:tgtEl>
                                          <p:spTgt spid="2550"/>
                                        </p:tgtEl>
                                      </p:cBhvr>
                                    </p:animEffect>
                                  </p:childTnLst>
                                </p:cTn>
                              </p:par>
                            </p:childTnLst>
                          </p:cTn>
                        </p:par>
                        <p:par>
                          <p:cTn id="99" fill="hold">
                            <p:stCondLst>
                              <p:cond delay="7250"/>
                            </p:stCondLst>
                            <p:childTnLst>
                              <p:par>
                                <p:cTn id="100" presetID="26" presetClass="emph" presetSubtype="0" fill="hold" nodeType="afterEffect">
                                  <p:stCondLst>
                                    <p:cond delay="0"/>
                                  </p:stCondLst>
                                  <p:childTnLst>
                                    <p:animEffect transition="out" filter="fade">
                                      <p:cBhvr>
                                        <p:cTn id="101" dur="500" tmFilter="0, 0; .2, .5; .8, .5; 1, 0"/>
                                        <p:tgtEl>
                                          <p:spTgt spid="2508"/>
                                        </p:tgtEl>
                                      </p:cBhvr>
                                    </p:animEffect>
                                    <p:animScale>
                                      <p:cBhvr>
                                        <p:cTn id="102" dur="250" autoRev="1" fill="hold"/>
                                        <p:tgtEl>
                                          <p:spTgt spid="2508"/>
                                        </p:tgtEl>
                                      </p:cBhvr>
                                      <p:by x="105000" y="105000"/>
                                    </p:animScale>
                                  </p:childTnLst>
                                </p:cTn>
                              </p:par>
                              <p:par>
                                <p:cTn id="103" presetID="26" presetClass="emph" presetSubtype="0" fill="hold" nodeType="withEffect">
                                  <p:stCondLst>
                                    <p:cond delay="0"/>
                                  </p:stCondLst>
                                  <p:childTnLst>
                                    <p:animEffect transition="out" filter="fade">
                                      <p:cBhvr>
                                        <p:cTn id="104" dur="500" tmFilter="0, 0; .2, .5; .8, .5; 1, 0"/>
                                        <p:tgtEl>
                                          <p:spTgt spid="2529"/>
                                        </p:tgtEl>
                                      </p:cBhvr>
                                    </p:animEffect>
                                    <p:animScale>
                                      <p:cBhvr>
                                        <p:cTn id="105" dur="250" autoRev="1" fill="hold"/>
                                        <p:tgtEl>
                                          <p:spTgt spid="2529"/>
                                        </p:tgtEl>
                                      </p:cBhvr>
                                      <p:by x="105000" y="105000"/>
                                    </p:animScale>
                                  </p:childTnLst>
                                </p:cTn>
                              </p:par>
                              <p:par>
                                <p:cTn id="106" presetID="26" presetClass="emph" presetSubtype="0" fill="hold" nodeType="withEffect">
                                  <p:stCondLst>
                                    <p:cond delay="0"/>
                                  </p:stCondLst>
                                  <p:childTnLst>
                                    <p:animEffect transition="out" filter="fade">
                                      <p:cBhvr>
                                        <p:cTn id="107" dur="500" tmFilter="0, 0; .2, .5; .8, .5; 1, 0"/>
                                        <p:tgtEl>
                                          <p:spTgt spid="2550"/>
                                        </p:tgtEl>
                                      </p:cBhvr>
                                    </p:animEffect>
                                    <p:animScale>
                                      <p:cBhvr>
                                        <p:cTn id="108" dur="250" autoRev="1" fill="hold"/>
                                        <p:tgtEl>
                                          <p:spTgt spid="2550"/>
                                        </p:tgtEl>
                                      </p:cBhvr>
                                      <p:by x="105000" y="105000"/>
                                    </p:animScale>
                                  </p:childTnLst>
                                </p:cTn>
                              </p:par>
                            </p:childTnLst>
                          </p:cTn>
                        </p:par>
                        <p:par>
                          <p:cTn id="109" fill="hold">
                            <p:stCondLst>
                              <p:cond delay="7750"/>
                            </p:stCondLst>
                            <p:childTnLst>
                              <p:par>
                                <p:cTn id="110" presetID="1" presetClass="exit" presetSubtype="0" fill="hold" nodeType="afterEffect">
                                  <p:stCondLst>
                                    <p:cond delay="0"/>
                                  </p:stCondLst>
                                  <p:childTnLst>
                                    <p:set>
                                      <p:cBhvr>
                                        <p:cTn id="111" dur="1" fill="hold">
                                          <p:stCondLst>
                                            <p:cond delay="0"/>
                                          </p:stCondLst>
                                        </p:cTn>
                                        <p:tgtEl>
                                          <p:spTgt spid="19"/>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19"/>
                                        </p:tgtEl>
                                        <p:attrNameLst>
                                          <p:attrName>style.visibility</p:attrName>
                                        </p:attrNameLst>
                                      </p:cBhvr>
                                      <p:to>
                                        <p:strVal val="visible"/>
                                      </p:to>
                                    </p:set>
                                  </p:childTnLst>
                                </p:cTn>
                              </p:par>
                            </p:childTnLst>
                          </p:cTn>
                        </p:par>
                        <p:par>
                          <p:cTn id="116" fill="hold">
                            <p:stCondLst>
                              <p:cond delay="0"/>
                            </p:stCondLst>
                            <p:childTnLst>
                              <p:par>
                                <p:cTn id="117" presetID="10" presetClass="entr" presetSubtype="0" fill="hold" nodeType="afterEffect">
                                  <p:stCondLst>
                                    <p:cond delay="500"/>
                                  </p:stCondLst>
                                  <p:childTnLst>
                                    <p:set>
                                      <p:cBhvr>
                                        <p:cTn id="118" dur="1" fill="hold">
                                          <p:stCondLst>
                                            <p:cond delay="0"/>
                                          </p:stCondLst>
                                        </p:cTn>
                                        <p:tgtEl>
                                          <p:spTgt spid="2574"/>
                                        </p:tgtEl>
                                        <p:attrNameLst>
                                          <p:attrName>style.visibility</p:attrName>
                                        </p:attrNameLst>
                                      </p:cBhvr>
                                      <p:to>
                                        <p:strVal val="visible"/>
                                      </p:to>
                                    </p:set>
                                    <p:animEffect transition="in" filter="fade">
                                      <p:cBhvr>
                                        <p:cTn id="119" dur="500"/>
                                        <p:tgtEl>
                                          <p:spTgt spid="2574"/>
                                        </p:tgtEl>
                                      </p:cBhvr>
                                    </p:animEffect>
                                  </p:childTnLst>
                                </p:cTn>
                              </p:par>
                            </p:childTnLst>
                          </p:cTn>
                        </p:par>
                        <p:par>
                          <p:cTn id="120" fill="hold">
                            <p:stCondLst>
                              <p:cond delay="1000"/>
                            </p:stCondLst>
                            <p:childTnLst>
                              <p:par>
                                <p:cTn id="121" presetID="1" presetClass="entr" presetSubtype="0" fill="hold" nodeType="afterEffect">
                                  <p:stCondLst>
                                    <p:cond delay="500"/>
                                  </p:stCondLst>
                                  <p:childTnLst>
                                    <p:set>
                                      <p:cBhvr>
                                        <p:cTn id="122" dur="1" fill="hold">
                                          <p:stCondLst>
                                            <p:cond delay="0"/>
                                          </p:stCondLst>
                                        </p:cTn>
                                        <p:tgtEl>
                                          <p:spTgt spid="2641"/>
                                        </p:tgtEl>
                                        <p:attrNameLst>
                                          <p:attrName>style.visibility</p:attrName>
                                        </p:attrNameLst>
                                      </p:cBhvr>
                                      <p:to>
                                        <p:strVal val="visible"/>
                                      </p:to>
                                    </p:set>
                                  </p:childTnLst>
                                </p:cTn>
                              </p:par>
                            </p:childTnLst>
                          </p:cTn>
                        </p:par>
                        <p:par>
                          <p:cTn id="123" fill="hold">
                            <p:stCondLst>
                              <p:cond delay="1500"/>
                            </p:stCondLst>
                            <p:childTnLst>
                              <p:par>
                                <p:cTn id="124" presetID="26" presetClass="emph" presetSubtype="0" fill="hold" nodeType="afterEffect">
                                  <p:stCondLst>
                                    <p:cond delay="500"/>
                                  </p:stCondLst>
                                  <p:childTnLst>
                                    <p:animEffect transition="out" filter="fade">
                                      <p:cBhvr>
                                        <p:cTn id="125" dur="500" tmFilter="0, 0; .2, .5; .8, .5; 1, 0"/>
                                        <p:tgtEl>
                                          <p:spTgt spid="2641"/>
                                        </p:tgtEl>
                                      </p:cBhvr>
                                    </p:animEffect>
                                    <p:animScale>
                                      <p:cBhvr>
                                        <p:cTn id="126" dur="250" autoRev="1" fill="hold"/>
                                        <p:tgtEl>
                                          <p:spTgt spid="2641"/>
                                        </p:tgtEl>
                                      </p:cBhvr>
                                      <p:by x="105000" y="105000"/>
                                    </p:animScale>
                                  </p:childTnLst>
                                </p:cTn>
                              </p:par>
                            </p:childTnLst>
                          </p:cTn>
                        </p:par>
                        <p:par>
                          <p:cTn id="127" fill="hold">
                            <p:stCondLst>
                              <p:cond delay="2500"/>
                            </p:stCondLst>
                            <p:childTnLst>
                              <p:par>
                                <p:cTn id="128" presetID="10" presetClass="exit" presetSubtype="0" fill="hold" nodeType="afterEffect">
                                  <p:stCondLst>
                                    <p:cond delay="0"/>
                                  </p:stCondLst>
                                  <p:childTnLst>
                                    <p:animEffect transition="out" filter="fade">
                                      <p:cBhvr>
                                        <p:cTn id="129" dur="500"/>
                                        <p:tgtEl>
                                          <p:spTgt spid="2550"/>
                                        </p:tgtEl>
                                      </p:cBhvr>
                                    </p:animEffect>
                                    <p:set>
                                      <p:cBhvr>
                                        <p:cTn id="130" dur="1" fill="hold">
                                          <p:stCondLst>
                                            <p:cond delay="499"/>
                                          </p:stCondLst>
                                        </p:cTn>
                                        <p:tgtEl>
                                          <p:spTgt spid="2550"/>
                                        </p:tgtEl>
                                        <p:attrNameLst>
                                          <p:attrName>style.visibility</p:attrName>
                                        </p:attrNameLst>
                                      </p:cBhvr>
                                      <p:to>
                                        <p:strVal val="hidden"/>
                                      </p:to>
                                    </p:set>
                                  </p:childTnLst>
                                </p:cTn>
                              </p:par>
                            </p:childTnLst>
                          </p:cTn>
                        </p:par>
                        <p:par>
                          <p:cTn id="131" fill="hold">
                            <p:stCondLst>
                              <p:cond delay="3000"/>
                            </p:stCondLst>
                            <p:childTnLst>
                              <p:par>
                                <p:cTn id="132" presetID="26" presetClass="emph" presetSubtype="0" fill="hold" nodeType="afterEffect">
                                  <p:stCondLst>
                                    <p:cond delay="0"/>
                                  </p:stCondLst>
                                  <p:childTnLst>
                                    <p:animEffect transition="out" filter="fade">
                                      <p:cBhvr>
                                        <p:cTn id="133" dur="500" tmFilter="0, 0; .2, .5; .8, .5; 1, 0"/>
                                        <p:tgtEl>
                                          <p:spTgt spid="2550"/>
                                        </p:tgtEl>
                                      </p:cBhvr>
                                    </p:animEffect>
                                    <p:animScale>
                                      <p:cBhvr>
                                        <p:cTn id="134" dur="250" autoRev="1" fill="hold"/>
                                        <p:tgtEl>
                                          <p:spTgt spid="2550"/>
                                        </p:tgtEl>
                                      </p:cBhvr>
                                      <p:by x="105000" y="105000"/>
                                    </p:animScale>
                                  </p:childTnLst>
                                </p:cTn>
                              </p:par>
                            </p:childTnLst>
                          </p:cTn>
                        </p:par>
                        <p:par>
                          <p:cTn id="135" fill="hold">
                            <p:stCondLst>
                              <p:cond delay="3500"/>
                            </p:stCondLst>
                            <p:childTnLst>
                              <p:par>
                                <p:cTn id="136" presetID="10" presetClass="exit" presetSubtype="0" fill="hold" nodeType="afterEffect">
                                  <p:stCondLst>
                                    <p:cond delay="0"/>
                                  </p:stCondLst>
                                  <p:childTnLst>
                                    <p:animEffect transition="out" filter="fade">
                                      <p:cBhvr>
                                        <p:cTn id="137" dur="500"/>
                                        <p:tgtEl>
                                          <p:spTgt spid="2529"/>
                                        </p:tgtEl>
                                      </p:cBhvr>
                                    </p:animEffect>
                                    <p:set>
                                      <p:cBhvr>
                                        <p:cTn id="138" dur="1" fill="hold">
                                          <p:stCondLst>
                                            <p:cond delay="499"/>
                                          </p:stCondLst>
                                        </p:cTn>
                                        <p:tgtEl>
                                          <p:spTgt spid="2529"/>
                                        </p:tgtEl>
                                        <p:attrNameLst>
                                          <p:attrName>style.visibility</p:attrName>
                                        </p:attrNameLst>
                                      </p:cBhvr>
                                      <p:to>
                                        <p:strVal val="hidden"/>
                                      </p:to>
                                    </p:set>
                                  </p:childTnLst>
                                </p:cTn>
                              </p:par>
                            </p:childTnLst>
                          </p:cTn>
                        </p:par>
                        <p:par>
                          <p:cTn id="139" fill="hold">
                            <p:stCondLst>
                              <p:cond delay="4000"/>
                            </p:stCondLst>
                            <p:childTnLst>
                              <p:par>
                                <p:cTn id="140" presetID="26" presetClass="emph" presetSubtype="0" fill="hold" nodeType="afterEffect">
                                  <p:stCondLst>
                                    <p:cond delay="0"/>
                                  </p:stCondLst>
                                  <p:childTnLst>
                                    <p:animEffect transition="out" filter="fade">
                                      <p:cBhvr>
                                        <p:cTn id="141" dur="500" tmFilter="0, 0; .2, .5; .8, .5; 1, 0"/>
                                        <p:tgtEl>
                                          <p:spTgt spid="2529"/>
                                        </p:tgtEl>
                                      </p:cBhvr>
                                    </p:animEffect>
                                    <p:animScale>
                                      <p:cBhvr>
                                        <p:cTn id="142" dur="250" autoRev="1" fill="hold"/>
                                        <p:tgtEl>
                                          <p:spTgt spid="2529"/>
                                        </p:tgtEl>
                                      </p:cBhvr>
                                      <p:by x="105000" y="105000"/>
                                    </p:animScale>
                                  </p:childTnLst>
                                </p:cTn>
                              </p:par>
                            </p:childTnLst>
                          </p:cTn>
                        </p:par>
                        <p:par>
                          <p:cTn id="143" fill="hold">
                            <p:stCondLst>
                              <p:cond delay="4500"/>
                            </p:stCondLst>
                            <p:childTnLst>
                              <p:par>
                                <p:cTn id="144" presetID="10" presetClass="exit" presetSubtype="0" fill="hold" nodeType="afterEffect">
                                  <p:stCondLst>
                                    <p:cond delay="0"/>
                                  </p:stCondLst>
                                  <p:childTnLst>
                                    <p:animEffect transition="out" filter="fade">
                                      <p:cBhvr>
                                        <p:cTn id="145" dur="500"/>
                                        <p:tgtEl>
                                          <p:spTgt spid="2508"/>
                                        </p:tgtEl>
                                      </p:cBhvr>
                                    </p:animEffect>
                                    <p:set>
                                      <p:cBhvr>
                                        <p:cTn id="146" dur="1" fill="hold">
                                          <p:stCondLst>
                                            <p:cond delay="499"/>
                                          </p:stCondLst>
                                        </p:cTn>
                                        <p:tgtEl>
                                          <p:spTgt spid="2508"/>
                                        </p:tgtEl>
                                        <p:attrNameLst>
                                          <p:attrName>style.visibility</p:attrName>
                                        </p:attrNameLst>
                                      </p:cBhvr>
                                      <p:to>
                                        <p:strVal val="hidden"/>
                                      </p:to>
                                    </p:set>
                                  </p:childTnLst>
                                </p:cTn>
                              </p:par>
                            </p:childTnLst>
                          </p:cTn>
                        </p:par>
                        <p:par>
                          <p:cTn id="147" fill="hold">
                            <p:stCondLst>
                              <p:cond delay="5000"/>
                            </p:stCondLst>
                            <p:childTnLst>
                              <p:par>
                                <p:cTn id="148" presetID="26" presetClass="emph" presetSubtype="0" fill="hold" nodeType="afterEffect">
                                  <p:stCondLst>
                                    <p:cond delay="0"/>
                                  </p:stCondLst>
                                  <p:childTnLst>
                                    <p:animEffect transition="out" filter="fade">
                                      <p:cBhvr>
                                        <p:cTn id="149" dur="500" tmFilter="0, 0; .2, .5; .8, .5; 1, 0"/>
                                        <p:tgtEl>
                                          <p:spTgt spid="2508"/>
                                        </p:tgtEl>
                                      </p:cBhvr>
                                    </p:animEffect>
                                    <p:animScale>
                                      <p:cBhvr>
                                        <p:cTn id="150" dur="250" autoRev="1" fill="hold"/>
                                        <p:tgtEl>
                                          <p:spTgt spid="2508"/>
                                        </p:tgtEl>
                                      </p:cBhvr>
                                      <p:by x="105000" y="105000"/>
                                    </p:animScale>
                                  </p:childTnLst>
                                </p:cTn>
                              </p:par>
                            </p:childTnLst>
                          </p:cTn>
                        </p:par>
                        <p:par>
                          <p:cTn id="151" fill="hold">
                            <p:stCondLst>
                              <p:cond delay="5500"/>
                            </p:stCondLst>
                            <p:childTnLst>
                              <p:par>
                                <p:cTn id="152" presetID="10" presetClass="exit" presetSubtype="0" fill="hold" nodeType="afterEffect">
                                  <p:stCondLst>
                                    <p:cond delay="0"/>
                                  </p:stCondLst>
                                  <p:childTnLst>
                                    <p:animEffect transition="out" filter="fade">
                                      <p:cBhvr>
                                        <p:cTn id="153" dur="500"/>
                                        <p:tgtEl>
                                          <p:spTgt spid="21"/>
                                        </p:tgtEl>
                                      </p:cBhvr>
                                    </p:animEffect>
                                    <p:set>
                                      <p:cBhvr>
                                        <p:cTn id="154" dur="1" fill="hold">
                                          <p:stCondLst>
                                            <p:cond delay="499"/>
                                          </p:stCondLst>
                                        </p:cTn>
                                        <p:tgtEl>
                                          <p:spTgt spid="21"/>
                                        </p:tgtEl>
                                        <p:attrNameLst>
                                          <p:attrName>style.visibility</p:attrName>
                                        </p:attrNameLst>
                                      </p:cBhvr>
                                      <p:to>
                                        <p:strVal val="hidden"/>
                                      </p:to>
                                    </p:set>
                                  </p:childTnLst>
                                </p:cTn>
                              </p:par>
                            </p:childTnLst>
                          </p:cTn>
                        </p:par>
                        <p:par>
                          <p:cTn id="155" fill="hold">
                            <p:stCondLst>
                              <p:cond delay="6000"/>
                            </p:stCondLst>
                            <p:childTnLst>
                              <p:par>
                                <p:cTn id="156" presetID="10" presetClass="exit" presetSubtype="0" fill="hold" nodeType="afterEffect">
                                  <p:stCondLst>
                                    <p:cond delay="500"/>
                                  </p:stCondLst>
                                  <p:childTnLst>
                                    <p:animEffect transition="out" filter="fade">
                                      <p:cBhvr>
                                        <p:cTn id="157" dur="500"/>
                                        <p:tgtEl>
                                          <p:spTgt spid="2574"/>
                                        </p:tgtEl>
                                      </p:cBhvr>
                                    </p:animEffect>
                                    <p:set>
                                      <p:cBhvr>
                                        <p:cTn id="158" dur="1" fill="hold">
                                          <p:stCondLst>
                                            <p:cond delay="499"/>
                                          </p:stCondLst>
                                        </p:cTn>
                                        <p:tgtEl>
                                          <p:spTgt spid="2574"/>
                                        </p:tgtEl>
                                        <p:attrNameLst>
                                          <p:attrName>style.visibility</p:attrName>
                                        </p:attrNameLst>
                                      </p:cBhvr>
                                      <p:to>
                                        <p:strVal val="hidden"/>
                                      </p:to>
                                    </p:set>
                                  </p:childTnLst>
                                </p:cTn>
                              </p:par>
                            </p:childTnLst>
                          </p:cTn>
                        </p:par>
                        <p:par>
                          <p:cTn id="159" fill="hold">
                            <p:stCondLst>
                              <p:cond delay="7000"/>
                            </p:stCondLst>
                            <p:childTnLst>
                              <p:par>
                                <p:cTn id="160" presetID="1" presetClass="exit" presetSubtype="0" fill="hold" nodeType="afterEffect">
                                  <p:stCondLst>
                                    <p:cond delay="0"/>
                                  </p:stCondLst>
                                  <p:childTnLst>
                                    <p:set>
                                      <p:cBhvr>
                                        <p:cTn id="161" dur="1" fill="hold">
                                          <p:stCondLst>
                                            <p:cond delay="0"/>
                                          </p:stCondLst>
                                        </p:cTn>
                                        <p:tgtEl>
                                          <p:spTgt spid="19"/>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2957"/>
                                        </p:tgtEl>
                                        <p:attrNameLst>
                                          <p:attrName>style.visibility</p:attrName>
                                        </p:attrNameLst>
                                      </p:cBhvr>
                                      <p:to>
                                        <p:strVal val="visible"/>
                                      </p:to>
                                    </p:set>
                                  </p:childTnLst>
                                </p:cTn>
                              </p:par>
                            </p:childTnLst>
                          </p:cTn>
                        </p:par>
                        <p:par>
                          <p:cTn id="166" fill="hold">
                            <p:stCondLst>
                              <p:cond delay="0"/>
                            </p:stCondLst>
                            <p:childTnLst>
                              <p:par>
                                <p:cTn id="167" presetID="1" presetClass="entr" presetSubtype="0" fill="hold" nodeType="afterEffect">
                                  <p:stCondLst>
                                    <p:cond delay="0"/>
                                  </p:stCondLst>
                                  <p:childTnLst>
                                    <p:set>
                                      <p:cBhvr>
                                        <p:cTn id="168" dur="1" fill="hold">
                                          <p:stCondLst>
                                            <p:cond delay="0"/>
                                          </p:stCondLst>
                                        </p:cTn>
                                        <p:tgtEl>
                                          <p:spTgt spid="20"/>
                                        </p:tgtEl>
                                        <p:attrNameLst>
                                          <p:attrName>style.visibility</p:attrName>
                                        </p:attrNameLst>
                                      </p:cBhvr>
                                      <p:to>
                                        <p:strVal val="visible"/>
                                      </p:to>
                                    </p:set>
                                  </p:childTnLst>
                                </p:cTn>
                              </p:par>
                            </p:childTnLst>
                          </p:cTn>
                        </p:par>
                        <p:par>
                          <p:cTn id="169" fill="hold">
                            <p:stCondLst>
                              <p:cond delay="0"/>
                            </p:stCondLst>
                            <p:childTnLst>
                              <p:par>
                                <p:cTn id="170" presetID="26" presetClass="emph" presetSubtype="0" fill="hold" nodeType="afterEffect">
                                  <p:stCondLst>
                                    <p:cond delay="500"/>
                                  </p:stCondLst>
                                  <p:childTnLst>
                                    <p:animEffect transition="out" filter="fade">
                                      <p:cBhvr>
                                        <p:cTn id="171" dur="500" tmFilter="0, 0; .2, .5; .8, .5; 1, 0"/>
                                        <p:tgtEl>
                                          <p:spTgt spid="20"/>
                                        </p:tgtEl>
                                      </p:cBhvr>
                                    </p:animEffect>
                                    <p:animScale>
                                      <p:cBhvr>
                                        <p:cTn id="172" dur="250" autoRev="1" fill="hold"/>
                                        <p:tgtEl>
                                          <p:spTgt spid="20"/>
                                        </p:tgtEl>
                                      </p:cBhvr>
                                      <p:by x="105000" y="105000"/>
                                    </p:animScale>
                                  </p:childTnLst>
                                </p:cTn>
                              </p:par>
                            </p:childTnLst>
                          </p:cTn>
                        </p:par>
                        <p:par>
                          <p:cTn id="173" fill="hold">
                            <p:stCondLst>
                              <p:cond delay="1000"/>
                            </p:stCondLst>
                            <p:childTnLst>
                              <p:par>
                                <p:cTn id="174" presetID="10" presetClass="entr" presetSubtype="0" fill="hold" nodeType="afterEffect">
                                  <p:stCondLst>
                                    <p:cond delay="0"/>
                                  </p:stCondLst>
                                  <p:childTnLst>
                                    <p:set>
                                      <p:cBhvr>
                                        <p:cTn id="175" dur="1" fill="hold">
                                          <p:stCondLst>
                                            <p:cond delay="0"/>
                                          </p:stCondLst>
                                        </p:cTn>
                                        <p:tgtEl>
                                          <p:spTgt spid="2961"/>
                                        </p:tgtEl>
                                        <p:attrNameLst>
                                          <p:attrName>style.visibility</p:attrName>
                                        </p:attrNameLst>
                                      </p:cBhvr>
                                      <p:to>
                                        <p:strVal val="visible"/>
                                      </p:to>
                                    </p:set>
                                    <p:animEffect transition="in" filter="fade">
                                      <p:cBhvr>
                                        <p:cTn id="176" dur="500"/>
                                        <p:tgtEl>
                                          <p:spTgt spid="2961"/>
                                        </p:tgtEl>
                                      </p:cBhvr>
                                    </p:animEffect>
                                  </p:childTnLst>
                                </p:cTn>
                              </p:par>
                            </p:childTnLst>
                          </p:cTn>
                        </p:par>
                        <p:par>
                          <p:cTn id="177" fill="hold">
                            <p:stCondLst>
                              <p:cond delay="1500"/>
                            </p:stCondLst>
                            <p:childTnLst>
                              <p:par>
                                <p:cTn id="178" presetID="10" presetClass="entr" presetSubtype="0" fill="hold" nodeType="afterEffect">
                                  <p:stCondLst>
                                    <p:cond delay="0"/>
                                  </p:stCondLst>
                                  <p:childTnLst>
                                    <p:set>
                                      <p:cBhvr>
                                        <p:cTn id="179" dur="1" fill="hold">
                                          <p:stCondLst>
                                            <p:cond delay="0"/>
                                          </p:stCondLst>
                                        </p:cTn>
                                        <p:tgtEl>
                                          <p:spTgt spid="2963"/>
                                        </p:tgtEl>
                                        <p:attrNameLst>
                                          <p:attrName>style.visibility</p:attrName>
                                        </p:attrNameLst>
                                      </p:cBhvr>
                                      <p:to>
                                        <p:strVal val="visible"/>
                                      </p:to>
                                    </p:set>
                                    <p:animEffect transition="in" filter="fade">
                                      <p:cBhvr>
                                        <p:cTn id="180" dur="500"/>
                                        <p:tgtEl>
                                          <p:spTgt spid="2963"/>
                                        </p:tgtEl>
                                      </p:cBhvr>
                                    </p:animEffect>
                                  </p:childTnLst>
                                </p:cTn>
                              </p:par>
                            </p:childTnLst>
                          </p:cTn>
                        </p:par>
                        <p:par>
                          <p:cTn id="181" fill="hold">
                            <p:stCondLst>
                              <p:cond delay="2000"/>
                            </p:stCondLst>
                            <p:childTnLst>
                              <p:par>
                                <p:cTn id="182" presetID="10" presetClass="entr" presetSubtype="0" fill="hold" nodeType="afterEffect">
                                  <p:stCondLst>
                                    <p:cond delay="0"/>
                                  </p:stCondLst>
                                  <p:childTnLst>
                                    <p:set>
                                      <p:cBhvr>
                                        <p:cTn id="183" dur="1" fill="hold">
                                          <p:stCondLst>
                                            <p:cond delay="0"/>
                                          </p:stCondLst>
                                        </p:cTn>
                                        <p:tgtEl>
                                          <p:spTgt spid="2962"/>
                                        </p:tgtEl>
                                        <p:attrNameLst>
                                          <p:attrName>style.visibility</p:attrName>
                                        </p:attrNameLst>
                                      </p:cBhvr>
                                      <p:to>
                                        <p:strVal val="visible"/>
                                      </p:to>
                                    </p:set>
                                    <p:animEffect transition="in" filter="fade">
                                      <p:cBhvr>
                                        <p:cTn id="184" dur="500"/>
                                        <p:tgtEl>
                                          <p:spTgt spid="2962"/>
                                        </p:tgtEl>
                                      </p:cBhvr>
                                    </p:animEffect>
                                  </p:childTnLst>
                                </p:cTn>
                              </p:par>
                            </p:childTnLst>
                          </p:cTn>
                        </p:par>
                        <p:par>
                          <p:cTn id="185" fill="hold">
                            <p:stCondLst>
                              <p:cond delay="2500"/>
                            </p:stCondLst>
                            <p:childTnLst>
                              <p:par>
                                <p:cTn id="186" presetID="10" presetClass="entr" presetSubtype="0" fill="hold" nodeType="afterEffect">
                                  <p:stCondLst>
                                    <p:cond delay="0"/>
                                  </p:stCondLst>
                                  <p:childTnLst>
                                    <p:set>
                                      <p:cBhvr>
                                        <p:cTn id="187" dur="1" fill="hold">
                                          <p:stCondLst>
                                            <p:cond delay="0"/>
                                          </p:stCondLst>
                                        </p:cTn>
                                        <p:tgtEl>
                                          <p:spTgt spid="2964"/>
                                        </p:tgtEl>
                                        <p:attrNameLst>
                                          <p:attrName>style.visibility</p:attrName>
                                        </p:attrNameLst>
                                      </p:cBhvr>
                                      <p:to>
                                        <p:strVal val="visible"/>
                                      </p:to>
                                    </p:set>
                                    <p:animEffect transition="in" filter="fade">
                                      <p:cBhvr>
                                        <p:cTn id="188" dur="500"/>
                                        <p:tgtEl>
                                          <p:spTgt spid="2964"/>
                                        </p:tgtEl>
                                      </p:cBhvr>
                                    </p:animEffect>
                                  </p:childTnLst>
                                </p:cTn>
                              </p:par>
                            </p:childTnLst>
                          </p:cTn>
                        </p:par>
                        <p:par>
                          <p:cTn id="189" fill="hold">
                            <p:stCondLst>
                              <p:cond delay="3000"/>
                            </p:stCondLst>
                            <p:childTnLst>
                              <p:par>
                                <p:cTn id="190" presetID="26" presetClass="emph" presetSubtype="0" fill="hold" nodeType="afterEffect">
                                  <p:stCondLst>
                                    <p:cond delay="500"/>
                                  </p:stCondLst>
                                  <p:childTnLst>
                                    <p:animEffect transition="out" filter="fade">
                                      <p:cBhvr>
                                        <p:cTn id="191" dur="500" tmFilter="0, 0; .2, .5; .8, .5; 1, 0"/>
                                        <p:tgtEl>
                                          <p:spTgt spid="2957"/>
                                        </p:tgtEl>
                                      </p:cBhvr>
                                    </p:animEffect>
                                    <p:animScale>
                                      <p:cBhvr>
                                        <p:cTn id="192" dur="250" autoRev="1" fill="hold"/>
                                        <p:tgtEl>
                                          <p:spTgt spid="2957"/>
                                        </p:tgtEl>
                                      </p:cBhvr>
                                      <p:by x="105000" y="105000"/>
                                    </p:animScale>
                                  </p:childTnLst>
                                </p:cTn>
                              </p:par>
                            </p:childTnLst>
                          </p:cTn>
                        </p:par>
                        <p:par>
                          <p:cTn id="193" fill="hold">
                            <p:stCondLst>
                              <p:cond delay="4000"/>
                            </p:stCondLst>
                            <p:childTnLst>
                              <p:par>
                                <p:cTn id="194" presetID="1" presetClass="entr" presetSubtype="0" fill="hold" nodeType="afterEffect">
                                  <p:stCondLst>
                                    <p:cond delay="0"/>
                                  </p:stCondLst>
                                  <p:childTnLst>
                                    <p:set>
                                      <p:cBhvr>
                                        <p:cTn id="195" dur="1" fill="hold">
                                          <p:stCondLst>
                                            <p:cond delay="0"/>
                                          </p:stCondLst>
                                        </p:cTn>
                                        <p:tgtEl>
                                          <p:spTgt spid="22"/>
                                        </p:tgtEl>
                                        <p:attrNameLst>
                                          <p:attrName>style.visibility</p:attrName>
                                        </p:attrNameLst>
                                      </p:cBhvr>
                                      <p:to>
                                        <p:strVal val="visible"/>
                                      </p:to>
                                    </p:set>
                                  </p:childTnLst>
                                </p:cTn>
                              </p:par>
                              <p:par>
                                <p:cTn id="196" presetID="1" presetClass="entr" presetSubtype="0" fill="hold" grpId="0" nodeType="withEffect">
                                  <p:stCondLst>
                                    <p:cond delay="0"/>
                                  </p:stCondLst>
                                  <p:childTnLst>
                                    <p:set>
                                      <p:cBhvr>
                                        <p:cTn id="197" dur="1" fill="hold">
                                          <p:stCondLst>
                                            <p:cond delay="0"/>
                                          </p:stCondLst>
                                        </p:cTn>
                                        <p:tgtEl>
                                          <p:spTgt spid="3014"/>
                                        </p:tgtEl>
                                        <p:attrNameLst>
                                          <p:attrName>style.visibility</p:attrName>
                                        </p:attrNameLst>
                                      </p:cBhvr>
                                      <p:to>
                                        <p:strVal val="visible"/>
                                      </p:to>
                                    </p:set>
                                  </p:childTnLst>
                                </p:cTn>
                              </p:par>
                            </p:childTnLst>
                          </p:cTn>
                        </p:par>
                        <p:par>
                          <p:cTn id="198" fill="hold">
                            <p:stCondLst>
                              <p:cond delay="4000"/>
                            </p:stCondLst>
                            <p:childTnLst>
                              <p:par>
                                <p:cTn id="199" presetID="42" presetClass="path" presetSubtype="0" accel="50000" decel="50000" fill="hold" nodeType="afterEffect">
                                  <p:stCondLst>
                                    <p:cond delay="0"/>
                                  </p:stCondLst>
                                  <p:childTnLst>
                                    <p:animMotion origin="layout" path="M -2.29167E-6 3.7037E-7 L 0.39896 -0.06065 " pathEditMode="relative" rAng="0" ptsTypes="AA">
                                      <p:cBhvr>
                                        <p:cTn id="200" dur="2000" fill="hold"/>
                                        <p:tgtEl>
                                          <p:spTgt spid="22"/>
                                        </p:tgtEl>
                                        <p:attrNameLst>
                                          <p:attrName>ppt_x</p:attrName>
                                          <p:attrName>ppt_y</p:attrName>
                                        </p:attrNameLst>
                                      </p:cBhvr>
                                      <p:rCtr x="19948" y="-3032"/>
                                    </p:animMotion>
                                  </p:childTnLst>
                                </p:cTn>
                              </p:par>
                            </p:childTnLst>
                          </p:cTn>
                        </p:par>
                        <p:par>
                          <p:cTn id="201" fill="hold">
                            <p:stCondLst>
                              <p:cond delay="6000"/>
                            </p:stCondLst>
                            <p:childTnLst>
                              <p:par>
                                <p:cTn id="202" presetID="10" presetClass="entr" presetSubtype="0" fill="hold" nodeType="afterEffect">
                                  <p:stCondLst>
                                    <p:cond delay="250"/>
                                  </p:stCondLst>
                                  <p:childTnLst>
                                    <p:set>
                                      <p:cBhvr>
                                        <p:cTn id="203" dur="1" fill="hold">
                                          <p:stCondLst>
                                            <p:cond delay="0"/>
                                          </p:stCondLst>
                                        </p:cTn>
                                        <p:tgtEl>
                                          <p:spTgt spid="2949"/>
                                        </p:tgtEl>
                                        <p:attrNameLst>
                                          <p:attrName>style.visibility</p:attrName>
                                        </p:attrNameLst>
                                      </p:cBhvr>
                                      <p:to>
                                        <p:strVal val="visible"/>
                                      </p:to>
                                    </p:set>
                                    <p:animEffect transition="in" filter="fade">
                                      <p:cBhvr>
                                        <p:cTn id="204" dur="500"/>
                                        <p:tgtEl>
                                          <p:spTgt spid="2949"/>
                                        </p:tgtEl>
                                      </p:cBhvr>
                                    </p:animEffect>
                                  </p:childTnLst>
                                </p:cTn>
                              </p:par>
                              <p:par>
                                <p:cTn id="205" presetID="10" presetClass="entr" presetSubtype="0" fill="hold" nodeType="withEffect">
                                  <p:stCondLst>
                                    <p:cond delay="250"/>
                                  </p:stCondLst>
                                  <p:childTnLst>
                                    <p:set>
                                      <p:cBhvr>
                                        <p:cTn id="206" dur="1" fill="hold">
                                          <p:stCondLst>
                                            <p:cond delay="0"/>
                                          </p:stCondLst>
                                        </p:cTn>
                                        <p:tgtEl>
                                          <p:spTgt spid="2907"/>
                                        </p:tgtEl>
                                        <p:attrNameLst>
                                          <p:attrName>style.visibility</p:attrName>
                                        </p:attrNameLst>
                                      </p:cBhvr>
                                      <p:to>
                                        <p:strVal val="visible"/>
                                      </p:to>
                                    </p:set>
                                    <p:animEffect transition="in" filter="fade">
                                      <p:cBhvr>
                                        <p:cTn id="207" dur="500"/>
                                        <p:tgtEl>
                                          <p:spTgt spid="2907"/>
                                        </p:tgtEl>
                                      </p:cBhvr>
                                    </p:animEffect>
                                  </p:childTnLst>
                                </p:cTn>
                              </p:par>
                              <p:par>
                                <p:cTn id="208" presetID="10" presetClass="entr" presetSubtype="0" fill="hold" nodeType="withEffect">
                                  <p:stCondLst>
                                    <p:cond delay="250"/>
                                  </p:stCondLst>
                                  <p:childTnLst>
                                    <p:set>
                                      <p:cBhvr>
                                        <p:cTn id="209" dur="1" fill="hold">
                                          <p:stCondLst>
                                            <p:cond delay="0"/>
                                          </p:stCondLst>
                                        </p:cTn>
                                        <p:tgtEl>
                                          <p:spTgt spid="2928"/>
                                        </p:tgtEl>
                                        <p:attrNameLst>
                                          <p:attrName>style.visibility</p:attrName>
                                        </p:attrNameLst>
                                      </p:cBhvr>
                                      <p:to>
                                        <p:strVal val="visible"/>
                                      </p:to>
                                    </p:set>
                                    <p:animEffect transition="in" filter="fade">
                                      <p:cBhvr>
                                        <p:cTn id="210" dur="500"/>
                                        <p:tgtEl>
                                          <p:spTgt spid="2928"/>
                                        </p:tgtEl>
                                      </p:cBhvr>
                                    </p:animEffect>
                                  </p:childTnLst>
                                </p:cTn>
                              </p:par>
                            </p:childTnLst>
                          </p:cTn>
                        </p:par>
                        <p:par>
                          <p:cTn id="211" fill="hold">
                            <p:stCondLst>
                              <p:cond delay="6750"/>
                            </p:stCondLst>
                            <p:childTnLst>
                              <p:par>
                                <p:cTn id="212" presetID="26" presetClass="emph" presetSubtype="0" fill="hold" nodeType="afterEffect">
                                  <p:stCondLst>
                                    <p:cond delay="0"/>
                                  </p:stCondLst>
                                  <p:childTnLst>
                                    <p:animEffect transition="out" filter="fade">
                                      <p:cBhvr>
                                        <p:cTn id="213" dur="500" tmFilter="0, 0; .2, .5; .8, .5; 1, 0"/>
                                        <p:tgtEl>
                                          <p:spTgt spid="2949"/>
                                        </p:tgtEl>
                                      </p:cBhvr>
                                    </p:animEffect>
                                    <p:animScale>
                                      <p:cBhvr>
                                        <p:cTn id="214" dur="250" autoRev="1" fill="hold"/>
                                        <p:tgtEl>
                                          <p:spTgt spid="2949"/>
                                        </p:tgtEl>
                                      </p:cBhvr>
                                      <p:by x="105000" y="105000"/>
                                    </p:animScale>
                                  </p:childTnLst>
                                </p:cTn>
                              </p:par>
                              <p:par>
                                <p:cTn id="215" presetID="26" presetClass="emph" presetSubtype="0" fill="hold" nodeType="withEffect">
                                  <p:stCondLst>
                                    <p:cond delay="0"/>
                                  </p:stCondLst>
                                  <p:childTnLst>
                                    <p:animEffect transition="out" filter="fade">
                                      <p:cBhvr>
                                        <p:cTn id="216" dur="500" tmFilter="0, 0; .2, .5; .8, .5; 1, 0"/>
                                        <p:tgtEl>
                                          <p:spTgt spid="2907"/>
                                        </p:tgtEl>
                                      </p:cBhvr>
                                    </p:animEffect>
                                    <p:animScale>
                                      <p:cBhvr>
                                        <p:cTn id="217" dur="250" autoRev="1" fill="hold"/>
                                        <p:tgtEl>
                                          <p:spTgt spid="2907"/>
                                        </p:tgtEl>
                                      </p:cBhvr>
                                      <p:by x="105000" y="105000"/>
                                    </p:animScale>
                                  </p:childTnLst>
                                </p:cTn>
                              </p:par>
                              <p:par>
                                <p:cTn id="218" presetID="26" presetClass="emph" presetSubtype="0" fill="hold" nodeType="withEffect">
                                  <p:stCondLst>
                                    <p:cond delay="0"/>
                                  </p:stCondLst>
                                  <p:childTnLst>
                                    <p:animEffect transition="out" filter="fade">
                                      <p:cBhvr>
                                        <p:cTn id="219" dur="500" tmFilter="0, 0; .2, .5; .8, .5; 1, 0"/>
                                        <p:tgtEl>
                                          <p:spTgt spid="2928"/>
                                        </p:tgtEl>
                                      </p:cBhvr>
                                    </p:animEffect>
                                    <p:animScale>
                                      <p:cBhvr>
                                        <p:cTn id="220" dur="250" autoRev="1" fill="hold"/>
                                        <p:tgtEl>
                                          <p:spTgt spid="2928"/>
                                        </p:tgtEl>
                                      </p:cBhvr>
                                      <p:by x="105000" y="105000"/>
                                    </p:animScale>
                                  </p:childTnLst>
                                </p:cTn>
                              </p:par>
                            </p:childTnLst>
                          </p:cTn>
                        </p:par>
                      </p:childTnLst>
                    </p:cTn>
                  </p:par>
                  <p:par>
                    <p:cTn id="221" fill="hold">
                      <p:stCondLst>
                        <p:cond delay="indefinite"/>
                      </p:stCondLst>
                      <p:childTnLst>
                        <p:par>
                          <p:cTn id="222" fill="hold">
                            <p:stCondLst>
                              <p:cond delay="0"/>
                            </p:stCondLst>
                            <p:childTnLst>
                              <p:par>
                                <p:cTn id="223" presetID="26" presetClass="emph" presetSubtype="0" fill="hold" nodeType="clickEffect">
                                  <p:stCondLst>
                                    <p:cond delay="0"/>
                                  </p:stCondLst>
                                  <p:childTnLst>
                                    <p:animEffect transition="out" filter="fade">
                                      <p:cBhvr>
                                        <p:cTn id="224" dur="500" tmFilter="0, 0; .2, .5; .8, .5; 1, 0"/>
                                        <p:tgtEl>
                                          <p:spTgt spid="20"/>
                                        </p:tgtEl>
                                      </p:cBhvr>
                                    </p:animEffect>
                                    <p:animScale>
                                      <p:cBhvr>
                                        <p:cTn id="225" dur="250" autoRev="1" fill="hold"/>
                                        <p:tgtEl>
                                          <p:spTgt spid="20"/>
                                        </p:tgtEl>
                                      </p:cBhvr>
                                      <p:by x="105000" y="105000"/>
                                    </p:animScale>
                                  </p:childTnLst>
                                </p:cTn>
                              </p:par>
                            </p:childTnLst>
                          </p:cTn>
                        </p:par>
                        <p:par>
                          <p:cTn id="226" fill="hold">
                            <p:stCondLst>
                              <p:cond delay="500"/>
                            </p:stCondLst>
                            <p:childTnLst>
                              <p:par>
                                <p:cTn id="227" presetID="1" presetClass="entr" presetSubtype="0" fill="hold" nodeType="afterEffect">
                                  <p:stCondLst>
                                    <p:cond delay="0"/>
                                  </p:stCondLst>
                                  <p:childTnLst>
                                    <p:set>
                                      <p:cBhvr>
                                        <p:cTn id="228" dur="1" fill="hold">
                                          <p:stCondLst>
                                            <p:cond delay="0"/>
                                          </p:stCondLst>
                                        </p:cTn>
                                        <p:tgtEl>
                                          <p:spTgt spid="2853"/>
                                        </p:tgtEl>
                                        <p:attrNameLst>
                                          <p:attrName>style.visibility</p:attrName>
                                        </p:attrNameLst>
                                      </p:cBhvr>
                                      <p:to>
                                        <p:strVal val="visible"/>
                                      </p:to>
                                    </p:set>
                                  </p:childTnLst>
                                </p:cTn>
                              </p:par>
                            </p:childTnLst>
                          </p:cTn>
                        </p:par>
                        <p:par>
                          <p:cTn id="229" fill="hold">
                            <p:stCondLst>
                              <p:cond delay="500"/>
                            </p:stCondLst>
                            <p:childTnLst>
                              <p:par>
                                <p:cTn id="230" presetID="10" presetClass="entr" presetSubtype="0" fill="hold" nodeType="afterEffect">
                                  <p:stCondLst>
                                    <p:cond delay="0"/>
                                  </p:stCondLst>
                                  <p:childTnLst>
                                    <p:set>
                                      <p:cBhvr>
                                        <p:cTn id="231" dur="1" fill="hold">
                                          <p:stCondLst>
                                            <p:cond delay="0"/>
                                          </p:stCondLst>
                                        </p:cTn>
                                        <p:tgtEl>
                                          <p:spTgt spid="2648"/>
                                        </p:tgtEl>
                                        <p:attrNameLst>
                                          <p:attrName>style.visibility</p:attrName>
                                        </p:attrNameLst>
                                      </p:cBhvr>
                                      <p:to>
                                        <p:strVal val="visible"/>
                                      </p:to>
                                    </p:set>
                                    <p:animEffect transition="in" filter="fade">
                                      <p:cBhvr>
                                        <p:cTn id="232" dur="500"/>
                                        <p:tgtEl>
                                          <p:spTgt spid="2648"/>
                                        </p:tgtEl>
                                      </p:cBhvr>
                                    </p:animEffect>
                                  </p:childTnLst>
                                </p:cTn>
                              </p:par>
                            </p:childTnLst>
                          </p:cTn>
                        </p:par>
                        <p:par>
                          <p:cTn id="233" fill="hold">
                            <p:stCondLst>
                              <p:cond delay="1000"/>
                            </p:stCondLst>
                            <p:childTnLst>
                              <p:par>
                                <p:cTn id="234" presetID="10" presetClass="entr" presetSubtype="0" fill="hold" nodeType="afterEffect">
                                  <p:stCondLst>
                                    <p:cond delay="0"/>
                                  </p:stCondLst>
                                  <p:childTnLst>
                                    <p:set>
                                      <p:cBhvr>
                                        <p:cTn id="235" dur="1" fill="hold">
                                          <p:stCondLst>
                                            <p:cond delay="0"/>
                                          </p:stCondLst>
                                        </p:cTn>
                                        <p:tgtEl>
                                          <p:spTgt spid="2647"/>
                                        </p:tgtEl>
                                        <p:attrNameLst>
                                          <p:attrName>style.visibility</p:attrName>
                                        </p:attrNameLst>
                                      </p:cBhvr>
                                      <p:to>
                                        <p:strVal val="visible"/>
                                      </p:to>
                                    </p:set>
                                    <p:animEffect transition="in" filter="fade">
                                      <p:cBhvr>
                                        <p:cTn id="236" dur="500"/>
                                        <p:tgtEl>
                                          <p:spTgt spid="2647"/>
                                        </p:tgtEl>
                                      </p:cBhvr>
                                    </p:animEffect>
                                  </p:childTnLst>
                                </p:cTn>
                              </p:par>
                            </p:childTnLst>
                          </p:cTn>
                        </p:par>
                        <p:par>
                          <p:cTn id="237" fill="hold">
                            <p:stCondLst>
                              <p:cond delay="1500"/>
                            </p:stCondLst>
                            <p:childTnLst>
                              <p:par>
                                <p:cTn id="238" presetID="10" presetClass="entr" presetSubtype="0" fill="hold" nodeType="afterEffect">
                                  <p:stCondLst>
                                    <p:cond delay="0"/>
                                  </p:stCondLst>
                                  <p:childTnLst>
                                    <p:set>
                                      <p:cBhvr>
                                        <p:cTn id="239" dur="1" fill="hold">
                                          <p:stCondLst>
                                            <p:cond delay="0"/>
                                          </p:stCondLst>
                                        </p:cTn>
                                        <p:tgtEl>
                                          <p:spTgt spid="2646"/>
                                        </p:tgtEl>
                                        <p:attrNameLst>
                                          <p:attrName>style.visibility</p:attrName>
                                        </p:attrNameLst>
                                      </p:cBhvr>
                                      <p:to>
                                        <p:strVal val="visible"/>
                                      </p:to>
                                    </p:set>
                                    <p:animEffect transition="in" filter="fade">
                                      <p:cBhvr>
                                        <p:cTn id="240" dur="500"/>
                                        <p:tgtEl>
                                          <p:spTgt spid="2646"/>
                                        </p:tgtEl>
                                      </p:cBhvr>
                                    </p:animEffect>
                                  </p:childTnLst>
                                </p:cTn>
                              </p:par>
                            </p:childTnLst>
                          </p:cTn>
                        </p:par>
                        <p:par>
                          <p:cTn id="241" fill="hold">
                            <p:stCondLst>
                              <p:cond delay="2000"/>
                            </p:stCondLst>
                            <p:childTnLst>
                              <p:par>
                                <p:cTn id="242" presetID="26" presetClass="emph" presetSubtype="0" fill="hold" nodeType="afterEffect">
                                  <p:stCondLst>
                                    <p:cond delay="0"/>
                                  </p:stCondLst>
                                  <p:childTnLst>
                                    <p:animEffect transition="out" filter="fade">
                                      <p:cBhvr>
                                        <p:cTn id="243" dur="500" tmFilter="0, 0; .2, .5; .8, .5; 1, 0"/>
                                        <p:tgtEl>
                                          <p:spTgt spid="2957"/>
                                        </p:tgtEl>
                                      </p:cBhvr>
                                    </p:animEffect>
                                    <p:animScale>
                                      <p:cBhvr>
                                        <p:cTn id="244" dur="250" autoRev="1" fill="hold"/>
                                        <p:tgtEl>
                                          <p:spTgt spid="2957"/>
                                        </p:tgtEl>
                                      </p:cBhvr>
                                      <p:by x="105000" y="105000"/>
                                    </p:animScale>
                                  </p:childTnLst>
                                </p:cTn>
                              </p:par>
                            </p:childTnLst>
                          </p:cTn>
                        </p:par>
                        <p:par>
                          <p:cTn id="245" fill="hold">
                            <p:stCondLst>
                              <p:cond delay="2500"/>
                            </p:stCondLst>
                            <p:childTnLst>
                              <p:par>
                                <p:cTn id="246" presetID="1" presetClass="entr" presetSubtype="0" fill="hold" nodeType="afterEffect">
                                  <p:stCondLst>
                                    <p:cond delay="0"/>
                                  </p:stCondLst>
                                  <p:childTnLst>
                                    <p:set>
                                      <p:cBhvr>
                                        <p:cTn id="247" dur="1" fill="hold">
                                          <p:stCondLst>
                                            <p:cond delay="0"/>
                                          </p:stCondLst>
                                        </p:cTn>
                                        <p:tgtEl>
                                          <p:spTgt spid="3015"/>
                                        </p:tgtEl>
                                        <p:attrNameLst>
                                          <p:attrName>style.visibility</p:attrName>
                                        </p:attrNameLst>
                                      </p:cBhvr>
                                      <p:to>
                                        <p:strVal val="visible"/>
                                      </p:to>
                                    </p:set>
                                  </p:childTnLst>
                                </p:cTn>
                              </p:par>
                            </p:childTnLst>
                          </p:cTn>
                        </p:par>
                        <p:par>
                          <p:cTn id="248" fill="hold">
                            <p:stCondLst>
                              <p:cond delay="2500"/>
                            </p:stCondLst>
                            <p:childTnLst>
                              <p:par>
                                <p:cTn id="249" presetID="1" presetClass="entr" presetSubtype="0" fill="hold" grpId="1" nodeType="afterEffect">
                                  <p:stCondLst>
                                    <p:cond delay="0"/>
                                  </p:stCondLst>
                                  <p:childTnLst>
                                    <p:set>
                                      <p:cBhvr>
                                        <p:cTn id="250" dur="1" fill="hold">
                                          <p:stCondLst>
                                            <p:cond delay="0"/>
                                          </p:stCondLst>
                                        </p:cTn>
                                        <p:tgtEl>
                                          <p:spTgt spid="3187"/>
                                        </p:tgtEl>
                                        <p:attrNameLst>
                                          <p:attrName>style.visibility</p:attrName>
                                        </p:attrNameLst>
                                      </p:cBhvr>
                                      <p:to>
                                        <p:strVal val="visible"/>
                                      </p:to>
                                    </p:set>
                                  </p:childTnLst>
                                </p:cTn>
                              </p:par>
                            </p:childTnLst>
                          </p:cTn>
                        </p:par>
                        <p:par>
                          <p:cTn id="251" fill="hold">
                            <p:stCondLst>
                              <p:cond delay="2500"/>
                            </p:stCondLst>
                            <p:childTnLst>
                              <p:par>
                                <p:cTn id="252" presetID="42" presetClass="path" presetSubtype="0" accel="50000" decel="50000" fill="hold" grpId="0" nodeType="afterEffect">
                                  <p:stCondLst>
                                    <p:cond delay="0"/>
                                  </p:stCondLst>
                                  <p:childTnLst>
                                    <p:animMotion origin="layout" path="M 2.70833E-6 1.48148E-6 L 0.09857 1.48148E-6 " pathEditMode="relative" rAng="0" ptsTypes="AA">
                                      <p:cBhvr>
                                        <p:cTn id="253" dur="2000" fill="hold"/>
                                        <p:tgtEl>
                                          <p:spTgt spid="3187"/>
                                        </p:tgtEl>
                                        <p:attrNameLst>
                                          <p:attrName>ppt_x</p:attrName>
                                          <p:attrName>ppt_y</p:attrName>
                                        </p:attrNameLst>
                                      </p:cBhvr>
                                      <p:rCtr x="4922" y="0"/>
                                    </p:animMotion>
                                  </p:childTnLst>
                                </p:cTn>
                              </p:par>
                            </p:childTnLst>
                          </p:cTn>
                        </p:par>
                        <p:par>
                          <p:cTn id="254" fill="hold">
                            <p:stCondLst>
                              <p:cond delay="4500"/>
                            </p:stCondLst>
                            <p:childTnLst>
                              <p:par>
                                <p:cTn id="255" presetID="1" presetClass="entr" presetSubtype="0" fill="hold" nodeType="afterEffect">
                                  <p:stCondLst>
                                    <p:cond delay="0"/>
                                  </p:stCondLst>
                                  <p:childTnLst>
                                    <p:set>
                                      <p:cBhvr>
                                        <p:cTn id="256" dur="1" fill="hold">
                                          <p:stCondLst>
                                            <p:cond delay="0"/>
                                          </p:stCondLst>
                                        </p:cTn>
                                        <p:tgtEl>
                                          <p:spTgt spid="3111"/>
                                        </p:tgtEl>
                                        <p:attrNameLst>
                                          <p:attrName>style.visibility</p:attrName>
                                        </p:attrNameLst>
                                      </p:cBhvr>
                                      <p:to>
                                        <p:strVal val="visible"/>
                                      </p:to>
                                    </p:set>
                                  </p:childTnLst>
                                </p:cTn>
                              </p:par>
                            </p:childTnLst>
                          </p:cTn>
                        </p:par>
                        <p:par>
                          <p:cTn id="257" fill="hold">
                            <p:stCondLst>
                              <p:cond delay="4500"/>
                            </p:stCondLst>
                            <p:childTnLst>
                              <p:par>
                                <p:cTn id="258" presetID="1" presetClass="entr" presetSubtype="0" fill="hold" nodeType="afterEffect">
                                  <p:stCondLst>
                                    <p:cond delay="500"/>
                                  </p:stCondLst>
                                  <p:childTnLst>
                                    <p:set>
                                      <p:cBhvr>
                                        <p:cTn id="259" dur="1" fill="hold">
                                          <p:stCondLst>
                                            <p:cond delay="0"/>
                                          </p:stCondLst>
                                        </p:cTn>
                                        <p:tgtEl>
                                          <p:spTgt spid="3090"/>
                                        </p:tgtEl>
                                        <p:attrNameLst>
                                          <p:attrName>style.visibility</p:attrName>
                                        </p:attrNameLst>
                                      </p:cBhvr>
                                      <p:to>
                                        <p:strVal val="visible"/>
                                      </p:to>
                                    </p:set>
                                  </p:childTnLst>
                                </p:cTn>
                              </p:par>
                            </p:childTnLst>
                          </p:cTn>
                        </p:par>
                        <p:par>
                          <p:cTn id="260" fill="hold">
                            <p:stCondLst>
                              <p:cond delay="5000"/>
                            </p:stCondLst>
                            <p:childTnLst>
                              <p:par>
                                <p:cTn id="261" presetID="1" presetClass="entr" presetSubtype="0" fill="hold" nodeType="afterEffect">
                                  <p:stCondLst>
                                    <p:cond delay="500"/>
                                  </p:stCondLst>
                                  <p:childTnLst>
                                    <p:set>
                                      <p:cBhvr>
                                        <p:cTn id="262" dur="1" fill="hold">
                                          <p:stCondLst>
                                            <p:cond delay="0"/>
                                          </p:stCondLst>
                                        </p:cTn>
                                        <p:tgtEl>
                                          <p:spTgt spid="3069"/>
                                        </p:tgtEl>
                                        <p:attrNameLst>
                                          <p:attrName>style.visibility</p:attrName>
                                        </p:attrNameLst>
                                      </p:cBhvr>
                                      <p:to>
                                        <p:strVal val="visible"/>
                                      </p:to>
                                    </p:set>
                                  </p:childTnLst>
                                </p:cTn>
                              </p:par>
                            </p:childTnLst>
                          </p:cTn>
                        </p:par>
                        <p:par>
                          <p:cTn id="263" fill="hold">
                            <p:stCondLst>
                              <p:cond delay="5500"/>
                            </p:stCondLst>
                            <p:childTnLst>
                              <p:par>
                                <p:cTn id="264" presetID="10" presetClass="entr" presetSubtype="0" fill="hold" nodeType="afterEffect">
                                  <p:stCondLst>
                                    <p:cond delay="500"/>
                                  </p:stCondLst>
                                  <p:childTnLst>
                                    <p:set>
                                      <p:cBhvr>
                                        <p:cTn id="265" dur="1" fill="hold">
                                          <p:stCondLst>
                                            <p:cond delay="0"/>
                                          </p:stCondLst>
                                        </p:cTn>
                                        <p:tgtEl>
                                          <p:spTgt spid="3189"/>
                                        </p:tgtEl>
                                        <p:attrNameLst>
                                          <p:attrName>style.visibility</p:attrName>
                                        </p:attrNameLst>
                                      </p:cBhvr>
                                      <p:to>
                                        <p:strVal val="visible"/>
                                      </p:to>
                                    </p:set>
                                    <p:animEffect transition="in" filter="fade">
                                      <p:cBhvr>
                                        <p:cTn id="266" dur="500"/>
                                        <p:tgtEl>
                                          <p:spTgt spid="3189"/>
                                        </p:tgtEl>
                                      </p:cBhvr>
                                    </p:animEffect>
                                  </p:childTnLst>
                                </p:cTn>
                              </p:par>
                              <p:par>
                                <p:cTn id="267" presetID="10" presetClass="entr" presetSubtype="0" fill="hold" nodeType="withEffect">
                                  <p:stCondLst>
                                    <p:cond delay="500"/>
                                  </p:stCondLst>
                                  <p:childTnLst>
                                    <p:set>
                                      <p:cBhvr>
                                        <p:cTn id="268" dur="1" fill="hold">
                                          <p:stCondLst>
                                            <p:cond delay="0"/>
                                          </p:stCondLst>
                                        </p:cTn>
                                        <p:tgtEl>
                                          <p:spTgt spid="3210"/>
                                        </p:tgtEl>
                                        <p:attrNameLst>
                                          <p:attrName>style.visibility</p:attrName>
                                        </p:attrNameLst>
                                      </p:cBhvr>
                                      <p:to>
                                        <p:strVal val="visible"/>
                                      </p:to>
                                    </p:set>
                                    <p:animEffect transition="in" filter="fade">
                                      <p:cBhvr>
                                        <p:cTn id="269" dur="500"/>
                                        <p:tgtEl>
                                          <p:spTgt spid="3210"/>
                                        </p:tgtEl>
                                      </p:cBhvr>
                                    </p:animEffect>
                                  </p:childTnLst>
                                </p:cTn>
                              </p:par>
                              <p:par>
                                <p:cTn id="270" presetID="10" presetClass="entr" presetSubtype="0" fill="hold" nodeType="withEffect">
                                  <p:stCondLst>
                                    <p:cond delay="500"/>
                                  </p:stCondLst>
                                  <p:childTnLst>
                                    <p:set>
                                      <p:cBhvr>
                                        <p:cTn id="271" dur="1" fill="hold">
                                          <p:stCondLst>
                                            <p:cond delay="0"/>
                                          </p:stCondLst>
                                        </p:cTn>
                                        <p:tgtEl>
                                          <p:spTgt spid="3231"/>
                                        </p:tgtEl>
                                        <p:attrNameLst>
                                          <p:attrName>style.visibility</p:attrName>
                                        </p:attrNameLst>
                                      </p:cBhvr>
                                      <p:to>
                                        <p:strVal val="visible"/>
                                      </p:to>
                                    </p:set>
                                    <p:animEffect transition="in" filter="fade">
                                      <p:cBhvr>
                                        <p:cTn id="272" dur="500"/>
                                        <p:tgtEl>
                                          <p:spTgt spid="3231"/>
                                        </p:tgtEl>
                                      </p:cBhvr>
                                    </p:animEffect>
                                  </p:childTnLst>
                                </p:cTn>
                              </p:par>
                            </p:childTnLst>
                          </p:cTn>
                        </p:par>
                        <p:par>
                          <p:cTn id="273" fill="hold">
                            <p:stCondLst>
                              <p:cond delay="6500"/>
                            </p:stCondLst>
                            <p:childTnLst>
                              <p:par>
                                <p:cTn id="274" presetID="26" presetClass="emph" presetSubtype="0" fill="hold" nodeType="afterEffect">
                                  <p:stCondLst>
                                    <p:cond delay="0"/>
                                  </p:stCondLst>
                                  <p:childTnLst>
                                    <p:animEffect transition="out" filter="fade">
                                      <p:cBhvr>
                                        <p:cTn id="275" dur="500" tmFilter="0, 0; .2, .5; .8, .5; 1, 0"/>
                                        <p:tgtEl>
                                          <p:spTgt spid="3189"/>
                                        </p:tgtEl>
                                      </p:cBhvr>
                                    </p:animEffect>
                                    <p:animScale>
                                      <p:cBhvr>
                                        <p:cTn id="276" dur="250" autoRev="1" fill="hold"/>
                                        <p:tgtEl>
                                          <p:spTgt spid="3189"/>
                                        </p:tgtEl>
                                      </p:cBhvr>
                                      <p:by x="105000" y="105000"/>
                                    </p:animScale>
                                  </p:childTnLst>
                                </p:cTn>
                              </p:par>
                              <p:par>
                                <p:cTn id="277" presetID="26" presetClass="emph" presetSubtype="0" fill="hold" nodeType="withEffect">
                                  <p:stCondLst>
                                    <p:cond delay="0"/>
                                  </p:stCondLst>
                                  <p:childTnLst>
                                    <p:animEffect transition="out" filter="fade">
                                      <p:cBhvr>
                                        <p:cTn id="278" dur="500" tmFilter="0, 0; .2, .5; .8, .5; 1, 0"/>
                                        <p:tgtEl>
                                          <p:spTgt spid="3210"/>
                                        </p:tgtEl>
                                      </p:cBhvr>
                                    </p:animEffect>
                                    <p:animScale>
                                      <p:cBhvr>
                                        <p:cTn id="279" dur="250" autoRev="1" fill="hold"/>
                                        <p:tgtEl>
                                          <p:spTgt spid="3210"/>
                                        </p:tgtEl>
                                      </p:cBhvr>
                                      <p:by x="105000" y="105000"/>
                                    </p:animScale>
                                  </p:childTnLst>
                                </p:cTn>
                              </p:par>
                              <p:par>
                                <p:cTn id="280" presetID="26" presetClass="emph" presetSubtype="0" fill="hold" nodeType="withEffect">
                                  <p:stCondLst>
                                    <p:cond delay="0"/>
                                  </p:stCondLst>
                                  <p:childTnLst>
                                    <p:animEffect transition="out" filter="fade">
                                      <p:cBhvr>
                                        <p:cTn id="281" dur="500" tmFilter="0, 0; .2, .5; .8, .5; 1, 0"/>
                                        <p:tgtEl>
                                          <p:spTgt spid="3231"/>
                                        </p:tgtEl>
                                      </p:cBhvr>
                                    </p:animEffect>
                                    <p:animScale>
                                      <p:cBhvr>
                                        <p:cTn id="282" dur="250" autoRev="1" fill="hold"/>
                                        <p:tgtEl>
                                          <p:spTgt spid="3231"/>
                                        </p:tgtEl>
                                      </p:cBhvr>
                                      <p:by x="105000" y="105000"/>
                                    </p:animScale>
                                  </p:childTnLst>
                                </p:cTn>
                              </p:par>
                            </p:childTnLst>
                          </p:cTn>
                        </p:par>
                        <p:par>
                          <p:cTn id="283" fill="hold">
                            <p:stCondLst>
                              <p:cond delay="7000"/>
                            </p:stCondLst>
                            <p:childTnLst>
                              <p:par>
                                <p:cTn id="284" presetID="1" presetClass="entr" presetSubtype="0" fill="hold" grpId="1" nodeType="afterEffect">
                                  <p:stCondLst>
                                    <p:cond delay="0"/>
                                  </p:stCondLst>
                                  <p:childTnLst>
                                    <p:set>
                                      <p:cBhvr>
                                        <p:cTn id="285" dur="1" fill="hold">
                                          <p:stCondLst>
                                            <p:cond delay="0"/>
                                          </p:stCondLst>
                                        </p:cTn>
                                        <p:tgtEl>
                                          <p:spTgt spid="3252"/>
                                        </p:tgtEl>
                                        <p:attrNameLst>
                                          <p:attrName>style.visibility</p:attrName>
                                        </p:attrNameLst>
                                      </p:cBhvr>
                                      <p:to>
                                        <p:strVal val="visible"/>
                                      </p:to>
                                    </p:set>
                                  </p:childTnLst>
                                </p:cTn>
                              </p:par>
                            </p:childTnLst>
                          </p:cTn>
                        </p:par>
                      </p:childTnLst>
                    </p:cTn>
                  </p:par>
                  <p:par>
                    <p:cTn id="286" fill="hold">
                      <p:stCondLst>
                        <p:cond delay="indefinite"/>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0"/>
                                        </p:tgtEl>
                                      </p:cBhvr>
                                    </p:animEffect>
                                    <p:animScale>
                                      <p:cBhvr>
                                        <p:cTn id="290" dur="250" autoRev="1" fill="hold"/>
                                        <p:tgtEl>
                                          <p:spTgt spid="20"/>
                                        </p:tgtEl>
                                      </p:cBhvr>
                                      <p:by x="105000" y="105000"/>
                                    </p:animScale>
                                  </p:childTnLst>
                                </p:cTn>
                              </p:par>
                            </p:childTnLst>
                          </p:cTn>
                        </p:par>
                        <p:par>
                          <p:cTn id="291" fill="hold">
                            <p:stCondLst>
                              <p:cond delay="500"/>
                            </p:stCondLst>
                            <p:childTnLst>
                              <p:par>
                                <p:cTn id="292" presetID="42" presetClass="path" presetSubtype="0" accel="50000" decel="50000" fill="hold" grpId="0" nodeType="afterEffect">
                                  <p:stCondLst>
                                    <p:cond delay="0"/>
                                  </p:stCondLst>
                                  <p:childTnLst>
                                    <p:animMotion origin="layout" path="M 2.70833E-6 1.48148E-6 L 0.19232 1.48148E-6 " pathEditMode="relative" rAng="0" ptsTypes="AA">
                                      <p:cBhvr>
                                        <p:cTn id="293" dur="2000" fill="hold"/>
                                        <p:tgtEl>
                                          <p:spTgt spid="3252"/>
                                        </p:tgtEl>
                                        <p:attrNameLst>
                                          <p:attrName>ppt_x</p:attrName>
                                          <p:attrName>ppt_y</p:attrName>
                                        </p:attrNameLst>
                                      </p:cBhvr>
                                      <p:rCtr x="9609" y="0"/>
                                    </p:animMotion>
                                  </p:childTnLst>
                                </p:cTn>
                              </p:par>
                            </p:childTnLst>
                          </p:cTn>
                        </p:par>
                        <p:par>
                          <p:cTn id="294" fill="hold">
                            <p:stCondLst>
                              <p:cond delay="2500"/>
                            </p:stCondLst>
                            <p:childTnLst>
                              <p:par>
                                <p:cTn id="295" presetID="1" presetClass="entr" presetSubtype="0" fill="hold" nodeType="afterEffect">
                                  <p:stCondLst>
                                    <p:cond delay="500"/>
                                  </p:stCondLst>
                                  <p:childTnLst>
                                    <p:set>
                                      <p:cBhvr>
                                        <p:cTn id="296" dur="1" fill="hold">
                                          <p:stCondLst>
                                            <p:cond delay="0"/>
                                          </p:stCondLst>
                                        </p:cTn>
                                        <p:tgtEl>
                                          <p:spTgt spid="3256"/>
                                        </p:tgtEl>
                                        <p:attrNameLst>
                                          <p:attrName>style.visibility</p:attrName>
                                        </p:attrNameLst>
                                      </p:cBhvr>
                                      <p:to>
                                        <p:strVal val="visible"/>
                                      </p:to>
                                    </p:set>
                                  </p:childTnLst>
                                </p:cTn>
                              </p:par>
                            </p:childTnLst>
                          </p:cTn>
                        </p:par>
                        <p:par>
                          <p:cTn id="297" fill="hold">
                            <p:stCondLst>
                              <p:cond delay="3000"/>
                            </p:stCondLst>
                            <p:childTnLst>
                              <p:par>
                                <p:cTn id="298" presetID="1" presetClass="entr" presetSubtype="0" fill="hold" nodeType="afterEffect">
                                  <p:stCondLst>
                                    <p:cond delay="500"/>
                                  </p:stCondLst>
                                  <p:childTnLst>
                                    <p:set>
                                      <p:cBhvr>
                                        <p:cTn id="299" dur="1" fill="hold">
                                          <p:stCondLst>
                                            <p:cond delay="0"/>
                                          </p:stCondLst>
                                        </p:cTn>
                                        <p:tgtEl>
                                          <p:spTgt spid="3307"/>
                                        </p:tgtEl>
                                        <p:attrNameLst>
                                          <p:attrName>style.visibility</p:attrName>
                                        </p:attrNameLst>
                                      </p:cBhvr>
                                      <p:to>
                                        <p:strVal val="visible"/>
                                      </p:to>
                                    </p:set>
                                  </p:childTnLst>
                                </p:cTn>
                              </p:par>
                            </p:childTnLst>
                          </p:cTn>
                        </p:par>
                        <p:par>
                          <p:cTn id="300" fill="hold">
                            <p:stCondLst>
                              <p:cond delay="3500"/>
                            </p:stCondLst>
                            <p:childTnLst>
                              <p:par>
                                <p:cTn id="301" presetID="1" presetClass="entr" presetSubtype="0" fill="hold" nodeType="afterEffect">
                                  <p:stCondLst>
                                    <p:cond delay="500"/>
                                  </p:stCondLst>
                                  <p:childTnLst>
                                    <p:set>
                                      <p:cBhvr>
                                        <p:cTn id="302" dur="1" fill="hold">
                                          <p:stCondLst>
                                            <p:cond delay="0"/>
                                          </p:stCondLst>
                                        </p:cTn>
                                        <p:tgtEl>
                                          <p:spTgt spid="3257"/>
                                        </p:tgtEl>
                                        <p:attrNameLst>
                                          <p:attrName>style.visibility</p:attrName>
                                        </p:attrNameLst>
                                      </p:cBhvr>
                                      <p:to>
                                        <p:strVal val="visible"/>
                                      </p:to>
                                    </p:set>
                                  </p:childTnLst>
                                </p:cTn>
                              </p:par>
                            </p:childTnLst>
                          </p:cTn>
                        </p:par>
                        <p:par>
                          <p:cTn id="303" fill="hold">
                            <p:stCondLst>
                              <p:cond delay="4000"/>
                            </p:stCondLst>
                            <p:childTnLst>
                              <p:par>
                                <p:cTn id="304" presetID="10" presetClass="entr" presetSubtype="0" fill="hold" nodeType="afterEffect">
                                  <p:stCondLst>
                                    <p:cond delay="500"/>
                                  </p:stCondLst>
                                  <p:childTnLst>
                                    <p:set>
                                      <p:cBhvr>
                                        <p:cTn id="305" dur="1" fill="hold">
                                          <p:stCondLst>
                                            <p:cond delay="0"/>
                                          </p:stCondLst>
                                        </p:cTn>
                                        <p:tgtEl>
                                          <p:spTgt spid="3328"/>
                                        </p:tgtEl>
                                        <p:attrNameLst>
                                          <p:attrName>style.visibility</p:attrName>
                                        </p:attrNameLst>
                                      </p:cBhvr>
                                      <p:to>
                                        <p:strVal val="visible"/>
                                      </p:to>
                                    </p:set>
                                    <p:animEffect transition="in" filter="fade">
                                      <p:cBhvr>
                                        <p:cTn id="306" dur="500"/>
                                        <p:tgtEl>
                                          <p:spTgt spid="3328"/>
                                        </p:tgtEl>
                                      </p:cBhvr>
                                    </p:animEffect>
                                  </p:childTnLst>
                                </p:cTn>
                              </p:par>
                              <p:par>
                                <p:cTn id="307" presetID="10" presetClass="entr" presetSubtype="0" fill="hold" nodeType="withEffect">
                                  <p:stCondLst>
                                    <p:cond delay="500"/>
                                  </p:stCondLst>
                                  <p:childTnLst>
                                    <p:set>
                                      <p:cBhvr>
                                        <p:cTn id="308" dur="1" fill="hold">
                                          <p:stCondLst>
                                            <p:cond delay="0"/>
                                          </p:stCondLst>
                                        </p:cTn>
                                        <p:tgtEl>
                                          <p:spTgt spid="3336"/>
                                        </p:tgtEl>
                                        <p:attrNameLst>
                                          <p:attrName>style.visibility</p:attrName>
                                        </p:attrNameLst>
                                      </p:cBhvr>
                                      <p:to>
                                        <p:strVal val="visible"/>
                                      </p:to>
                                    </p:set>
                                    <p:animEffect transition="in" filter="fade">
                                      <p:cBhvr>
                                        <p:cTn id="309" dur="500"/>
                                        <p:tgtEl>
                                          <p:spTgt spid="3336"/>
                                        </p:tgtEl>
                                      </p:cBhvr>
                                    </p:animEffect>
                                  </p:childTnLst>
                                </p:cTn>
                              </p:par>
                              <p:par>
                                <p:cTn id="310" presetID="10" presetClass="entr" presetSubtype="0" fill="hold" nodeType="withEffect">
                                  <p:stCondLst>
                                    <p:cond delay="500"/>
                                  </p:stCondLst>
                                  <p:childTnLst>
                                    <p:set>
                                      <p:cBhvr>
                                        <p:cTn id="311" dur="1" fill="hold">
                                          <p:stCondLst>
                                            <p:cond delay="0"/>
                                          </p:stCondLst>
                                        </p:cTn>
                                        <p:tgtEl>
                                          <p:spTgt spid="3357"/>
                                        </p:tgtEl>
                                        <p:attrNameLst>
                                          <p:attrName>style.visibility</p:attrName>
                                        </p:attrNameLst>
                                      </p:cBhvr>
                                      <p:to>
                                        <p:strVal val="visible"/>
                                      </p:to>
                                    </p:set>
                                    <p:animEffect transition="in" filter="fade">
                                      <p:cBhvr>
                                        <p:cTn id="312" dur="500"/>
                                        <p:tgtEl>
                                          <p:spTgt spid="3357"/>
                                        </p:tgtEl>
                                      </p:cBhvr>
                                    </p:animEffect>
                                  </p:childTnLst>
                                </p:cTn>
                              </p:par>
                            </p:childTnLst>
                          </p:cTn>
                        </p:par>
                        <p:par>
                          <p:cTn id="313" fill="hold">
                            <p:stCondLst>
                              <p:cond delay="5000"/>
                            </p:stCondLst>
                            <p:childTnLst>
                              <p:par>
                                <p:cTn id="314" presetID="26" presetClass="emph" presetSubtype="0" fill="hold" nodeType="afterEffect">
                                  <p:stCondLst>
                                    <p:cond delay="0"/>
                                  </p:stCondLst>
                                  <p:childTnLst>
                                    <p:animEffect transition="out" filter="fade">
                                      <p:cBhvr>
                                        <p:cTn id="315" dur="500" tmFilter="0, 0; .2, .5; .8, .5; 1, 0"/>
                                        <p:tgtEl>
                                          <p:spTgt spid="3328"/>
                                        </p:tgtEl>
                                      </p:cBhvr>
                                    </p:animEffect>
                                    <p:animScale>
                                      <p:cBhvr>
                                        <p:cTn id="316" dur="250" autoRev="1" fill="hold"/>
                                        <p:tgtEl>
                                          <p:spTgt spid="3328"/>
                                        </p:tgtEl>
                                      </p:cBhvr>
                                      <p:by x="105000" y="105000"/>
                                    </p:animScale>
                                  </p:childTnLst>
                                </p:cTn>
                              </p:par>
                              <p:par>
                                <p:cTn id="317" presetID="26" presetClass="emph" presetSubtype="0" fill="hold" nodeType="withEffect">
                                  <p:stCondLst>
                                    <p:cond delay="0"/>
                                  </p:stCondLst>
                                  <p:childTnLst>
                                    <p:animEffect transition="out" filter="fade">
                                      <p:cBhvr>
                                        <p:cTn id="318" dur="500" tmFilter="0, 0; .2, .5; .8, .5; 1, 0"/>
                                        <p:tgtEl>
                                          <p:spTgt spid="3336"/>
                                        </p:tgtEl>
                                      </p:cBhvr>
                                    </p:animEffect>
                                    <p:animScale>
                                      <p:cBhvr>
                                        <p:cTn id="319" dur="250" autoRev="1" fill="hold"/>
                                        <p:tgtEl>
                                          <p:spTgt spid="3336"/>
                                        </p:tgtEl>
                                      </p:cBhvr>
                                      <p:by x="105000" y="105000"/>
                                    </p:animScale>
                                  </p:childTnLst>
                                </p:cTn>
                              </p:par>
                              <p:par>
                                <p:cTn id="320" presetID="26" presetClass="emph" presetSubtype="0" fill="hold" nodeType="withEffect">
                                  <p:stCondLst>
                                    <p:cond delay="0"/>
                                  </p:stCondLst>
                                  <p:childTnLst>
                                    <p:animEffect transition="out" filter="fade">
                                      <p:cBhvr>
                                        <p:cTn id="321" dur="500" tmFilter="0, 0; .2, .5; .8, .5; 1, 0"/>
                                        <p:tgtEl>
                                          <p:spTgt spid="3357"/>
                                        </p:tgtEl>
                                      </p:cBhvr>
                                    </p:animEffect>
                                    <p:animScale>
                                      <p:cBhvr>
                                        <p:cTn id="322" dur="250" autoRev="1" fill="hold"/>
                                        <p:tgtEl>
                                          <p:spTgt spid="335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2" grpId="0" animBg="1"/>
      <p:bldP spid="3252" grpId="1" animBg="1"/>
      <p:bldP spid="3187" grpId="0" animBg="1"/>
      <p:bldP spid="3187" grpId="1" animBg="1"/>
      <p:bldP spid="2361" grpId="0" animBg="1"/>
      <p:bldP spid="2441" grpId="0" animBg="1"/>
      <p:bldP spid="30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9"/>
          <p:cNvSpPr txBox="1">
            <a:spLocks/>
          </p:cNvSpPr>
          <p:nvPr/>
        </p:nvSpPr>
        <p:spPr bwMode="ltGray">
          <a:xfrm>
            <a:off x="590545" y="4194480"/>
            <a:ext cx="4648359" cy="685800"/>
          </a:xfrm>
          <a:prstGeom prst="rect">
            <a:avLst/>
          </a:prstGeom>
          <a:noFill/>
          <a:ln w="25400">
            <a:noFill/>
          </a:ln>
          <a:scene3d>
            <a:camera prst="orthographicFront"/>
            <a:lightRig rig="threePt" dir="t"/>
          </a:scene3d>
          <a:sp3d>
            <a:bevelT w="0" h="0" prst="softRound"/>
          </a:sp3d>
        </p:spPr>
        <p:txBody>
          <a:bodyPr vert="horz" lIns="91440" tIns="91440" rIns="91440" bIns="91440" rtlCol="0" anchor="ctr">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1200"/>
              </a:spcAft>
              <a:defRPr/>
            </a:pPr>
            <a:r>
              <a:rPr lang="en-US" sz="1600" dirty="0">
                <a:solidFill>
                  <a:prstClr val="black">
                    <a:hueOff val="0"/>
                    <a:satOff val="0"/>
                    <a:lumOff val="0"/>
                    <a:alphaOff val="0"/>
                  </a:prstClr>
                </a:solidFill>
              </a:rPr>
              <a:t>Superior alternative to PXE and boot from SAN</a:t>
            </a:r>
          </a:p>
        </p:txBody>
      </p:sp>
      <p:sp>
        <p:nvSpPr>
          <p:cNvPr id="24" name="Text Placeholder 9"/>
          <p:cNvSpPr txBox="1">
            <a:spLocks/>
          </p:cNvSpPr>
          <p:nvPr/>
        </p:nvSpPr>
        <p:spPr bwMode="ltGray">
          <a:xfrm>
            <a:off x="609440" y="4804950"/>
            <a:ext cx="4648359" cy="685800"/>
          </a:xfrm>
          <a:prstGeom prst="rect">
            <a:avLst/>
          </a:prstGeom>
          <a:noFill/>
          <a:ln w="25400">
            <a:noFill/>
          </a:ln>
          <a:scene3d>
            <a:camera prst="orthographicFront"/>
            <a:lightRig rig="threePt" dir="t"/>
          </a:scene3d>
          <a:sp3d>
            <a:bevelT w="0" h="0" prst="softRound"/>
          </a:sp3d>
        </p:spPr>
        <p:txBody>
          <a:bodyPr vert="horz" lIns="91440" tIns="91440" rIns="91440" bIns="91440" rtlCol="0" anchor="ctr">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1200"/>
              </a:spcAft>
              <a:defRPr/>
            </a:pPr>
            <a:r>
              <a:rPr lang="en-US" sz="1600" dirty="0">
                <a:solidFill>
                  <a:prstClr val="black">
                    <a:hueOff val="0"/>
                    <a:satOff val="0"/>
                    <a:lumOff val="0"/>
                    <a:alphaOff val="0"/>
                  </a:prstClr>
                </a:solidFill>
              </a:rPr>
              <a:t>Seamless operation with Composer</a:t>
            </a:r>
          </a:p>
        </p:txBody>
      </p:sp>
      <p:sp>
        <p:nvSpPr>
          <p:cNvPr id="30" name="Text Placeholder 9"/>
          <p:cNvSpPr txBox="1">
            <a:spLocks/>
          </p:cNvSpPr>
          <p:nvPr/>
        </p:nvSpPr>
        <p:spPr bwMode="ltGray">
          <a:xfrm>
            <a:off x="609440" y="1752600"/>
            <a:ext cx="4648359" cy="685800"/>
          </a:xfrm>
          <a:prstGeom prst="rect">
            <a:avLst/>
          </a:prstGeom>
          <a:noFill/>
          <a:ln w="25400">
            <a:noFill/>
          </a:ln>
          <a:scene3d>
            <a:camera prst="orthographicFront"/>
            <a:lightRig rig="threePt" dir="t"/>
          </a:scene3d>
          <a:sp3d>
            <a:bevelT w="0" h="0" prst="softRound"/>
          </a:sp3d>
        </p:spPr>
        <p:txBody>
          <a:bodyPr vert="horz" lIns="91440" tIns="91440" rIns="91440" bIns="91440" rtlCol="0" anchor="ctr">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1200"/>
              </a:spcAft>
              <a:defRPr/>
            </a:pPr>
            <a:r>
              <a:rPr lang="en-US" sz="1600" dirty="0">
                <a:solidFill>
                  <a:prstClr val="black">
                    <a:hueOff val="0"/>
                    <a:satOff val="0"/>
                    <a:lumOff val="0"/>
                    <a:alphaOff val="0"/>
                  </a:prstClr>
                </a:solidFill>
              </a:rPr>
              <a:t>Compact, integrated image provisioning appliance</a:t>
            </a:r>
          </a:p>
        </p:txBody>
      </p:sp>
      <p:sp>
        <p:nvSpPr>
          <p:cNvPr id="2" name="Title 1"/>
          <p:cNvSpPr>
            <a:spLocks noGrp="1"/>
          </p:cNvSpPr>
          <p:nvPr>
            <p:ph type="title"/>
          </p:nvPr>
        </p:nvSpPr>
        <p:spPr>
          <a:xfrm>
            <a:off x="609441" y="521208"/>
            <a:ext cx="11201559" cy="411480"/>
          </a:xfrm>
        </p:spPr>
        <p:txBody>
          <a:bodyPr/>
          <a:lstStyle/>
          <a:p>
            <a:pPr lvl="0"/>
            <a:r>
              <a:rPr lang="en-US" dirty="0">
                <a:solidFill>
                  <a:prstClr val="black"/>
                </a:solidFill>
              </a:rPr>
              <a:t>Instantly provision operating environments at the speed of cloud</a:t>
            </a:r>
          </a:p>
        </p:txBody>
      </p:sp>
      <p:sp>
        <p:nvSpPr>
          <p:cNvPr id="4" name="Text Placeholder 3"/>
          <p:cNvSpPr>
            <a:spLocks noGrp="1"/>
          </p:cNvSpPr>
          <p:nvPr>
            <p:ph type="body" sz="quarter" idx="13"/>
          </p:nvPr>
        </p:nvSpPr>
        <p:spPr>
          <a:xfrm>
            <a:off x="6965830" y="1336725"/>
            <a:ext cx="4701132" cy="381000"/>
          </a:xfrm>
        </p:spPr>
        <p:txBody>
          <a:bodyPr/>
          <a:lstStyle/>
          <a:p>
            <a:pPr>
              <a:lnSpc>
                <a:spcPct val="100000"/>
              </a:lnSpc>
              <a:spcAft>
                <a:spcPts val="1200"/>
              </a:spcAft>
              <a:defRPr/>
            </a:pPr>
            <a:r>
              <a:rPr lang="en-US" sz="1600" dirty="0">
                <a:solidFill>
                  <a:prstClr val="black">
                    <a:hueOff val="0"/>
                    <a:satOff val="0"/>
                    <a:lumOff val="0"/>
                    <a:alphaOff val="0"/>
                  </a:prstClr>
                </a:solidFill>
              </a:rPr>
              <a:t>Rapid, secure and cost-effective stateless operation </a:t>
            </a:r>
          </a:p>
        </p:txBody>
      </p:sp>
      <p:grpSp>
        <p:nvGrpSpPr>
          <p:cNvPr id="5" name="Group 4"/>
          <p:cNvGrpSpPr>
            <a:grpSpLocks noChangeAspect="1"/>
          </p:cNvGrpSpPr>
          <p:nvPr/>
        </p:nvGrpSpPr>
        <p:grpSpPr>
          <a:xfrm>
            <a:off x="6324600" y="1610603"/>
            <a:ext cx="5389457" cy="3288291"/>
            <a:chOff x="6026625" y="2286892"/>
            <a:chExt cx="5669531" cy="3459174"/>
          </a:xfrm>
        </p:grpSpPr>
        <p:sp>
          <p:nvSpPr>
            <p:cNvPr id="18" name="Freeform 17"/>
            <p:cNvSpPr/>
            <p:nvPr/>
          </p:nvSpPr>
          <p:spPr>
            <a:xfrm rot="19731998">
              <a:off x="6279445" y="3990437"/>
              <a:ext cx="2107932" cy="851271"/>
            </a:xfrm>
            <a:custGeom>
              <a:avLst/>
              <a:gdLst>
                <a:gd name="connsiteX0" fmla="*/ 2107932 w 2107932"/>
                <a:gd name="connsiteY0" fmla="*/ 808522 h 1665170"/>
                <a:gd name="connsiteX1" fmla="*/ 1963553 w 2107932"/>
                <a:gd name="connsiteY1" fmla="*/ 818147 h 1665170"/>
                <a:gd name="connsiteX2" fmla="*/ 1982804 w 2107932"/>
                <a:gd name="connsiteY2" fmla="*/ 1472665 h 1665170"/>
                <a:gd name="connsiteX3" fmla="*/ 0 w 2107932"/>
                <a:gd name="connsiteY3" fmla="*/ 1665170 h 1665170"/>
                <a:gd name="connsiteX4" fmla="*/ 914400 w 2107932"/>
                <a:gd name="connsiteY4" fmla="*/ 0 h 1665170"/>
                <a:gd name="connsiteX5" fmla="*/ 2107932 w 2107932"/>
                <a:gd name="connsiteY5" fmla="*/ 808522 h 16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7932" h="1665170">
                  <a:moveTo>
                    <a:pt x="2107932" y="808522"/>
                  </a:moveTo>
                  <a:lnTo>
                    <a:pt x="1963553" y="818147"/>
                  </a:lnTo>
                  <a:lnTo>
                    <a:pt x="1982804" y="1472665"/>
                  </a:lnTo>
                  <a:lnTo>
                    <a:pt x="0" y="1665170"/>
                  </a:lnTo>
                  <a:lnTo>
                    <a:pt x="914400" y="0"/>
                  </a:lnTo>
                  <a:lnTo>
                    <a:pt x="2107932" y="808522"/>
                  </a:lnTo>
                  <a:close/>
                </a:path>
              </a:pathLst>
            </a:custGeom>
            <a:gradFill flip="none" rotWithShape="1">
              <a:gsLst>
                <a:gs pos="0">
                  <a:schemeClr val="accent1"/>
                </a:gs>
                <a:gs pos="62000">
                  <a:srgbClr val="D9EAFC">
                    <a:alpha val="0"/>
                  </a:srgbClr>
                </a:gs>
                <a:gs pos="100000">
                  <a:schemeClr val="bg1">
                    <a:alpha val="0"/>
                    <a:lumMod val="0"/>
                    <a:lumOff val="100000"/>
                  </a:schemeClr>
                </a:gs>
              </a:gsLst>
              <a:lin ang="120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7736" y="2286892"/>
              <a:ext cx="4138420" cy="2924484"/>
            </a:xfrm>
            <a:prstGeom prst="rect">
              <a:avLst/>
            </a:prstGeom>
          </p:spPr>
        </p:pic>
        <p:pic>
          <p:nvPicPr>
            <p:cNvPr id="23" name="Picture 22"/>
            <p:cNvPicPr>
              <a:picLocks noChangeAspect="1"/>
            </p:cNvPicPr>
            <p:nvPr/>
          </p:nvPicPr>
          <p:blipFill>
            <a:blip r:embed="rId4" cstate="print">
              <a:clrChange>
                <a:clrFrom>
                  <a:srgbClr val="FFFDFE"/>
                </a:clrFrom>
                <a:clrTo>
                  <a:srgbClr val="FFFDFE">
                    <a:alpha val="0"/>
                  </a:srgbClr>
                </a:clrTo>
              </a:clrChange>
              <a:extLst>
                <a:ext uri="{28A0092B-C50C-407E-A947-70E740481C1C}">
                  <a14:useLocalDpi xmlns:a14="http://schemas.microsoft.com/office/drawing/2010/main"/>
                </a:ext>
              </a:extLst>
            </a:blip>
            <a:stretch>
              <a:fillRect/>
            </a:stretch>
          </p:blipFill>
          <p:spPr>
            <a:xfrm>
              <a:off x="6026625" y="3662631"/>
              <a:ext cx="2104268" cy="2083435"/>
            </a:xfrm>
            <a:prstGeom prst="rect">
              <a:avLst/>
            </a:prstGeom>
          </p:spPr>
        </p:pic>
      </p:grpSp>
      <p:sp>
        <p:nvSpPr>
          <p:cNvPr id="9" name="Rectangle 8"/>
          <p:cNvSpPr/>
          <p:nvPr/>
        </p:nvSpPr>
        <p:spPr>
          <a:xfrm>
            <a:off x="7145283" y="4309457"/>
            <a:ext cx="4591117" cy="338554"/>
          </a:xfrm>
          <a:prstGeom prst="rect">
            <a:avLst/>
          </a:prstGeom>
        </p:spPr>
        <p:txBody>
          <a:bodyPr wrap="square">
            <a:spAutoFit/>
          </a:bodyPr>
          <a:lstStyle/>
          <a:p>
            <a:pPr algn="ctr">
              <a:defRPr/>
            </a:pPr>
            <a:r>
              <a:rPr lang="en-US" sz="1600" dirty="0">
                <a:cs typeface="Arial" panose="020B0604020202020204" pitchFamily="34" charset="0"/>
              </a:rPr>
              <a:t>HPE </a:t>
            </a:r>
            <a:r>
              <a:rPr lang="en-US" sz="1400" dirty="0">
                <a:cs typeface="Arial" panose="020B0604020202020204" pitchFamily="34" charset="0"/>
              </a:rPr>
              <a:t>Synergy</a:t>
            </a:r>
            <a:r>
              <a:rPr lang="en-US" sz="1600" dirty="0">
                <a:cs typeface="Arial" panose="020B0604020202020204" pitchFamily="34" charset="0"/>
              </a:rPr>
              <a:t> Image Streamer</a:t>
            </a:r>
          </a:p>
        </p:txBody>
      </p:sp>
      <p:sp>
        <p:nvSpPr>
          <p:cNvPr id="17" name="Text Placeholder 9"/>
          <p:cNvSpPr txBox="1">
            <a:spLocks/>
          </p:cNvSpPr>
          <p:nvPr/>
        </p:nvSpPr>
        <p:spPr bwMode="ltGray">
          <a:xfrm>
            <a:off x="609441" y="2363070"/>
            <a:ext cx="4648359" cy="685800"/>
          </a:xfrm>
          <a:prstGeom prst="rect">
            <a:avLst/>
          </a:prstGeom>
          <a:noFill/>
          <a:ln w="25400">
            <a:noFill/>
          </a:ln>
          <a:scene3d>
            <a:camera prst="orthographicFront"/>
            <a:lightRig rig="threePt" dir="t"/>
          </a:scene3d>
          <a:sp3d>
            <a:bevelT w="0" h="0" prst="softRound"/>
          </a:sp3d>
        </p:spPr>
        <p:txBody>
          <a:bodyPr vert="horz" lIns="91440" tIns="91440" rIns="91440" bIns="91440" rtlCol="0" anchor="ctr">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1200"/>
              </a:spcAft>
              <a:defRPr/>
            </a:pPr>
            <a:r>
              <a:rPr lang="en-US" sz="1600" dirty="0">
                <a:solidFill>
                  <a:prstClr val="black">
                    <a:hueOff val="0"/>
                    <a:satOff val="0"/>
                    <a:lumOff val="0"/>
                    <a:alphaOff val="0"/>
                  </a:prstClr>
                </a:solidFill>
              </a:rPr>
              <a:t>Highly available repository for bootable images</a:t>
            </a:r>
          </a:p>
        </p:txBody>
      </p:sp>
      <p:sp>
        <p:nvSpPr>
          <p:cNvPr id="19" name="Text Placeholder 9"/>
          <p:cNvSpPr txBox="1">
            <a:spLocks/>
          </p:cNvSpPr>
          <p:nvPr/>
        </p:nvSpPr>
        <p:spPr bwMode="ltGray">
          <a:xfrm>
            <a:off x="609441" y="2973540"/>
            <a:ext cx="4648359" cy="685800"/>
          </a:xfrm>
          <a:prstGeom prst="rect">
            <a:avLst/>
          </a:prstGeom>
          <a:noFill/>
          <a:ln w="25400">
            <a:noFill/>
          </a:ln>
          <a:scene3d>
            <a:camera prst="orthographicFront"/>
            <a:lightRig rig="threePt" dir="t"/>
          </a:scene3d>
          <a:sp3d>
            <a:bevelT w="0" h="0" prst="softRound"/>
          </a:sp3d>
        </p:spPr>
        <p:txBody>
          <a:bodyPr vert="horz" lIns="91440" tIns="91440" rIns="91440" bIns="91440" rtlCol="0" anchor="ctr">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1200"/>
              </a:spcAft>
              <a:defRPr/>
            </a:pPr>
            <a:r>
              <a:rPr lang="en-US" sz="1600" dirty="0">
                <a:solidFill>
                  <a:prstClr val="black">
                    <a:hueOff val="0"/>
                    <a:satOff val="0"/>
                    <a:lumOff val="0"/>
                    <a:alphaOff val="0"/>
                  </a:prstClr>
                </a:solidFill>
              </a:rPr>
              <a:t>Redundant pair for up to 5 frames of compute modules</a:t>
            </a:r>
          </a:p>
        </p:txBody>
      </p:sp>
      <p:sp>
        <p:nvSpPr>
          <p:cNvPr id="22" name="Text Placeholder 9"/>
          <p:cNvSpPr txBox="1">
            <a:spLocks/>
          </p:cNvSpPr>
          <p:nvPr/>
        </p:nvSpPr>
        <p:spPr bwMode="ltGray">
          <a:xfrm>
            <a:off x="609441" y="3584010"/>
            <a:ext cx="4648359" cy="685800"/>
          </a:xfrm>
          <a:prstGeom prst="rect">
            <a:avLst/>
          </a:prstGeom>
          <a:noFill/>
          <a:ln w="25400">
            <a:noFill/>
          </a:ln>
          <a:scene3d>
            <a:camera prst="orthographicFront"/>
            <a:lightRig rig="threePt" dir="t"/>
          </a:scene3d>
          <a:sp3d>
            <a:bevelT w="0" h="0" prst="softRound"/>
          </a:sp3d>
        </p:spPr>
        <p:txBody>
          <a:bodyPr vert="horz" lIns="91440" tIns="91440" rIns="91440" bIns="91440" rtlCol="0" anchor="ctr">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1200"/>
              </a:spcAft>
              <a:defRPr/>
            </a:pPr>
            <a:r>
              <a:rPr lang="en-US" sz="1600" dirty="0">
                <a:solidFill>
                  <a:prstClr val="black">
                    <a:hueOff val="0"/>
                    <a:satOff val="0"/>
                    <a:lumOff val="0"/>
                    <a:alphaOff val="0"/>
                  </a:prstClr>
                </a:solidFill>
              </a:rPr>
              <a:t>Automatically syncs images across multiple appliances</a:t>
            </a:r>
          </a:p>
        </p:txBody>
      </p:sp>
      <p:cxnSp>
        <p:nvCxnSpPr>
          <p:cNvPr id="25" name="Straight Connector 24"/>
          <p:cNvCxnSpPr/>
          <p:nvPr/>
        </p:nvCxnSpPr>
        <p:spPr>
          <a:xfrm flipV="1">
            <a:off x="685642" y="2400735"/>
            <a:ext cx="42976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85642" y="3011205"/>
            <a:ext cx="42976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85642" y="3621675"/>
            <a:ext cx="42976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85642" y="4232145"/>
            <a:ext cx="42976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85642" y="4842615"/>
            <a:ext cx="42976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85642" y="5453084"/>
            <a:ext cx="42976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dirty="0" smtClean="0">
                <a:solidFill>
                  <a:prstClr val="black"/>
                </a:solidFill>
              </a:rPr>
              <a:t>For HPE and Channel Partner internal use only</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lang="en-GB" smtClean="0">
                <a:solidFill>
                  <a:srgbClr val="617D78"/>
                </a:solidFill>
              </a:rPr>
              <a:pPr/>
              <a:t>18</a:t>
            </a:fld>
            <a:endParaRPr lang="en-GB" dirty="0">
              <a:solidFill>
                <a:srgbClr val="617D78"/>
              </a:solidFill>
            </a:endParaRPr>
          </a:p>
        </p:txBody>
      </p:sp>
      <p:pic>
        <p:nvPicPr>
          <p:cNvPr id="7" name="Picture 6"/>
          <p:cNvPicPr>
            <a:picLocks noChangeAspect="1"/>
          </p:cNvPicPr>
          <p:nvPr/>
        </p:nvPicPr>
        <p:blipFill>
          <a:blip r:embed="rId5"/>
          <a:stretch>
            <a:fillRect/>
          </a:stretch>
        </p:blipFill>
        <p:spPr>
          <a:xfrm>
            <a:off x="8075415" y="5425839"/>
            <a:ext cx="1514475" cy="733425"/>
          </a:xfrm>
          <a:prstGeom prst="rect">
            <a:avLst/>
          </a:prstGeom>
        </p:spPr>
      </p:pic>
      <p:pic>
        <p:nvPicPr>
          <p:cNvPr id="8" name="Picture 7"/>
          <p:cNvPicPr>
            <a:picLocks noChangeAspect="1"/>
          </p:cNvPicPr>
          <p:nvPr/>
        </p:nvPicPr>
        <p:blipFill>
          <a:blip r:embed="rId6"/>
          <a:stretch>
            <a:fillRect/>
          </a:stretch>
        </p:blipFill>
        <p:spPr>
          <a:xfrm>
            <a:off x="7659251" y="4805891"/>
            <a:ext cx="2091818" cy="538682"/>
          </a:xfrm>
          <a:prstGeom prst="rect">
            <a:avLst/>
          </a:prstGeom>
        </p:spPr>
      </p:pic>
      <p:pic>
        <p:nvPicPr>
          <p:cNvPr id="10" name="Picture 9"/>
          <p:cNvPicPr>
            <a:picLocks noChangeAspect="1"/>
          </p:cNvPicPr>
          <p:nvPr/>
        </p:nvPicPr>
        <p:blipFill>
          <a:blip r:embed="rId7"/>
          <a:stretch>
            <a:fillRect/>
          </a:stretch>
        </p:blipFill>
        <p:spPr>
          <a:xfrm>
            <a:off x="10193759" y="4734443"/>
            <a:ext cx="628650" cy="681038"/>
          </a:xfrm>
          <a:prstGeom prst="rect">
            <a:avLst/>
          </a:prstGeom>
        </p:spPr>
      </p:pic>
      <p:pic>
        <p:nvPicPr>
          <p:cNvPr id="11" name="Picture 10"/>
          <p:cNvPicPr>
            <a:picLocks noChangeAspect="1"/>
          </p:cNvPicPr>
          <p:nvPr/>
        </p:nvPicPr>
        <p:blipFill>
          <a:blip r:embed="rId8"/>
          <a:stretch>
            <a:fillRect/>
          </a:stretch>
        </p:blipFill>
        <p:spPr>
          <a:xfrm>
            <a:off x="10085903" y="5498859"/>
            <a:ext cx="1247775" cy="733425"/>
          </a:xfrm>
          <a:prstGeom prst="rect">
            <a:avLst/>
          </a:prstGeom>
        </p:spPr>
      </p:pic>
      <p:sp>
        <p:nvSpPr>
          <p:cNvPr id="32" name="Text Placeholder 3"/>
          <p:cNvSpPr txBox="1">
            <a:spLocks/>
          </p:cNvSpPr>
          <p:nvPr/>
        </p:nvSpPr>
        <p:spPr>
          <a:xfrm>
            <a:off x="604922" y="960163"/>
            <a:ext cx="10969943" cy="381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baseline="0">
                <a:solidFill>
                  <a:schemeClr val="tx1"/>
                </a:solidFill>
                <a:latin typeface="+mn-lt"/>
                <a:ea typeface="+mn-ea"/>
                <a:cs typeface="+mn-cs"/>
              </a:defRPr>
            </a:lvl1pPr>
            <a:lvl2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pPr>
              <a:defRPr/>
            </a:pPr>
            <a:r>
              <a:rPr lang="en-US" dirty="0">
                <a:cs typeface="Arial" panose="020B0604020202020204" pitchFamily="34" charset="0"/>
              </a:rPr>
              <a:t>HPE </a:t>
            </a:r>
            <a:r>
              <a:rPr lang="en-US" sz="2000" dirty="0">
                <a:cs typeface="Arial" panose="020B0604020202020204" pitchFamily="34" charset="0"/>
              </a:rPr>
              <a:t>Synergy</a:t>
            </a:r>
            <a:r>
              <a:rPr lang="en-US" dirty="0">
                <a:cs typeface="Arial" panose="020B0604020202020204" pitchFamily="34" charset="0"/>
              </a:rPr>
              <a:t> Image Streamer</a:t>
            </a:r>
          </a:p>
        </p:txBody>
      </p:sp>
    </p:spTree>
    <p:extLst>
      <p:ext uri="{BB962C8B-B14F-4D97-AF65-F5344CB8AC3E}">
        <p14:creationId xmlns:p14="http://schemas.microsoft.com/office/powerpoint/2010/main" val="7794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8189837" y="2372930"/>
            <a:ext cx="1061948" cy="3418462"/>
          </a:xfrm>
          <a:prstGeom prst="rect">
            <a:avLst/>
          </a:prstGeom>
        </p:spPr>
      </p:pic>
      <p:pic>
        <p:nvPicPr>
          <p:cNvPr id="152" name="Picture 151"/>
          <p:cNvPicPr>
            <a:picLocks noChangeAspect="1"/>
          </p:cNvPicPr>
          <p:nvPr/>
        </p:nvPicPr>
        <p:blipFill>
          <a:blip r:embed="rId3"/>
          <a:stretch>
            <a:fillRect/>
          </a:stretch>
        </p:blipFill>
        <p:spPr>
          <a:xfrm>
            <a:off x="9232922" y="2388041"/>
            <a:ext cx="1061948" cy="3418462"/>
          </a:xfrm>
          <a:prstGeom prst="rect">
            <a:avLst/>
          </a:prstGeom>
        </p:spPr>
      </p:pic>
      <p:pic>
        <p:nvPicPr>
          <p:cNvPr id="153" name="Picture 152"/>
          <p:cNvPicPr>
            <a:picLocks noChangeAspect="1"/>
          </p:cNvPicPr>
          <p:nvPr/>
        </p:nvPicPr>
        <p:blipFill>
          <a:blip r:embed="rId3"/>
          <a:stretch>
            <a:fillRect/>
          </a:stretch>
        </p:blipFill>
        <p:spPr>
          <a:xfrm>
            <a:off x="10257007" y="2388041"/>
            <a:ext cx="1061948" cy="3418462"/>
          </a:xfrm>
          <a:prstGeom prst="rect">
            <a:avLst/>
          </a:prstGeom>
        </p:spPr>
      </p:pic>
      <p:grpSp>
        <p:nvGrpSpPr>
          <p:cNvPr id="123" name="Group 122"/>
          <p:cNvGrpSpPr/>
          <p:nvPr/>
        </p:nvGrpSpPr>
        <p:grpSpPr>
          <a:xfrm>
            <a:off x="8189837" y="2372930"/>
            <a:ext cx="3129118" cy="3433573"/>
            <a:chOff x="8189837" y="2372930"/>
            <a:chExt cx="3129118" cy="3433573"/>
          </a:xfrm>
        </p:grpSpPr>
        <p:pic>
          <p:nvPicPr>
            <p:cNvPr id="124" name="Picture 123"/>
            <p:cNvPicPr>
              <a:picLocks noChangeAspect="1"/>
            </p:cNvPicPr>
            <p:nvPr/>
          </p:nvPicPr>
          <p:blipFill>
            <a:blip r:embed="rId3"/>
            <a:stretch>
              <a:fillRect/>
            </a:stretch>
          </p:blipFill>
          <p:spPr>
            <a:xfrm>
              <a:off x="8189837" y="2372930"/>
              <a:ext cx="1061948" cy="3418462"/>
            </a:xfrm>
            <a:prstGeom prst="rect">
              <a:avLst/>
            </a:prstGeom>
          </p:spPr>
        </p:pic>
        <p:pic>
          <p:nvPicPr>
            <p:cNvPr id="125" name="Picture 124"/>
            <p:cNvPicPr>
              <a:picLocks noChangeAspect="1"/>
            </p:cNvPicPr>
            <p:nvPr/>
          </p:nvPicPr>
          <p:blipFill>
            <a:blip r:embed="rId3"/>
            <a:stretch>
              <a:fillRect/>
            </a:stretch>
          </p:blipFill>
          <p:spPr>
            <a:xfrm>
              <a:off x="9232922" y="2388041"/>
              <a:ext cx="1061948" cy="3418462"/>
            </a:xfrm>
            <a:prstGeom prst="rect">
              <a:avLst/>
            </a:prstGeom>
          </p:spPr>
        </p:pic>
        <p:pic>
          <p:nvPicPr>
            <p:cNvPr id="127" name="Picture 126"/>
            <p:cNvPicPr>
              <a:picLocks noChangeAspect="1"/>
            </p:cNvPicPr>
            <p:nvPr/>
          </p:nvPicPr>
          <p:blipFill>
            <a:blip r:embed="rId3"/>
            <a:stretch>
              <a:fillRect/>
            </a:stretch>
          </p:blipFill>
          <p:spPr>
            <a:xfrm>
              <a:off x="10257007" y="2388041"/>
              <a:ext cx="1061948" cy="3418462"/>
            </a:xfrm>
            <a:prstGeom prst="rect">
              <a:avLst/>
            </a:prstGeom>
          </p:spPr>
        </p:pic>
        <p:grpSp>
          <p:nvGrpSpPr>
            <p:cNvPr id="128" name="Group 127"/>
            <p:cNvGrpSpPr/>
            <p:nvPr/>
          </p:nvGrpSpPr>
          <p:grpSpPr>
            <a:xfrm>
              <a:off x="8308253" y="2484877"/>
              <a:ext cx="861352" cy="3154680"/>
              <a:chOff x="6771513" y="2414961"/>
              <a:chExt cx="861352" cy="3154680"/>
            </a:xfrm>
          </p:grpSpPr>
          <p:grpSp>
            <p:nvGrpSpPr>
              <p:cNvPr id="268" name="Group 267"/>
              <p:cNvGrpSpPr/>
              <p:nvPr/>
            </p:nvGrpSpPr>
            <p:grpSpPr>
              <a:xfrm>
                <a:off x="6771513" y="2414961"/>
                <a:ext cx="861352" cy="3154680"/>
                <a:chOff x="6732385" y="1479881"/>
                <a:chExt cx="861352" cy="3154680"/>
              </a:xfrm>
            </p:grpSpPr>
            <p:sp>
              <p:nvSpPr>
                <p:cNvPr id="317" name="Rectangle 316"/>
                <p:cNvSpPr/>
                <p:nvPr/>
              </p:nvSpPr>
              <p:spPr bwMode="ltGray">
                <a:xfrm>
                  <a:off x="6734201" y="1480286"/>
                  <a:ext cx="859536" cy="3154275"/>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cxnSp>
              <p:nvCxnSpPr>
                <p:cNvPr id="318" name="Straight Connector 317"/>
                <p:cNvCxnSpPr/>
                <p:nvPr/>
              </p:nvCxnSpPr>
              <p:spPr>
                <a:xfrm>
                  <a:off x="6873351"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a:off x="7014627"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7164369"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7309393"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7455386"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a:off x="6741185" y="18288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6739927" y="34544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a:off x="6741185" y="3048000"/>
                  <a:ext cx="8503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6741185" y="26416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6732385" y="2235200"/>
                  <a:ext cx="8503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a:off x="6739927" y="42672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6739927" y="3860800"/>
                  <a:ext cx="8503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69" name="Picture 2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59" y="2551901"/>
                <a:ext cx="109728" cy="109728"/>
              </a:xfrm>
              <a:prstGeom prst="rect">
                <a:avLst/>
              </a:prstGeom>
            </p:spPr>
          </p:pic>
          <p:pic>
            <p:nvPicPr>
              <p:cNvPr id="270" name="Picture 2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627" y="2931051"/>
                <a:ext cx="109728" cy="109728"/>
              </a:xfrm>
              <a:prstGeom prst="rect">
                <a:avLst/>
              </a:prstGeom>
            </p:spPr>
          </p:pic>
          <p:pic>
            <p:nvPicPr>
              <p:cNvPr id="271" name="Picture 2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539" y="2551901"/>
                <a:ext cx="109728" cy="109728"/>
              </a:xfrm>
              <a:prstGeom prst="rect">
                <a:avLst/>
              </a:prstGeom>
            </p:spPr>
          </p:pic>
          <p:pic>
            <p:nvPicPr>
              <p:cNvPr id="272" name="Picture 2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627" y="2551901"/>
                <a:ext cx="109728" cy="109728"/>
              </a:xfrm>
              <a:prstGeom prst="rect">
                <a:avLst/>
              </a:prstGeom>
            </p:spPr>
          </p:pic>
          <p:pic>
            <p:nvPicPr>
              <p:cNvPr id="273" name="Picture 2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627" y="5357164"/>
                <a:ext cx="109728" cy="109728"/>
              </a:xfrm>
              <a:prstGeom prst="rect">
                <a:avLst/>
              </a:prstGeom>
            </p:spPr>
          </p:pic>
          <p:pic>
            <p:nvPicPr>
              <p:cNvPr id="274" name="Picture 2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59" y="5357164"/>
                <a:ext cx="109728" cy="109728"/>
              </a:xfrm>
              <a:prstGeom prst="rect">
                <a:avLst/>
              </a:prstGeom>
            </p:spPr>
          </p:pic>
          <p:pic>
            <p:nvPicPr>
              <p:cNvPr id="275" name="Picture 2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485" y="4567042"/>
                <a:ext cx="109728" cy="109728"/>
              </a:xfrm>
              <a:prstGeom prst="rect">
                <a:avLst/>
              </a:prstGeom>
            </p:spPr>
          </p:pic>
          <p:pic>
            <p:nvPicPr>
              <p:cNvPr id="276" name="Picture 2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7539" y="4567042"/>
                <a:ext cx="109728" cy="109728"/>
              </a:xfrm>
              <a:prstGeom prst="rect">
                <a:avLst/>
              </a:prstGeom>
            </p:spPr>
          </p:pic>
          <p:pic>
            <p:nvPicPr>
              <p:cNvPr id="277" name="Picture 2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627" y="3746362"/>
                <a:ext cx="109728" cy="109728"/>
              </a:xfrm>
              <a:prstGeom prst="rect">
                <a:avLst/>
              </a:prstGeom>
            </p:spPr>
          </p:pic>
          <p:pic>
            <p:nvPicPr>
              <p:cNvPr id="278" name="Picture 2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59" y="3746362"/>
                <a:ext cx="109728" cy="109728"/>
              </a:xfrm>
              <a:prstGeom prst="rect">
                <a:avLst/>
              </a:prstGeom>
            </p:spPr>
          </p:pic>
          <p:pic>
            <p:nvPicPr>
              <p:cNvPr id="279" name="Picture 2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485" y="2931051"/>
                <a:ext cx="109728" cy="109728"/>
              </a:xfrm>
              <a:prstGeom prst="rect">
                <a:avLst/>
              </a:prstGeom>
            </p:spPr>
          </p:pic>
          <p:pic>
            <p:nvPicPr>
              <p:cNvPr id="280" name="Picture 2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7539" y="2931051"/>
                <a:ext cx="109728" cy="109728"/>
              </a:xfrm>
              <a:prstGeom prst="rect">
                <a:avLst/>
              </a:prstGeom>
            </p:spPr>
          </p:pic>
          <p:pic>
            <p:nvPicPr>
              <p:cNvPr id="281" name="Picture 2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3746362"/>
                <a:ext cx="109728" cy="109728"/>
              </a:xfrm>
              <a:prstGeom prst="rect">
                <a:avLst/>
              </a:prstGeom>
            </p:spPr>
          </p:pic>
          <p:pic>
            <p:nvPicPr>
              <p:cNvPr id="282" name="Picture 2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3314952"/>
                <a:ext cx="109728" cy="109728"/>
              </a:xfrm>
              <a:prstGeom prst="rect">
                <a:avLst/>
              </a:prstGeom>
            </p:spPr>
          </p:pic>
          <p:pic>
            <p:nvPicPr>
              <p:cNvPr id="283" name="Picture 2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3314952"/>
                <a:ext cx="109728" cy="109728"/>
              </a:xfrm>
              <a:prstGeom prst="rect">
                <a:avLst/>
              </a:prstGeom>
            </p:spPr>
          </p:pic>
          <p:pic>
            <p:nvPicPr>
              <p:cNvPr id="284" name="Picture 2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4971243"/>
                <a:ext cx="109728" cy="109728"/>
              </a:xfrm>
              <a:prstGeom prst="rect">
                <a:avLst/>
              </a:prstGeom>
            </p:spPr>
          </p:pic>
          <p:pic>
            <p:nvPicPr>
              <p:cNvPr id="285" name="Picture 2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4971243"/>
                <a:ext cx="109728" cy="109728"/>
              </a:xfrm>
              <a:prstGeom prst="rect">
                <a:avLst/>
              </a:prstGeom>
            </p:spPr>
          </p:pic>
          <p:pic>
            <p:nvPicPr>
              <p:cNvPr id="286" name="Picture 2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4971243"/>
                <a:ext cx="109728" cy="109728"/>
              </a:xfrm>
              <a:prstGeom prst="rect">
                <a:avLst/>
              </a:prstGeom>
            </p:spPr>
          </p:pic>
          <p:pic>
            <p:nvPicPr>
              <p:cNvPr id="287" name="Picture 2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4971243"/>
                <a:ext cx="109728" cy="109728"/>
              </a:xfrm>
              <a:prstGeom prst="rect">
                <a:avLst/>
              </a:prstGeom>
            </p:spPr>
          </p:pic>
          <p:pic>
            <p:nvPicPr>
              <p:cNvPr id="288" name="Picture 2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5357164"/>
                <a:ext cx="109728" cy="109728"/>
              </a:xfrm>
              <a:prstGeom prst="rect">
                <a:avLst/>
              </a:prstGeom>
            </p:spPr>
          </p:pic>
          <p:pic>
            <p:nvPicPr>
              <p:cNvPr id="289" name="Picture 2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5357164"/>
                <a:ext cx="109728" cy="109728"/>
              </a:xfrm>
              <a:prstGeom prst="rect">
                <a:avLst/>
              </a:prstGeom>
            </p:spPr>
          </p:pic>
          <p:pic>
            <p:nvPicPr>
              <p:cNvPr id="290" name="Picture 2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3314952"/>
                <a:ext cx="109728" cy="109728"/>
              </a:xfrm>
              <a:prstGeom prst="rect">
                <a:avLst/>
              </a:prstGeom>
            </p:spPr>
          </p:pic>
          <p:pic>
            <p:nvPicPr>
              <p:cNvPr id="291" name="Picture 2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3314952"/>
                <a:ext cx="109728" cy="109728"/>
              </a:xfrm>
              <a:prstGeom prst="rect">
                <a:avLst/>
              </a:prstGeom>
            </p:spPr>
          </p:pic>
          <p:pic>
            <p:nvPicPr>
              <p:cNvPr id="292" name="Picture 2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2551901"/>
                <a:ext cx="109728" cy="109728"/>
              </a:xfrm>
              <a:prstGeom prst="rect">
                <a:avLst/>
              </a:prstGeom>
            </p:spPr>
          </p:pic>
          <p:pic>
            <p:nvPicPr>
              <p:cNvPr id="293" name="Picture 2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2551901"/>
                <a:ext cx="109728" cy="109728"/>
              </a:xfrm>
              <a:prstGeom prst="rect">
                <a:avLst/>
              </a:prstGeom>
            </p:spPr>
          </p:pic>
          <p:pic>
            <p:nvPicPr>
              <p:cNvPr id="294" name="Picture 2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159" y="2931051"/>
                <a:ext cx="109728" cy="109728"/>
              </a:xfrm>
              <a:prstGeom prst="rect">
                <a:avLst/>
              </a:prstGeom>
            </p:spPr>
          </p:pic>
          <p:pic>
            <p:nvPicPr>
              <p:cNvPr id="295" name="Picture 2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3746362"/>
                <a:ext cx="109728" cy="109728"/>
              </a:xfrm>
              <a:prstGeom prst="rect">
                <a:avLst/>
              </a:prstGeom>
            </p:spPr>
          </p:pic>
          <p:pic>
            <p:nvPicPr>
              <p:cNvPr id="296" name="Picture 2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4567042"/>
                <a:ext cx="109728" cy="109728"/>
              </a:xfrm>
              <a:prstGeom prst="rect">
                <a:avLst/>
              </a:prstGeom>
            </p:spPr>
          </p:pic>
          <p:pic>
            <p:nvPicPr>
              <p:cNvPr id="297" name="Picture 2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4567042"/>
                <a:ext cx="109728" cy="109728"/>
              </a:xfrm>
              <a:prstGeom prst="rect">
                <a:avLst/>
              </a:prstGeom>
            </p:spPr>
          </p:pic>
          <p:pic>
            <p:nvPicPr>
              <p:cNvPr id="298" name="Picture 2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627" y="4567042"/>
                <a:ext cx="109728" cy="109728"/>
              </a:xfrm>
              <a:prstGeom prst="rect">
                <a:avLst/>
              </a:prstGeom>
            </p:spPr>
          </p:pic>
          <p:pic>
            <p:nvPicPr>
              <p:cNvPr id="299" name="Picture 2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159" y="4567042"/>
                <a:ext cx="109728" cy="109728"/>
              </a:xfrm>
              <a:prstGeom prst="rect">
                <a:avLst/>
              </a:prstGeom>
            </p:spPr>
          </p:pic>
          <p:pic>
            <p:nvPicPr>
              <p:cNvPr id="300" name="Picture 2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5357164"/>
                <a:ext cx="109728" cy="109728"/>
              </a:xfrm>
              <a:prstGeom prst="rect">
                <a:avLst/>
              </a:prstGeom>
            </p:spPr>
          </p:pic>
          <p:pic>
            <p:nvPicPr>
              <p:cNvPr id="301" name="Picture 3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627" y="3314952"/>
                <a:ext cx="109728" cy="109728"/>
              </a:xfrm>
              <a:prstGeom prst="rect">
                <a:avLst/>
              </a:prstGeom>
            </p:spPr>
          </p:pic>
          <p:pic>
            <p:nvPicPr>
              <p:cNvPr id="302" name="Picture 3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159" y="3314952"/>
                <a:ext cx="109728" cy="109728"/>
              </a:xfrm>
              <a:prstGeom prst="rect">
                <a:avLst/>
              </a:prstGeom>
            </p:spPr>
          </p:pic>
          <p:pic>
            <p:nvPicPr>
              <p:cNvPr id="303" name="Picture 30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2931051"/>
                <a:ext cx="109728" cy="109728"/>
              </a:xfrm>
              <a:prstGeom prst="rect">
                <a:avLst/>
              </a:prstGeom>
            </p:spPr>
          </p:pic>
          <p:pic>
            <p:nvPicPr>
              <p:cNvPr id="304" name="Picture 30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2931051"/>
                <a:ext cx="109728" cy="109728"/>
              </a:xfrm>
              <a:prstGeom prst="rect">
                <a:avLst/>
              </a:prstGeom>
            </p:spPr>
          </p:pic>
          <p:pic>
            <p:nvPicPr>
              <p:cNvPr id="305" name="Picture 3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2485" y="2551901"/>
                <a:ext cx="109728" cy="109728"/>
              </a:xfrm>
              <a:prstGeom prst="rect">
                <a:avLst/>
              </a:prstGeom>
            </p:spPr>
          </p:pic>
          <p:pic>
            <p:nvPicPr>
              <p:cNvPr id="306" name="Picture 30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5357164"/>
                <a:ext cx="109728" cy="109728"/>
              </a:xfrm>
              <a:prstGeom prst="rect">
                <a:avLst/>
              </a:prstGeom>
            </p:spPr>
          </p:pic>
          <p:pic>
            <p:nvPicPr>
              <p:cNvPr id="307" name="Picture 3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3746362"/>
                <a:ext cx="109728" cy="109728"/>
              </a:xfrm>
              <a:prstGeom prst="rect">
                <a:avLst/>
              </a:prstGeom>
            </p:spPr>
          </p:pic>
          <p:pic>
            <p:nvPicPr>
              <p:cNvPr id="308" name="Picture 30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3746362"/>
                <a:ext cx="109728" cy="109728"/>
              </a:xfrm>
              <a:prstGeom prst="rect">
                <a:avLst/>
              </a:prstGeom>
            </p:spPr>
          </p:pic>
          <p:pic>
            <p:nvPicPr>
              <p:cNvPr id="309" name="Picture 3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2485" y="4166142"/>
                <a:ext cx="109728" cy="109728"/>
              </a:xfrm>
              <a:prstGeom prst="rect">
                <a:avLst/>
              </a:prstGeom>
            </p:spPr>
          </p:pic>
          <p:pic>
            <p:nvPicPr>
              <p:cNvPr id="310" name="Picture 3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627" y="4166142"/>
                <a:ext cx="109728" cy="109728"/>
              </a:xfrm>
              <a:prstGeom prst="rect">
                <a:avLst/>
              </a:prstGeom>
            </p:spPr>
          </p:pic>
          <p:pic>
            <p:nvPicPr>
              <p:cNvPr id="311" name="Picture 3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159" y="4166142"/>
                <a:ext cx="109728" cy="109728"/>
              </a:xfrm>
              <a:prstGeom prst="rect">
                <a:avLst/>
              </a:prstGeom>
            </p:spPr>
          </p:pic>
          <p:pic>
            <p:nvPicPr>
              <p:cNvPr id="312" name="Picture 3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539" y="4166142"/>
                <a:ext cx="109728" cy="109728"/>
              </a:xfrm>
              <a:prstGeom prst="rect">
                <a:avLst/>
              </a:prstGeom>
            </p:spPr>
          </p:pic>
          <p:pic>
            <p:nvPicPr>
              <p:cNvPr id="313" name="Picture 3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4166142"/>
                <a:ext cx="109728" cy="109728"/>
              </a:xfrm>
              <a:prstGeom prst="rect">
                <a:avLst/>
              </a:prstGeom>
            </p:spPr>
          </p:pic>
          <p:pic>
            <p:nvPicPr>
              <p:cNvPr id="314" name="Picture 3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4166142"/>
                <a:ext cx="109728" cy="109728"/>
              </a:xfrm>
              <a:prstGeom prst="rect">
                <a:avLst/>
              </a:prstGeom>
            </p:spPr>
          </p:pic>
          <p:pic>
            <p:nvPicPr>
              <p:cNvPr id="315" name="Picture 3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627" y="4971243"/>
                <a:ext cx="109728" cy="109728"/>
              </a:xfrm>
              <a:prstGeom prst="rect">
                <a:avLst/>
              </a:prstGeom>
            </p:spPr>
          </p:pic>
          <p:pic>
            <p:nvPicPr>
              <p:cNvPr id="316" name="Picture 3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159" y="4971243"/>
                <a:ext cx="109728" cy="109728"/>
              </a:xfrm>
              <a:prstGeom prst="rect">
                <a:avLst/>
              </a:prstGeom>
            </p:spPr>
          </p:pic>
        </p:grpSp>
        <p:grpSp>
          <p:nvGrpSpPr>
            <p:cNvPr id="129" name="Group 128"/>
            <p:cNvGrpSpPr/>
            <p:nvPr/>
          </p:nvGrpSpPr>
          <p:grpSpPr>
            <a:xfrm>
              <a:off x="9334997" y="2492121"/>
              <a:ext cx="861352" cy="3154680"/>
              <a:chOff x="6771513" y="2414961"/>
              <a:chExt cx="861352" cy="3154680"/>
            </a:xfrm>
          </p:grpSpPr>
          <p:grpSp>
            <p:nvGrpSpPr>
              <p:cNvPr id="206" name="Group 205"/>
              <p:cNvGrpSpPr/>
              <p:nvPr/>
            </p:nvGrpSpPr>
            <p:grpSpPr>
              <a:xfrm>
                <a:off x="6771513" y="2414961"/>
                <a:ext cx="861352" cy="3154680"/>
                <a:chOff x="6732385" y="1479881"/>
                <a:chExt cx="861352" cy="3154680"/>
              </a:xfrm>
            </p:grpSpPr>
            <p:sp>
              <p:nvSpPr>
                <p:cNvPr id="255" name="Rectangle 254"/>
                <p:cNvSpPr/>
                <p:nvPr/>
              </p:nvSpPr>
              <p:spPr bwMode="ltGray">
                <a:xfrm>
                  <a:off x="6734201" y="1480286"/>
                  <a:ext cx="859536" cy="3154275"/>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cxnSp>
              <p:nvCxnSpPr>
                <p:cNvPr id="256" name="Straight Connector 255"/>
                <p:cNvCxnSpPr/>
                <p:nvPr/>
              </p:nvCxnSpPr>
              <p:spPr>
                <a:xfrm>
                  <a:off x="6873351"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7014627"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7164369"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7309393"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7455386"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6741185" y="18288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6739927" y="34544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6741185" y="3048000"/>
                  <a:ext cx="8503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6741185" y="26416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6732385" y="2235200"/>
                  <a:ext cx="8503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6739927" y="42672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6739927" y="3860800"/>
                  <a:ext cx="8503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7" name="Picture 2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59" y="2551901"/>
                <a:ext cx="109728" cy="109728"/>
              </a:xfrm>
              <a:prstGeom prst="rect">
                <a:avLst/>
              </a:prstGeom>
            </p:spPr>
          </p:pic>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627" y="2931051"/>
                <a:ext cx="109728" cy="109728"/>
              </a:xfrm>
              <a:prstGeom prst="rect">
                <a:avLst/>
              </a:prstGeom>
            </p:spPr>
          </p:pic>
          <p:pic>
            <p:nvPicPr>
              <p:cNvPr id="209" name="Picture 2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539" y="2551901"/>
                <a:ext cx="109728" cy="109728"/>
              </a:xfrm>
              <a:prstGeom prst="rect">
                <a:avLst/>
              </a:prstGeom>
            </p:spPr>
          </p:pic>
          <p:pic>
            <p:nvPicPr>
              <p:cNvPr id="210" name="Picture 2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627" y="2551901"/>
                <a:ext cx="109728" cy="109728"/>
              </a:xfrm>
              <a:prstGeom prst="rect">
                <a:avLst/>
              </a:prstGeom>
            </p:spPr>
          </p:pic>
          <p:pic>
            <p:nvPicPr>
              <p:cNvPr id="211" name="Picture 2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627" y="5357164"/>
                <a:ext cx="109728" cy="109728"/>
              </a:xfrm>
              <a:prstGeom prst="rect">
                <a:avLst/>
              </a:prstGeom>
            </p:spPr>
          </p:pic>
          <p:pic>
            <p:nvPicPr>
              <p:cNvPr id="212" name="Picture 2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59" y="5357164"/>
                <a:ext cx="109728" cy="109728"/>
              </a:xfrm>
              <a:prstGeom prst="rect">
                <a:avLst/>
              </a:prstGeom>
            </p:spPr>
          </p:pic>
          <p:pic>
            <p:nvPicPr>
              <p:cNvPr id="213" name="Picture 2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485" y="4567042"/>
                <a:ext cx="109728" cy="109728"/>
              </a:xfrm>
              <a:prstGeom prst="rect">
                <a:avLst/>
              </a:prstGeom>
            </p:spPr>
          </p:pic>
          <p:pic>
            <p:nvPicPr>
              <p:cNvPr id="214" name="Picture 2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7539" y="4567042"/>
                <a:ext cx="109728" cy="109728"/>
              </a:xfrm>
              <a:prstGeom prst="rect">
                <a:avLst/>
              </a:prstGeom>
            </p:spPr>
          </p:pic>
          <p:pic>
            <p:nvPicPr>
              <p:cNvPr id="215" name="Picture 2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627" y="3746362"/>
                <a:ext cx="109728" cy="109728"/>
              </a:xfrm>
              <a:prstGeom prst="rect">
                <a:avLst/>
              </a:prstGeom>
            </p:spPr>
          </p:pic>
          <p:pic>
            <p:nvPicPr>
              <p:cNvPr id="216" name="Picture 2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59" y="3746362"/>
                <a:ext cx="109728" cy="109728"/>
              </a:xfrm>
              <a:prstGeom prst="rect">
                <a:avLst/>
              </a:prstGeom>
            </p:spPr>
          </p:pic>
          <p:pic>
            <p:nvPicPr>
              <p:cNvPr id="217" name="Picture 2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485" y="2931051"/>
                <a:ext cx="109728" cy="109728"/>
              </a:xfrm>
              <a:prstGeom prst="rect">
                <a:avLst/>
              </a:prstGeom>
            </p:spPr>
          </p:pic>
          <p:pic>
            <p:nvPicPr>
              <p:cNvPr id="218" name="Picture 2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7539" y="2931051"/>
                <a:ext cx="109728" cy="109728"/>
              </a:xfrm>
              <a:prstGeom prst="rect">
                <a:avLst/>
              </a:prstGeom>
            </p:spPr>
          </p:pic>
          <p:pic>
            <p:nvPicPr>
              <p:cNvPr id="219" name="Picture 2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3746362"/>
                <a:ext cx="109728" cy="109728"/>
              </a:xfrm>
              <a:prstGeom prst="rect">
                <a:avLst/>
              </a:prstGeom>
            </p:spPr>
          </p:pic>
          <p:pic>
            <p:nvPicPr>
              <p:cNvPr id="220" name="Picture 2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3314952"/>
                <a:ext cx="109728" cy="109728"/>
              </a:xfrm>
              <a:prstGeom prst="rect">
                <a:avLst/>
              </a:prstGeom>
            </p:spPr>
          </p:pic>
          <p:pic>
            <p:nvPicPr>
              <p:cNvPr id="221" name="Picture 2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3314952"/>
                <a:ext cx="109728" cy="109728"/>
              </a:xfrm>
              <a:prstGeom prst="rect">
                <a:avLst/>
              </a:prstGeom>
            </p:spPr>
          </p:pic>
          <p:pic>
            <p:nvPicPr>
              <p:cNvPr id="222" name="Picture 2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4971243"/>
                <a:ext cx="109728" cy="109728"/>
              </a:xfrm>
              <a:prstGeom prst="rect">
                <a:avLst/>
              </a:prstGeom>
            </p:spPr>
          </p:pic>
          <p:pic>
            <p:nvPicPr>
              <p:cNvPr id="223" name="Picture 2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4971243"/>
                <a:ext cx="109728" cy="109728"/>
              </a:xfrm>
              <a:prstGeom prst="rect">
                <a:avLst/>
              </a:prstGeom>
            </p:spPr>
          </p:pic>
          <p:pic>
            <p:nvPicPr>
              <p:cNvPr id="224" name="Picture 2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4971243"/>
                <a:ext cx="109728" cy="109728"/>
              </a:xfrm>
              <a:prstGeom prst="rect">
                <a:avLst/>
              </a:prstGeom>
            </p:spPr>
          </p:pic>
          <p:pic>
            <p:nvPicPr>
              <p:cNvPr id="225" name="Picture 2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4971243"/>
                <a:ext cx="109728" cy="109728"/>
              </a:xfrm>
              <a:prstGeom prst="rect">
                <a:avLst/>
              </a:prstGeom>
            </p:spPr>
          </p:pic>
          <p:pic>
            <p:nvPicPr>
              <p:cNvPr id="226" name="Picture 2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5357164"/>
                <a:ext cx="109728" cy="109728"/>
              </a:xfrm>
              <a:prstGeom prst="rect">
                <a:avLst/>
              </a:prstGeom>
            </p:spPr>
          </p:pic>
          <p:pic>
            <p:nvPicPr>
              <p:cNvPr id="227" name="Picture 2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5357164"/>
                <a:ext cx="109728" cy="109728"/>
              </a:xfrm>
              <a:prstGeom prst="rect">
                <a:avLst/>
              </a:prstGeom>
            </p:spPr>
          </p:pic>
          <p:pic>
            <p:nvPicPr>
              <p:cNvPr id="228" name="Picture 2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3314952"/>
                <a:ext cx="109728" cy="109728"/>
              </a:xfrm>
              <a:prstGeom prst="rect">
                <a:avLst/>
              </a:prstGeom>
            </p:spPr>
          </p:pic>
          <p:pic>
            <p:nvPicPr>
              <p:cNvPr id="229" name="Picture 2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3314952"/>
                <a:ext cx="109728" cy="109728"/>
              </a:xfrm>
              <a:prstGeom prst="rect">
                <a:avLst/>
              </a:prstGeom>
            </p:spPr>
          </p:pic>
          <p:pic>
            <p:nvPicPr>
              <p:cNvPr id="230" name="Picture 2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2551901"/>
                <a:ext cx="109728" cy="109728"/>
              </a:xfrm>
              <a:prstGeom prst="rect">
                <a:avLst/>
              </a:prstGeom>
            </p:spPr>
          </p:pic>
          <p:pic>
            <p:nvPicPr>
              <p:cNvPr id="231" name="Picture 2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2551901"/>
                <a:ext cx="109728" cy="109728"/>
              </a:xfrm>
              <a:prstGeom prst="rect">
                <a:avLst/>
              </a:prstGeom>
            </p:spPr>
          </p:pic>
          <p:pic>
            <p:nvPicPr>
              <p:cNvPr id="232" name="Picture 2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159" y="2931051"/>
                <a:ext cx="109728" cy="109728"/>
              </a:xfrm>
              <a:prstGeom prst="rect">
                <a:avLst/>
              </a:prstGeom>
            </p:spPr>
          </p:pic>
          <p:pic>
            <p:nvPicPr>
              <p:cNvPr id="233" name="Picture 2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3746362"/>
                <a:ext cx="109728" cy="109728"/>
              </a:xfrm>
              <a:prstGeom prst="rect">
                <a:avLst/>
              </a:prstGeom>
            </p:spPr>
          </p:pic>
          <p:pic>
            <p:nvPicPr>
              <p:cNvPr id="234" name="Picture 2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4567042"/>
                <a:ext cx="109728" cy="109728"/>
              </a:xfrm>
              <a:prstGeom prst="rect">
                <a:avLst/>
              </a:prstGeom>
            </p:spPr>
          </p:pic>
          <p:pic>
            <p:nvPicPr>
              <p:cNvPr id="235" name="Picture 2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4567042"/>
                <a:ext cx="109728" cy="109728"/>
              </a:xfrm>
              <a:prstGeom prst="rect">
                <a:avLst/>
              </a:prstGeom>
            </p:spPr>
          </p:pic>
          <p:pic>
            <p:nvPicPr>
              <p:cNvPr id="236" name="Picture 2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627" y="4567042"/>
                <a:ext cx="109728" cy="109728"/>
              </a:xfrm>
              <a:prstGeom prst="rect">
                <a:avLst/>
              </a:prstGeom>
            </p:spPr>
          </p:pic>
          <p:pic>
            <p:nvPicPr>
              <p:cNvPr id="237" name="Picture 2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159" y="4567042"/>
                <a:ext cx="109728" cy="109728"/>
              </a:xfrm>
              <a:prstGeom prst="rect">
                <a:avLst/>
              </a:prstGeom>
            </p:spPr>
          </p:pic>
          <p:pic>
            <p:nvPicPr>
              <p:cNvPr id="238" name="Picture 2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5357164"/>
                <a:ext cx="109728" cy="109728"/>
              </a:xfrm>
              <a:prstGeom prst="rect">
                <a:avLst/>
              </a:prstGeom>
            </p:spPr>
          </p:pic>
          <p:pic>
            <p:nvPicPr>
              <p:cNvPr id="239" name="Picture 2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627" y="3314952"/>
                <a:ext cx="109728" cy="109728"/>
              </a:xfrm>
              <a:prstGeom prst="rect">
                <a:avLst/>
              </a:prstGeom>
            </p:spPr>
          </p:pic>
          <p:pic>
            <p:nvPicPr>
              <p:cNvPr id="240" name="Picture 2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159" y="3314952"/>
                <a:ext cx="109728" cy="109728"/>
              </a:xfrm>
              <a:prstGeom prst="rect">
                <a:avLst/>
              </a:prstGeom>
            </p:spPr>
          </p:pic>
          <p:pic>
            <p:nvPicPr>
              <p:cNvPr id="241" name="Picture 2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2931051"/>
                <a:ext cx="109728" cy="109728"/>
              </a:xfrm>
              <a:prstGeom prst="rect">
                <a:avLst/>
              </a:prstGeom>
            </p:spPr>
          </p:pic>
          <p:pic>
            <p:nvPicPr>
              <p:cNvPr id="242" name="Picture 2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2931051"/>
                <a:ext cx="109728" cy="109728"/>
              </a:xfrm>
              <a:prstGeom prst="rect">
                <a:avLst/>
              </a:prstGeom>
            </p:spPr>
          </p:pic>
          <p:pic>
            <p:nvPicPr>
              <p:cNvPr id="243" name="Picture 2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2485" y="2551901"/>
                <a:ext cx="109728" cy="109728"/>
              </a:xfrm>
              <a:prstGeom prst="rect">
                <a:avLst/>
              </a:prstGeom>
            </p:spPr>
          </p:pic>
          <p:pic>
            <p:nvPicPr>
              <p:cNvPr id="244" name="Picture 2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5357164"/>
                <a:ext cx="109728" cy="109728"/>
              </a:xfrm>
              <a:prstGeom prst="rect">
                <a:avLst/>
              </a:prstGeom>
            </p:spPr>
          </p:pic>
          <p:pic>
            <p:nvPicPr>
              <p:cNvPr id="245" name="Picture 2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3746362"/>
                <a:ext cx="109728" cy="109728"/>
              </a:xfrm>
              <a:prstGeom prst="rect">
                <a:avLst/>
              </a:prstGeom>
            </p:spPr>
          </p:pic>
          <p:pic>
            <p:nvPicPr>
              <p:cNvPr id="246" name="Picture 2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3746362"/>
                <a:ext cx="109728" cy="109728"/>
              </a:xfrm>
              <a:prstGeom prst="rect">
                <a:avLst/>
              </a:prstGeom>
            </p:spPr>
          </p:pic>
          <p:pic>
            <p:nvPicPr>
              <p:cNvPr id="247" name="Picture 2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2485" y="4166142"/>
                <a:ext cx="109728" cy="109728"/>
              </a:xfrm>
              <a:prstGeom prst="rect">
                <a:avLst/>
              </a:prstGeom>
            </p:spPr>
          </p:pic>
          <p:pic>
            <p:nvPicPr>
              <p:cNvPr id="248" name="Picture 2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627" y="4166142"/>
                <a:ext cx="109728" cy="109728"/>
              </a:xfrm>
              <a:prstGeom prst="rect">
                <a:avLst/>
              </a:prstGeom>
            </p:spPr>
          </p:pic>
          <p:pic>
            <p:nvPicPr>
              <p:cNvPr id="249" name="Picture 2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159" y="4166142"/>
                <a:ext cx="109728" cy="109728"/>
              </a:xfrm>
              <a:prstGeom prst="rect">
                <a:avLst/>
              </a:prstGeom>
            </p:spPr>
          </p:pic>
          <p:pic>
            <p:nvPicPr>
              <p:cNvPr id="250" name="Picture 2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539" y="4166142"/>
                <a:ext cx="109728" cy="109728"/>
              </a:xfrm>
              <a:prstGeom prst="rect">
                <a:avLst/>
              </a:prstGeom>
            </p:spPr>
          </p:pic>
          <p:pic>
            <p:nvPicPr>
              <p:cNvPr id="251" name="Picture 2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4166142"/>
                <a:ext cx="109728" cy="109728"/>
              </a:xfrm>
              <a:prstGeom prst="rect">
                <a:avLst/>
              </a:prstGeom>
            </p:spPr>
          </p:pic>
          <p:pic>
            <p:nvPicPr>
              <p:cNvPr id="252" name="Picture 2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4166142"/>
                <a:ext cx="109728" cy="109728"/>
              </a:xfrm>
              <a:prstGeom prst="rect">
                <a:avLst/>
              </a:prstGeom>
            </p:spPr>
          </p:pic>
          <p:pic>
            <p:nvPicPr>
              <p:cNvPr id="253" name="Picture 2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627" y="4971243"/>
                <a:ext cx="109728" cy="109728"/>
              </a:xfrm>
              <a:prstGeom prst="rect">
                <a:avLst/>
              </a:prstGeom>
            </p:spPr>
          </p:pic>
          <p:pic>
            <p:nvPicPr>
              <p:cNvPr id="254" name="Picture 2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159" y="4971243"/>
                <a:ext cx="109728" cy="109728"/>
              </a:xfrm>
              <a:prstGeom prst="rect">
                <a:avLst/>
              </a:prstGeom>
            </p:spPr>
          </p:pic>
        </p:grpSp>
        <p:grpSp>
          <p:nvGrpSpPr>
            <p:cNvPr id="130" name="Group 129"/>
            <p:cNvGrpSpPr/>
            <p:nvPr/>
          </p:nvGrpSpPr>
          <p:grpSpPr>
            <a:xfrm>
              <a:off x="10363655" y="2492121"/>
              <a:ext cx="861352" cy="3154680"/>
              <a:chOff x="6771513" y="2414961"/>
              <a:chExt cx="861352" cy="3154680"/>
            </a:xfrm>
          </p:grpSpPr>
          <p:grpSp>
            <p:nvGrpSpPr>
              <p:cNvPr id="131" name="Group 130"/>
              <p:cNvGrpSpPr/>
              <p:nvPr/>
            </p:nvGrpSpPr>
            <p:grpSpPr>
              <a:xfrm>
                <a:off x="6771513" y="2414961"/>
                <a:ext cx="861352" cy="3154680"/>
                <a:chOff x="6732385" y="1479881"/>
                <a:chExt cx="861352" cy="3154680"/>
              </a:xfrm>
            </p:grpSpPr>
            <p:sp>
              <p:nvSpPr>
                <p:cNvPr id="193" name="Rectangle 192"/>
                <p:cNvSpPr/>
                <p:nvPr/>
              </p:nvSpPr>
              <p:spPr bwMode="ltGray">
                <a:xfrm>
                  <a:off x="6734201" y="1480286"/>
                  <a:ext cx="859536" cy="3154275"/>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cxnSp>
              <p:nvCxnSpPr>
                <p:cNvPr id="194" name="Straight Connector 193"/>
                <p:cNvCxnSpPr/>
                <p:nvPr/>
              </p:nvCxnSpPr>
              <p:spPr>
                <a:xfrm>
                  <a:off x="6873351"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7014627"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7164369"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7309393"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455386" y="1479881"/>
                  <a:ext cx="0" cy="31546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6741185" y="18288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6739927" y="34544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6741185" y="3048000"/>
                  <a:ext cx="8503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6741185" y="26416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6732385" y="2235200"/>
                  <a:ext cx="8503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6739927" y="4267200"/>
                  <a:ext cx="85039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6739927" y="3860800"/>
                  <a:ext cx="8503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2" name="Picture 1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59" y="2551901"/>
                <a:ext cx="109728" cy="109728"/>
              </a:xfrm>
              <a:prstGeom prst="rect">
                <a:avLst/>
              </a:prstGeom>
            </p:spPr>
          </p:pic>
          <p:pic>
            <p:nvPicPr>
              <p:cNvPr id="133" name="Picture 1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627" y="2931051"/>
                <a:ext cx="109728" cy="109728"/>
              </a:xfrm>
              <a:prstGeom prst="rect">
                <a:avLst/>
              </a:prstGeom>
            </p:spPr>
          </p:pic>
          <p:pic>
            <p:nvPicPr>
              <p:cNvPr id="134" name="Picture 1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539" y="2551901"/>
                <a:ext cx="109728" cy="109728"/>
              </a:xfrm>
              <a:prstGeom prst="rect">
                <a:avLst/>
              </a:prstGeom>
            </p:spPr>
          </p:pic>
          <p:pic>
            <p:nvPicPr>
              <p:cNvPr id="140" name="Picture 1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627" y="2551901"/>
                <a:ext cx="109728" cy="109728"/>
              </a:xfrm>
              <a:prstGeom prst="rect">
                <a:avLst/>
              </a:prstGeom>
            </p:spPr>
          </p:pic>
          <p:pic>
            <p:nvPicPr>
              <p:cNvPr id="141" name="Picture 1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627" y="5357164"/>
                <a:ext cx="109728" cy="109728"/>
              </a:xfrm>
              <a:prstGeom prst="rect">
                <a:avLst/>
              </a:prstGeom>
            </p:spPr>
          </p:pic>
          <p:pic>
            <p:nvPicPr>
              <p:cNvPr id="142" name="Picture 1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59" y="5357164"/>
                <a:ext cx="109728" cy="109728"/>
              </a:xfrm>
              <a:prstGeom prst="rect">
                <a:avLst/>
              </a:prstGeom>
            </p:spPr>
          </p:pic>
          <p:pic>
            <p:nvPicPr>
              <p:cNvPr id="143" name="Picture 1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485" y="4567042"/>
                <a:ext cx="109728" cy="109728"/>
              </a:xfrm>
              <a:prstGeom prst="rect">
                <a:avLst/>
              </a:prstGeom>
            </p:spPr>
          </p:pic>
          <p:pic>
            <p:nvPicPr>
              <p:cNvPr id="144" name="Picture 1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7539" y="4567042"/>
                <a:ext cx="109728" cy="109728"/>
              </a:xfrm>
              <a:prstGeom prst="rect">
                <a:avLst/>
              </a:prstGeom>
            </p:spPr>
          </p:pic>
          <p:pic>
            <p:nvPicPr>
              <p:cNvPr id="151" name="Picture 1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627" y="3746362"/>
                <a:ext cx="109728" cy="109728"/>
              </a:xfrm>
              <a:prstGeom prst="rect">
                <a:avLst/>
              </a:prstGeom>
            </p:spPr>
          </p:pic>
          <p:pic>
            <p:nvPicPr>
              <p:cNvPr id="154" name="Picture 1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59" y="3746362"/>
                <a:ext cx="109728" cy="109728"/>
              </a:xfrm>
              <a:prstGeom prst="rect">
                <a:avLst/>
              </a:prstGeom>
            </p:spPr>
          </p:pic>
          <p:pic>
            <p:nvPicPr>
              <p:cNvPr id="155" name="Picture 1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485" y="2931051"/>
                <a:ext cx="109728" cy="109728"/>
              </a:xfrm>
              <a:prstGeom prst="rect">
                <a:avLst/>
              </a:prstGeom>
            </p:spPr>
          </p:pic>
          <p:pic>
            <p:nvPicPr>
              <p:cNvPr id="156" name="Picture 1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7539" y="2931051"/>
                <a:ext cx="109728" cy="109728"/>
              </a:xfrm>
              <a:prstGeom prst="rect">
                <a:avLst/>
              </a:prstGeom>
            </p:spPr>
          </p:pic>
          <p:pic>
            <p:nvPicPr>
              <p:cNvPr id="157" name="Picture 1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3746362"/>
                <a:ext cx="109728" cy="109728"/>
              </a:xfrm>
              <a:prstGeom prst="rect">
                <a:avLst/>
              </a:prstGeom>
            </p:spPr>
          </p:pic>
          <p:pic>
            <p:nvPicPr>
              <p:cNvPr id="158" name="Picture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3314952"/>
                <a:ext cx="109728" cy="109728"/>
              </a:xfrm>
              <a:prstGeom prst="rect">
                <a:avLst/>
              </a:prstGeom>
            </p:spPr>
          </p:pic>
          <p:pic>
            <p:nvPicPr>
              <p:cNvPr id="159" name="Picture 1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3314952"/>
                <a:ext cx="109728" cy="109728"/>
              </a:xfrm>
              <a:prstGeom prst="rect">
                <a:avLst/>
              </a:prstGeom>
            </p:spPr>
          </p:pic>
          <p:pic>
            <p:nvPicPr>
              <p:cNvPr id="160" name="Picture 1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4971243"/>
                <a:ext cx="109728" cy="109728"/>
              </a:xfrm>
              <a:prstGeom prst="rect">
                <a:avLst/>
              </a:prstGeom>
            </p:spPr>
          </p:pic>
          <p:pic>
            <p:nvPicPr>
              <p:cNvPr id="161" name="Picture 1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4971243"/>
                <a:ext cx="109728" cy="109728"/>
              </a:xfrm>
              <a:prstGeom prst="rect">
                <a:avLst/>
              </a:prstGeom>
            </p:spPr>
          </p:pic>
          <p:pic>
            <p:nvPicPr>
              <p:cNvPr id="162" name="Picture 1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4971243"/>
                <a:ext cx="109728" cy="109728"/>
              </a:xfrm>
              <a:prstGeom prst="rect">
                <a:avLst/>
              </a:prstGeom>
            </p:spPr>
          </p:pic>
          <p:pic>
            <p:nvPicPr>
              <p:cNvPr id="163" name="Picture 1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4971243"/>
                <a:ext cx="109728" cy="109728"/>
              </a:xfrm>
              <a:prstGeom prst="rect">
                <a:avLst/>
              </a:prstGeom>
            </p:spPr>
          </p:pic>
          <p:pic>
            <p:nvPicPr>
              <p:cNvPr id="164" name="Picture 1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5357164"/>
                <a:ext cx="109728" cy="109728"/>
              </a:xfrm>
              <a:prstGeom prst="rect">
                <a:avLst/>
              </a:prstGeom>
            </p:spPr>
          </p:pic>
          <p:pic>
            <p:nvPicPr>
              <p:cNvPr id="165" name="Picture 1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7539" y="5357164"/>
                <a:ext cx="109728" cy="109728"/>
              </a:xfrm>
              <a:prstGeom prst="rect">
                <a:avLst/>
              </a:prstGeom>
            </p:spPr>
          </p:pic>
          <p:pic>
            <p:nvPicPr>
              <p:cNvPr id="166" name="Picture 1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3314952"/>
                <a:ext cx="109728" cy="109728"/>
              </a:xfrm>
              <a:prstGeom prst="rect">
                <a:avLst/>
              </a:prstGeom>
            </p:spPr>
          </p:pic>
          <p:pic>
            <p:nvPicPr>
              <p:cNvPr id="167" name="Picture 1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3314952"/>
                <a:ext cx="109728" cy="109728"/>
              </a:xfrm>
              <a:prstGeom prst="rect">
                <a:avLst/>
              </a:prstGeom>
            </p:spPr>
          </p:pic>
          <p:pic>
            <p:nvPicPr>
              <p:cNvPr id="168" name="Picture 1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2551901"/>
                <a:ext cx="109728" cy="109728"/>
              </a:xfrm>
              <a:prstGeom prst="rect">
                <a:avLst/>
              </a:prstGeom>
            </p:spPr>
          </p:pic>
          <p:pic>
            <p:nvPicPr>
              <p:cNvPr id="169" name="Picture 1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2551901"/>
                <a:ext cx="109728" cy="109728"/>
              </a:xfrm>
              <a:prstGeom prst="rect">
                <a:avLst/>
              </a:prstGeom>
            </p:spPr>
          </p:pic>
          <p:pic>
            <p:nvPicPr>
              <p:cNvPr id="170" name="Picture 1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159" y="2931051"/>
                <a:ext cx="109728" cy="109728"/>
              </a:xfrm>
              <a:prstGeom prst="rect">
                <a:avLst/>
              </a:prstGeom>
            </p:spPr>
          </p:pic>
          <p:pic>
            <p:nvPicPr>
              <p:cNvPr id="171" name="Picture 1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485" y="3746362"/>
                <a:ext cx="109728" cy="109728"/>
              </a:xfrm>
              <a:prstGeom prst="rect">
                <a:avLst/>
              </a:prstGeom>
            </p:spPr>
          </p:pic>
          <p:pic>
            <p:nvPicPr>
              <p:cNvPr id="172" name="Picture 1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026" y="4567042"/>
                <a:ext cx="109728" cy="109728"/>
              </a:xfrm>
              <a:prstGeom prst="rect">
                <a:avLst/>
              </a:prstGeom>
            </p:spPr>
          </p:pic>
          <p:pic>
            <p:nvPicPr>
              <p:cNvPr id="173" name="Picture 1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83" y="4567042"/>
                <a:ext cx="109728" cy="109728"/>
              </a:xfrm>
              <a:prstGeom prst="rect">
                <a:avLst/>
              </a:prstGeom>
            </p:spPr>
          </p:pic>
          <p:pic>
            <p:nvPicPr>
              <p:cNvPr id="174" name="Picture 1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627" y="4567042"/>
                <a:ext cx="109728" cy="109728"/>
              </a:xfrm>
              <a:prstGeom prst="rect">
                <a:avLst/>
              </a:prstGeom>
            </p:spPr>
          </p:pic>
          <p:pic>
            <p:nvPicPr>
              <p:cNvPr id="175" name="Picture 1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159" y="4567042"/>
                <a:ext cx="109728" cy="109728"/>
              </a:xfrm>
              <a:prstGeom prst="rect">
                <a:avLst/>
              </a:prstGeom>
            </p:spPr>
          </p:pic>
          <p:pic>
            <p:nvPicPr>
              <p:cNvPr id="176" name="Picture 1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5357164"/>
                <a:ext cx="109728" cy="109728"/>
              </a:xfrm>
              <a:prstGeom prst="rect">
                <a:avLst/>
              </a:prstGeom>
            </p:spPr>
          </p:pic>
          <p:pic>
            <p:nvPicPr>
              <p:cNvPr id="177" name="Picture 1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627" y="3314952"/>
                <a:ext cx="109728" cy="109728"/>
              </a:xfrm>
              <a:prstGeom prst="rect">
                <a:avLst/>
              </a:prstGeom>
            </p:spPr>
          </p:pic>
          <p:pic>
            <p:nvPicPr>
              <p:cNvPr id="178" name="Picture 1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159" y="3314952"/>
                <a:ext cx="109728" cy="109728"/>
              </a:xfrm>
              <a:prstGeom prst="rect">
                <a:avLst/>
              </a:prstGeom>
            </p:spPr>
          </p:pic>
          <p:pic>
            <p:nvPicPr>
              <p:cNvPr id="179" name="Picture 1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2931051"/>
                <a:ext cx="109728" cy="109728"/>
              </a:xfrm>
              <a:prstGeom prst="rect">
                <a:avLst/>
              </a:prstGeom>
            </p:spPr>
          </p:pic>
          <p:pic>
            <p:nvPicPr>
              <p:cNvPr id="180" name="Picture 1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2931051"/>
                <a:ext cx="109728" cy="109728"/>
              </a:xfrm>
              <a:prstGeom prst="rect">
                <a:avLst/>
              </a:prstGeom>
            </p:spPr>
          </p:pic>
          <p:pic>
            <p:nvPicPr>
              <p:cNvPr id="181" name="Picture 1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2485" y="2551901"/>
                <a:ext cx="109728" cy="109728"/>
              </a:xfrm>
              <a:prstGeom prst="rect">
                <a:avLst/>
              </a:prstGeom>
            </p:spPr>
          </p:pic>
          <p:pic>
            <p:nvPicPr>
              <p:cNvPr id="182" name="Picture 1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5357164"/>
                <a:ext cx="109728" cy="109728"/>
              </a:xfrm>
              <a:prstGeom prst="rect">
                <a:avLst/>
              </a:prstGeom>
            </p:spPr>
          </p:pic>
          <p:pic>
            <p:nvPicPr>
              <p:cNvPr id="183" name="Picture 1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3746362"/>
                <a:ext cx="109728" cy="109728"/>
              </a:xfrm>
              <a:prstGeom prst="rect">
                <a:avLst/>
              </a:prstGeom>
            </p:spPr>
          </p:pic>
          <p:pic>
            <p:nvPicPr>
              <p:cNvPr id="184" name="Picture 1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3746362"/>
                <a:ext cx="109728" cy="109728"/>
              </a:xfrm>
              <a:prstGeom prst="rect">
                <a:avLst/>
              </a:prstGeom>
            </p:spPr>
          </p:pic>
          <p:pic>
            <p:nvPicPr>
              <p:cNvPr id="185" name="Picture 1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2485" y="4166142"/>
                <a:ext cx="109728" cy="109728"/>
              </a:xfrm>
              <a:prstGeom prst="rect">
                <a:avLst/>
              </a:prstGeom>
            </p:spPr>
          </p:pic>
          <p:pic>
            <p:nvPicPr>
              <p:cNvPr id="186" name="Picture 1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627" y="4166142"/>
                <a:ext cx="109728" cy="109728"/>
              </a:xfrm>
              <a:prstGeom prst="rect">
                <a:avLst/>
              </a:prstGeom>
            </p:spPr>
          </p:pic>
          <p:pic>
            <p:nvPicPr>
              <p:cNvPr id="187" name="Picture 1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159" y="4166142"/>
                <a:ext cx="109728" cy="109728"/>
              </a:xfrm>
              <a:prstGeom prst="rect">
                <a:avLst/>
              </a:prstGeom>
            </p:spPr>
          </p:pic>
          <p:pic>
            <p:nvPicPr>
              <p:cNvPr id="188" name="Picture 1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539" y="4166142"/>
                <a:ext cx="109728" cy="109728"/>
              </a:xfrm>
              <a:prstGeom prst="rect">
                <a:avLst/>
              </a:prstGeom>
            </p:spPr>
          </p:pic>
          <p:pic>
            <p:nvPicPr>
              <p:cNvPr id="189" name="Picture 1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0026" y="4166142"/>
                <a:ext cx="109728" cy="109728"/>
              </a:xfrm>
              <a:prstGeom prst="rect">
                <a:avLst/>
              </a:prstGeom>
            </p:spPr>
          </p:pic>
          <p:pic>
            <p:nvPicPr>
              <p:cNvPr id="190" name="Picture 1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483" y="4166142"/>
                <a:ext cx="109728" cy="109728"/>
              </a:xfrm>
              <a:prstGeom prst="rect">
                <a:avLst/>
              </a:prstGeom>
            </p:spPr>
          </p:pic>
          <p:pic>
            <p:nvPicPr>
              <p:cNvPr id="191" name="Picture 1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627" y="4971243"/>
                <a:ext cx="109728" cy="109728"/>
              </a:xfrm>
              <a:prstGeom prst="rect">
                <a:avLst/>
              </a:prstGeom>
            </p:spPr>
          </p:pic>
          <p:pic>
            <p:nvPicPr>
              <p:cNvPr id="192" name="Picture 1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159" y="4971243"/>
                <a:ext cx="109728" cy="109728"/>
              </a:xfrm>
              <a:prstGeom prst="rect">
                <a:avLst/>
              </a:prstGeom>
            </p:spPr>
          </p:pic>
        </p:grpSp>
      </p:grpSp>
      <p:sp>
        <p:nvSpPr>
          <p:cNvPr id="10" name="Isosceles Triangle 9"/>
          <p:cNvSpPr/>
          <p:nvPr/>
        </p:nvSpPr>
        <p:spPr bwMode="blackWhite">
          <a:xfrm rot="6471081">
            <a:off x="7821594" y="2430551"/>
            <a:ext cx="489916" cy="857933"/>
          </a:xfrm>
          <a:prstGeom prst="triangle">
            <a:avLst/>
          </a:prstGeom>
          <a:solidFill>
            <a:schemeClr val="bg2"/>
          </a:solidFill>
          <a:ln w="28575">
            <a:noFill/>
            <a:round/>
            <a:headEnd/>
            <a:tailEnd/>
          </a:ln>
        </p:spPr>
        <p:txBody>
          <a:bodyPr lIns="24384" tIns="24384" rIns="24384" bIns="24384" rtlCol="0" anchor="ctr"/>
          <a:lstStyle/>
          <a:p>
            <a:pPr algn="ctr" defTabSz="609585"/>
            <a:endParaRPr lang="en-US" sz="1867" b="1">
              <a:solidFill>
                <a:srgbClr val="FFFFFF"/>
              </a:solidFill>
              <a:latin typeface="+mj-lt"/>
              <a:cs typeface="Arial" panose="020B0604020202020204" pitchFamily="34" charset="0"/>
            </a:endParaRPr>
          </a:p>
        </p:txBody>
      </p:sp>
      <p:sp>
        <p:nvSpPr>
          <p:cNvPr id="41" name="Flowchart: Document 40"/>
          <p:cNvSpPr/>
          <p:nvPr/>
        </p:nvSpPr>
        <p:spPr>
          <a:xfrm>
            <a:off x="6822071" y="2494854"/>
            <a:ext cx="952500" cy="596900"/>
          </a:xfrm>
          <a:prstGeom prst="flowChartDocumen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a:solidFill>
                  <a:schemeClr val="accent1"/>
                </a:solidFill>
                <a:latin typeface="+mj-lt"/>
                <a:cs typeface="Arial" panose="020B0604020202020204" pitchFamily="34" charset="0"/>
              </a:rPr>
              <a:t>Image 2</a:t>
            </a:r>
          </a:p>
        </p:txBody>
      </p:sp>
      <p:sp>
        <p:nvSpPr>
          <p:cNvPr id="115" name="TextBox 114"/>
          <p:cNvSpPr txBox="1"/>
          <p:nvPr/>
        </p:nvSpPr>
        <p:spPr>
          <a:xfrm>
            <a:off x="2275542" y="2032787"/>
            <a:ext cx="1512973" cy="292999"/>
          </a:xfrm>
          <a:prstGeom prst="rect">
            <a:avLst/>
          </a:prstGeom>
          <a:noFill/>
        </p:spPr>
        <p:txBody>
          <a:bodyPr wrap="square" lIns="0" tIns="0" rIns="0" bIns="0" rtlCol="0">
            <a:noAutofit/>
          </a:bodyPr>
          <a:lstStyle/>
          <a:p>
            <a:pPr algn="ctr">
              <a:lnSpc>
                <a:spcPct val="90000"/>
              </a:lnSpc>
            </a:pPr>
            <a:r>
              <a:rPr lang="en-US" sz="2133" b="1">
                <a:solidFill>
                  <a:prstClr val="black"/>
                </a:solidFill>
                <a:latin typeface="+mj-lt"/>
                <a:cs typeface="Arial" panose="020B0604020202020204" pitchFamily="34" charset="0"/>
              </a:rPr>
              <a:t>Traditional </a:t>
            </a:r>
          </a:p>
        </p:txBody>
      </p:sp>
      <p:sp>
        <p:nvSpPr>
          <p:cNvPr id="116" name="TextBox 115"/>
          <p:cNvSpPr txBox="1"/>
          <p:nvPr/>
        </p:nvSpPr>
        <p:spPr>
          <a:xfrm>
            <a:off x="5953479" y="1754738"/>
            <a:ext cx="5161213" cy="292999"/>
          </a:xfrm>
          <a:prstGeom prst="rect">
            <a:avLst/>
          </a:prstGeom>
          <a:noFill/>
        </p:spPr>
        <p:txBody>
          <a:bodyPr wrap="square" lIns="0" tIns="0" rIns="0" bIns="0" rtlCol="0">
            <a:noAutofit/>
          </a:bodyPr>
          <a:lstStyle/>
          <a:p>
            <a:pPr algn="ctr">
              <a:lnSpc>
                <a:spcPct val="90000"/>
              </a:lnSpc>
            </a:pPr>
            <a:r>
              <a:rPr lang="en-US" sz="2133" b="1">
                <a:solidFill>
                  <a:srgbClr val="00B388"/>
                </a:solidFill>
                <a:latin typeface="+mj-lt"/>
                <a:cs typeface="Arial" panose="020B0604020202020204" pitchFamily="34" charset="0"/>
              </a:rPr>
              <a:t>HPE Synergy </a:t>
            </a:r>
          </a:p>
        </p:txBody>
      </p:sp>
      <p:sp>
        <p:nvSpPr>
          <p:cNvPr id="56" name="Flowchart: Document 55"/>
          <p:cNvSpPr/>
          <p:nvPr/>
        </p:nvSpPr>
        <p:spPr>
          <a:xfrm>
            <a:off x="6718607" y="2521878"/>
            <a:ext cx="952500" cy="596900"/>
          </a:xfrm>
          <a:prstGeom prst="flowChartDocumen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a:solidFill>
                  <a:schemeClr val="accent1"/>
                </a:solidFill>
                <a:latin typeface="+mj-lt"/>
                <a:cs typeface="Arial" panose="020B0604020202020204" pitchFamily="34" charset="0"/>
              </a:rPr>
              <a:t>Image 1</a:t>
            </a:r>
          </a:p>
        </p:txBody>
      </p:sp>
      <p:grpSp>
        <p:nvGrpSpPr>
          <p:cNvPr id="8" name="Group 7"/>
          <p:cNvGrpSpPr/>
          <p:nvPr/>
        </p:nvGrpSpPr>
        <p:grpSpPr>
          <a:xfrm>
            <a:off x="8295542" y="2482730"/>
            <a:ext cx="2926775" cy="3195545"/>
            <a:chOff x="6795967" y="2105025"/>
            <a:chExt cx="1559901" cy="2212157"/>
          </a:xfrm>
        </p:grpSpPr>
        <p:sp>
          <p:nvSpPr>
            <p:cNvPr id="57" name="Rectangle 56"/>
            <p:cNvSpPr/>
            <p:nvPr/>
          </p:nvSpPr>
          <p:spPr>
            <a:xfrm>
              <a:off x="6795967" y="2105025"/>
              <a:ext cx="458149" cy="2179277"/>
            </a:xfrm>
            <a:prstGeom prst="rect">
              <a:avLst/>
            </a:prstGeom>
            <a:solidFill>
              <a:schemeClr val="tx2">
                <a:lumMod val="20000"/>
                <a:lumOff val="80000"/>
                <a:alpha val="52000"/>
              </a:schemeClr>
            </a:solidFill>
            <a:ln w="19050">
              <a:solidFill>
                <a:schemeClr val="tx2">
                  <a:lumMod val="20000"/>
                  <a:lumOff val="80000"/>
                  <a:alpha val="5098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400">
                <a:latin typeface="+mj-lt"/>
                <a:cs typeface="Arial" panose="020B0604020202020204" pitchFamily="34" charset="0"/>
              </a:endParaRPr>
            </a:p>
          </p:txBody>
        </p:sp>
        <p:sp>
          <p:nvSpPr>
            <p:cNvPr id="58" name="Rectangle 57"/>
            <p:cNvSpPr/>
            <p:nvPr/>
          </p:nvSpPr>
          <p:spPr>
            <a:xfrm>
              <a:off x="7358561" y="2113417"/>
              <a:ext cx="451494" cy="2203765"/>
            </a:xfrm>
            <a:prstGeom prst="rect">
              <a:avLst/>
            </a:prstGeom>
            <a:solidFill>
              <a:schemeClr val="tx2">
                <a:lumMod val="20000"/>
                <a:lumOff val="80000"/>
                <a:alpha val="52000"/>
              </a:schemeClr>
            </a:solidFill>
            <a:ln w="19050">
              <a:solidFill>
                <a:schemeClr val="tx2">
                  <a:lumMod val="20000"/>
                  <a:lumOff val="80000"/>
                  <a:alpha val="5098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400">
                <a:latin typeface="+mj-lt"/>
                <a:cs typeface="Arial" panose="020B0604020202020204" pitchFamily="34" charset="0"/>
              </a:endParaRPr>
            </a:p>
          </p:txBody>
        </p:sp>
        <p:sp>
          <p:nvSpPr>
            <p:cNvPr id="60" name="Rectangle 59"/>
            <p:cNvSpPr/>
            <p:nvPr/>
          </p:nvSpPr>
          <p:spPr>
            <a:xfrm>
              <a:off x="7908634" y="2118238"/>
              <a:ext cx="447234" cy="2198944"/>
            </a:xfrm>
            <a:prstGeom prst="rect">
              <a:avLst/>
            </a:prstGeom>
            <a:solidFill>
              <a:schemeClr val="tx2">
                <a:lumMod val="20000"/>
                <a:lumOff val="80000"/>
                <a:alpha val="52000"/>
              </a:schemeClr>
            </a:solidFill>
            <a:ln w="19050">
              <a:solidFill>
                <a:schemeClr val="tx2">
                  <a:lumMod val="20000"/>
                  <a:lumOff val="80000"/>
                  <a:alpha val="5098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400">
                <a:latin typeface="+mj-lt"/>
                <a:cs typeface="Arial" panose="020B0604020202020204" pitchFamily="34" charset="0"/>
              </a:endParaRPr>
            </a:p>
          </p:txBody>
        </p:sp>
      </p:grpSp>
      <p:cxnSp>
        <p:nvCxnSpPr>
          <p:cNvPr id="145" name="Straight Connector 144"/>
          <p:cNvCxnSpPr/>
          <p:nvPr/>
        </p:nvCxnSpPr>
        <p:spPr>
          <a:xfrm flipH="1" flipV="1">
            <a:off x="7990492" y="4379129"/>
            <a:ext cx="1466147" cy="929145"/>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H="1" flipV="1">
            <a:off x="8066692" y="4213123"/>
            <a:ext cx="1907128" cy="367151"/>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H="1">
            <a:off x="8066692" y="3403327"/>
            <a:ext cx="2743203" cy="362512"/>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H="1" flipV="1">
            <a:off x="8066693" y="3980344"/>
            <a:ext cx="2743201" cy="140352"/>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7897655" y="2807564"/>
            <a:ext cx="745220" cy="549875"/>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flipH="1">
            <a:off x="7990492" y="2807567"/>
            <a:ext cx="1983328" cy="733487"/>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656700" y="2221009"/>
            <a:ext cx="2325456" cy="491301"/>
          </a:xfrm>
          <a:prstGeom prst="rect">
            <a:avLst/>
          </a:prstGeom>
          <a:noFill/>
        </p:spPr>
        <p:txBody>
          <a:bodyPr wrap="none" lIns="0" tIns="0" rIns="0" bIns="0" rtlCol="0">
            <a:noAutofit/>
          </a:bodyPr>
          <a:lstStyle/>
          <a:p>
            <a:pPr>
              <a:lnSpc>
                <a:spcPct val="90000"/>
              </a:lnSpc>
            </a:pPr>
            <a:r>
              <a:rPr lang="en-US" sz="1467" b="1">
                <a:solidFill>
                  <a:schemeClr val="tx2"/>
                </a:solidFill>
                <a:latin typeface="+mj-lt"/>
                <a:cs typeface="Arial" panose="020B0604020202020204" pitchFamily="34" charset="0"/>
              </a:rPr>
              <a:t>Library of Images</a:t>
            </a:r>
          </a:p>
        </p:txBody>
      </p:sp>
      <p:sp>
        <p:nvSpPr>
          <p:cNvPr id="39" name="Text Placeholder 1"/>
          <p:cNvSpPr txBox="1">
            <a:spLocks/>
          </p:cNvSpPr>
          <p:nvPr/>
        </p:nvSpPr>
        <p:spPr bwMode="black">
          <a:xfrm>
            <a:off x="595976" y="-816756"/>
            <a:ext cx="11244527" cy="240648"/>
          </a:xfrm>
          <a:prstGeom prst="rect">
            <a:avLst/>
          </a:prstGeom>
        </p:spPr>
        <p:txBody>
          <a:bodyPr vert="horz" wrap="square" lIns="0" tIns="0" rIns="0" bIns="0" rtlCol="0">
            <a:noAutofit/>
          </a:bodyPr>
          <a:lstStyle>
            <a:lvl1pPr marL="0" indent="0" algn="l" defTabSz="457200" rtl="0" eaLnBrk="1" latinLnBrk="0" hangingPunct="1">
              <a:lnSpc>
                <a:spcPct val="100000"/>
              </a:lnSpc>
              <a:spcBef>
                <a:spcPts val="0"/>
              </a:spcBef>
              <a:spcAft>
                <a:spcPts val="400"/>
              </a:spcAft>
              <a:buSzPct val="100000"/>
              <a:buFont typeface="Arial"/>
              <a:buNone/>
              <a:defRPr sz="1425"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425" b="0" i="0" kern="1200">
                <a:solidFill>
                  <a:srgbClr val="000000"/>
                </a:solidFill>
                <a:latin typeface="HP Simplified" pitchFamily="34" charset="0"/>
                <a:ea typeface="+mn-ea"/>
                <a:cs typeface="HP Simplified" pitchFamily="34" charset="0"/>
              </a:defRPr>
            </a:lvl2pPr>
            <a:lvl3pPr marL="0" indent="0" algn="l" defTabSz="457200" rtl="0" eaLnBrk="1" latinLnBrk="0" hangingPunct="1">
              <a:lnSpc>
                <a:spcPct val="100000"/>
              </a:lnSpc>
              <a:spcBef>
                <a:spcPts val="0"/>
              </a:spcBef>
              <a:spcAft>
                <a:spcPts val="400"/>
              </a:spcAft>
              <a:buFont typeface="HP Simplified" pitchFamily="34" charset="0"/>
              <a:buNone/>
              <a:defRPr sz="1425" b="0" i="0" kern="1200">
                <a:solidFill>
                  <a:srgbClr val="000000"/>
                </a:solidFill>
                <a:latin typeface="HP Simplified" pitchFamily="34" charset="0"/>
                <a:ea typeface="+mn-ea"/>
                <a:cs typeface="HP Simplified" pitchFamily="34" charset="0"/>
              </a:defRPr>
            </a:lvl3pPr>
            <a:lvl4pPr marL="0" indent="0" algn="l" defTabSz="457200" rtl="0" eaLnBrk="1" latinLnBrk="0" hangingPunct="1">
              <a:lnSpc>
                <a:spcPct val="100000"/>
              </a:lnSpc>
              <a:spcBef>
                <a:spcPts val="0"/>
              </a:spcBef>
              <a:spcAft>
                <a:spcPts val="400"/>
              </a:spcAft>
              <a:buSzPct val="80000"/>
              <a:buFont typeface="HP Simplified" pitchFamily="34" charset="0"/>
              <a:buNone/>
              <a:defRPr lang="en-US" sz="1425" b="0" i="0" kern="1200">
                <a:solidFill>
                  <a:srgbClr val="000000"/>
                </a:solidFill>
                <a:latin typeface="HP Simplified" pitchFamily="34" charset="0"/>
                <a:ea typeface="+mn-ea"/>
                <a:cs typeface="HP Simplified" pitchFamily="34" charset="0"/>
              </a:defRPr>
            </a:lvl4pPr>
            <a:lvl5pPr marL="0" indent="0" algn="l" defTabSz="457200" rtl="0" eaLnBrk="1" latinLnBrk="0" hangingPunct="1">
              <a:lnSpc>
                <a:spcPct val="100000"/>
              </a:lnSpc>
              <a:spcBef>
                <a:spcPts val="0"/>
              </a:spcBef>
              <a:spcAft>
                <a:spcPts val="400"/>
              </a:spcAft>
              <a:buFont typeface="HP Simplified" pitchFamily="34" charset="0"/>
              <a:buNone/>
              <a:tabLst/>
              <a:defRPr sz="1425" b="0" i="0" kern="1200">
                <a:solidFill>
                  <a:srgbClr val="000000"/>
                </a:solidFill>
                <a:latin typeface="HP Simplified" pitchFamily="34" charset="0"/>
                <a:ea typeface="+mn-ea"/>
                <a:cs typeface="HP Simplified" pitchFamily="34" charset="0"/>
              </a:defRPr>
            </a:lvl5pPr>
            <a:lvl6pPr marL="0" indent="0" algn="l" defTabSz="457200" rtl="0" eaLnBrk="1" latinLnBrk="0" hangingPunct="1">
              <a:lnSpc>
                <a:spcPts val="2500"/>
              </a:lnSpc>
              <a:spcBef>
                <a:spcPts val="0"/>
              </a:spcBef>
              <a:buFont typeface="Arial"/>
              <a:buNone/>
              <a:defRPr sz="1425" kern="1200">
                <a:solidFill>
                  <a:schemeClr val="tx1"/>
                </a:solidFill>
                <a:latin typeface="+mn-lt"/>
                <a:ea typeface="+mn-ea"/>
                <a:cs typeface="+mn-cs"/>
              </a:defRPr>
            </a:lvl6pPr>
            <a:lvl7pPr marL="0" indent="0" algn="l" defTabSz="457200" rtl="0" eaLnBrk="1" latinLnBrk="0" hangingPunct="1">
              <a:spcBef>
                <a:spcPts val="0"/>
              </a:spcBef>
              <a:buFont typeface="Arial"/>
              <a:buNone/>
              <a:defRPr sz="1425" kern="1200">
                <a:solidFill>
                  <a:schemeClr val="tx1"/>
                </a:solidFill>
                <a:latin typeface="+mn-lt"/>
                <a:ea typeface="+mn-ea"/>
                <a:cs typeface="+mn-cs"/>
              </a:defRPr>
            </a:lvl7pPr>
            <a:lvl8pPr marL="0" indent="0" algn="l" defTabSz="457200" rtl="0" eaLnBrk="1" latinLnBrk="0" hangingPunct="1">
              <a:spcBef>
                <a:spcPts val="0"/>
              </a:spcBef>
              <a:buFont typeface="Arial"/>
              <a:buNone/>
              <a:defRPr sz="1425" kern="1200">
                <a:solidFill>
                  <a:schemeClr val="tx1"/>
                </a:solidFill>
                <a:latin typeface="+mn-lt"/>
                <a:ea typeface="+mn-ea"/>
                <a:cs typeface="+mn-cs"/>
              </a:defRPr>
            </a:lvl8pPr>
            <a:lvl9pPr marL="0" indent="0" algn="l" defTabSz="457200" rtl="0" eaLnBrk="1" latinLnBrk="0" hangingPunct="1">
              <a:spcBef>
                <a:spcPts val="0"/>
              </a:spcBef>
              <a:buFont typeface="Arial"/>
              <a:buNone/>
              <a:defRPr sz="1425" kern="1200">
                <a:solidFill>
                  <a:schemeClr val="tx1"/>
                </a:solidFill>
                <a:latin typeface="+mn-lt"/>
                <a:ea typeface="+mn-ea"/>
                <a:cs typeface="+mn-cs"/>
              </a:defRPr>
            </a:lvl9pPr>
          </a:lstStyle>
          <a:p>
            <a:endParaRPr lang="en-US" sz="1867" b="0">
              <a:latin typeface="+mj-lt"/>
              <a:cs typeface="Arial" panose="020B0604020202020204" pitchFamily="34" charset="0"/>
            </a:endParaRPr>
          </a:p>
        </p:txBody>
      </p:sp>
      <p:sp>
        <p:nvSpPr>
          <p:cNvPr id="40" name="Title 1"/>
          <p:cNvSpPr txBox="1">
            <a:spLocks/>
          </p:cNvSpPr>
          <p:nvPr/>
        </p:nvSpPr>
        <p:spPr bwMode="black">
          <a:xfrm>
            <a:off x="574724" y="-358747"/>
            <a:ext cx="11582559" cy="411480"/>
          </a:xfrm>
          <a:prstGeom prst="rect">
            <a:avLst/>
          </a:prstGeom>
          <a:ln>
            <a:noFill/>
          </a:ln>
        </p:spPr>
        <p:txBody>
          <a:bodyPr vert="horz" wrap="square" lIns="0" tIns="0" rIns="0" bIns="0" rtlCol="0" anchor="t" anchorCtr="0">
            <a:noAutofit/>
          </a:bodyPr>
          <a:lstStyle>
            <a:lvl1pPr algn="l" defTabSz="457200" rtl="0" eaLnBrk="1" latinLnBrk="0" hangingPunct="1">
              <a:lnSpc>
                <a:spcPct val="100000"/>
              </a:lnSpc>
              <a:spcBef>
                <a:spcPct val="0"/>
              </a:spcBef>
              <a:spcAft>
                <a:spcPts val="0"/>
              </a:spcAft>
              <a:buNone/>
              <a:defRPr lang="en-GB" sz="2800" b="1" i="0" kern="1200" dirty="0" smtClean="0">
                <a:solidFill>
                  <a:srgbClr val="000000"/>
                </a:solidFill>
                <a:latin typeface="HP Simplified" pitchFamily="34" charset="0"/>
                <a:ea typeface="+mj-ea"/>
                <a:cs typeface="HP Simplified" pitchFamily="34" charset="0"/>
              </a:defRPr>
            </a:lvl1pPr>
          </a:lstStyle>
          <a:p>
            <a:endParaRPr lang="en-US" sz="3200" b="0">
              <a:solidFill>
                <a:schemeClr val="tx1"/>
              </a:solidFill>
              <a:latin typeface="+mj-lt"/>
              <a:cs typeface="Arial" panose="020B0604020202020204" pitchFamily="34" charset="0"/>
            </a:endParaRPr>
          </a:p>
        </p:txBody>
      </p:sp>
      <p:cxnSp>
        <p:nvCxnSpPr>
          <p:cNvPr id="45" name="Straight Connector 44"/>
          <p:cNvCxnSpPr/>
          <p:nvPr/>
        </p:nvCxnSpPr>
        <p:spPr>
          <a:xfrm flipH="1" flipV="1">
            <a:off x="7990492" y="4379129"/>
            <a:ext cx="1466147" cy="929145"/>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8066692" y="4213123"/>
            <a:ext cx="1907128" cy="367151"/>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8066692" y="3403327"/>
            <a:ext cx="2743203" cy="362512"/>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8066693" y="3980344"/>
            <a:ext cx="2743201" cy="140352"/>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7897655" y="2807564"/>
            <a:ext cx="745220" cy="549875"/>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7990492" y="2807567"/>
            <a:ext cx="1983328" cy="733487"/>
          </a:xfrm>
          <a:prstGeom prst="line">
            <a:avLst/>
          </a:prstGeom>
          <a:ln w="1905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bwMode="blackWhite">
          <a:xfrm>
            <a:off x="637487" y="2406195"/>
            <a:ext cx="1177927" cy="678321"/>
          </a:xfrm>
          <a:prstGeom prst="rect">
            <a:avLst/>
          </a:prstGeom>
          <a:solidFill>
            <a:schemeClr val="bg2"/>
          </a:solidFill>
          <a:ln w="28575">
            <a:noFill/>
            <a:round/>
            <a:headEnd/>
            <a:tailEnd/>
          </a:ln>
        </p:spPr>
        <p:txBody>
          <a:bodyPr lIns="24384" tIns="24384" rIns="24384" bIns="24384" rtlCol="0" anchor="ctr"/>
          <a:lstStyle/>
          <a:p>
            <a:pPr algn="ctr" defTabSz="609585"/>
            <a:endParaRPr lang="en-US" sz="1867" b="1">
              <a:solidFill>
                <a:srgbClr val="FFFFFF"/>
              </a:solidFill>
              <a:latin typeface="+mj-lt"/>
              <a:cs typeface="Arial" panose="020B0604020202020204" pitchFamily="34" charset="0"/>
            </a:endParaRPr>
          </a:p>
        </p:txBody>
      </p:sp>
      <p:sp>
        <p:nvSpPr>
          <p:cNvPr id="44" name="Rectangle 43"/>
          <p:cNvSpPr/>
          <p:nvPr/>
        </p:nvSpPr>
        <p:spPr bwMode="blackWhite">
          <a:xfrm>
            <a:off x="1923101" y="2406195"/>
            <a:ext cx="3162423" cy="1988051"/>
          </a:xfrm>
          <a:prstGeom prst="rect">
            <a:avLst/>
          </a:prstGeom>
          <a:solidFill>
            <a:schemeClr val="bg2"/>
          </a:solidFill>
          <a:ln w="28575">
            <a:noFill/>
            <a:round/>
            <a:headEnd/>
            <a:tailEnd/>
          </a:ln>
        </p:spPr>
        <p:txBody>
          <a:bodyPr lIns="24384" tIns="24384" rIns="24384" bIns="24384" rtlCol="0" anchor="ctr"/>
          <a:lstStyle/>
          <a:p>
            <a:pPr algn="ctr" defTabSz="609585"/>
            <a:endParaRPr lang="en-US" sz="1867" b="1">
              <a:solidFill>
                <a:srgbClr val="FFFFFF"/>
              </a:solidFill>
              <a:latin typeface="+mj-lt"/>
              <a:cs typeface="Arial" panose="020B0604020202020204" pitchFamily="34" charset="0"/>
            </a:endParaRPr>
          </a:p>
        </p:txBody>
      </p:sp>
      <p:sp>
        <p:nvSpPr>
          <p:cNvPr id="16" name="TextBox 15"/>
          <p:cNvSpPr txBox="1"/>
          <p:nvPr/>
        </p:nvSpPr>
        <p:spPr>
          <a:xfrm>
            <a:off x="1990920" y="3663019"/>
            <a:ext cx="3026781" cy="338554"/>
          </a:xfrm>
          <a:prstGeom prst="rect">
            <a:avLst/>
          </a:prstGeom>
          <a:noFill/>
        </p:spPr>
        <p:txBody>
          <a:bodyPr wrap="square" rtlCol="0">
            <a:spAutoFit/>
          </a:bodyPr>
          <a:lstStyle/>
          <a:p>
            <a:pPr algn="ctr" defTabSz="573603">
              <a:spcAft>
                <a:spcPts val="533"/>
              </a:spcAft>
              <a:buSzPct val="100000"/>
            </a:pPr>
            <a:r>
              <a:rPr lang="en-US" sz="1600">
                <a:solidFill>
                  <a:schemeClr val="accent4"/>
                </a:solidFill>
                <a:latin typeface="+mj-lt"/>
                <a:cs typeface="Arial" panose="020B0604020202020204" pitchFamily="34" charset="0"/>
              </a:rPr>
              <a:t>Repeat for multiple servers</a:t>
            </a:r>
          </a:p>
        </p:txBody>
      </p:sp>
      <p:cxnSp>
        <p:nvCxnSpPr>
          <p:cNvPr id="20" name="Elbow Connector 19"/>
          <p:cNvCxnSpPr/>
          <p:nvPr/>
        </p:nvCxnSpPr>
        <p:spPr>
          <a:xfrm rot="5400000">
            <a:off x="3168845" y="2485693"/>
            <a:ext cx="609600" cy="1219200"/>
          </a:xfrm>
          <a:prstGeom prst="bentConnector3">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2005562" y="2535412"/>
            <a:ext cx="2340775" cy="378933"/>
            <a:chOff x="1504171" y="1708921"/>
            <a:chExt cx="1755581" cy="284200"/>
          </a:xfrm>
        </p:grpSpPr>
        <p:cxnSp>
          <p:nvCxnSpPr>
            <p:cNvPr id="18" name="Straight Arrow Connector 17"/>
            <p:cNvCxnSpPr/>
            <p:nvPr/>
          </p:nvCxnSpPr>
          <p:spPr>
            <a:xfrm>
              <a:off x="1816871" y="1866379"/>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2295362" y="1866379"/>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757923" y="1866379"/>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bwMode="blackWhite">
            <a:xfrm>
              <a:off x="1504171"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700" b="1">
                  <a:solidFill>
                    <a:schemeClr val="bg1"/>
                  </a:solidFill>
                  <a:latin typeface="+mj-lt"/>
                  <a:cs typeface="Arial" panose="020B0604020202020204" pitchFamily="34" charset="0"/>
                </a:rPr>
                <a:t>PXE/CD </a:t>
              </a:r>
            </a:p>
            <a:p>
              <a:pPr algn="ctr" defTabSz="609585"/>
              <a:r>
                <a:rPr lang="en-US" sz="700" b="1">
                  <a:solidFill>
                    <a:schemeClr val="bg1"/>
                  </a:solidFill>
                  <a:latin typeface="+mj-lt"/>
                  <a:cs typeface="Arial" panose="020B0604020202020204" pitchFamily="34" charset="0"/>
                </a:rPr>
                <a:t>Boot </a:t>
              </a:r>
            </a:p>
            <a:p>
              <a:pPr algn="ctr" defTabSz="609585"/>
              <a:r>
                <a:rPr lang="en-US" sz="700" b="1">
                  <a:solidFill>
                    <a:schemeClr val="bg1"/>
                  </a:solidFill>
                  <a:latin typeface="+mj-lt"/>
                  <a:cs typeface="Arial" panose="020B0604020202020204" pitchFamily="34" charset="0"/>
                </a:rPr>
                <a:t>Service OS</a:t>
              </a:r>
            </a:p>
          </p:txBody>
        </p:sp>
        <p:sp>
          <p:nvSpPr>
            <p:cNvPr id="52" name="Rectangle 51"/>
            <p:cNvSpPr/>
            <p:nvPr/>
          </p:nvSpPr>
          <p:spPr bwMode="blackWhite">
            <a:xfrm>
              <a:off x="1961554"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Install </a:t>
              </a:r>
            </a:p>
            <a:p>
              <a:pPr algn="ctr" defTabSz="609585"/>
              <a:r>
                <a:rPr lang="en-US" sz="800" b="1">
                  <a:solidFill>
                    <a:schemeClr val="bg1"/>
                  </a:solidFill>
                  <a:latin typeface="+mj-lt"/>
                  <a:cs typeface="Arial" panose="020B0604020202020204" pitchFamily="34" charset="0"/>
                </a:rPr>
                <a:t>OS</a:t>
              </a:r>
            </a:p>
          </p:txBody>
        </p:sp>
        <p:sp>
          <p:nvSpPr>
            <p:cNvPr id="53" name="Rectangle 52"/>
            <p:cNvSpPr/>
            <p:nvPr/>
          </p:nvSpPr>
          <p:spPr bwMode="blackWhite">
            <a:xfrm>
              <a:off x="2440045"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Reboot </a:t>
              </a:r>
            </a:p>
            <a:p>
              <a:pPr algn="ctr" defTabSz="609585"/>
              <a:r>
                <a:rPr lang="en-US" sz="800" b="1">
                  <a:solidFill>
                    <a:schemeClr val="bg1"/>
                  </a:solidFill>
                  <a:latin typeface="+mj-lt"/>
                  <a:cs typeface="Arial" panose="020B0604020202020204" pitchFamily="34" charset="0"/>
                </a:rPr>
                <a:t>Server</a:t>
              </a:r>
            </a:p>
          </p:txBody>
        </p:sp>
        <p:sp>
          <p:nvSpPr>
            <p:cNvPr id="54" name="Rectangle 53"/>
            <p:cNvSpPr/>
            <p:nvPr/>
          </p:nvSpPr>
          <p:spPr bwMode="blackWhite">
            <a:xfrm>
              <a:off x="2902974"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700" b="1">
                  <a:solidFill>
                    <a:schemeClr val="bg1"/>
                  </a:solidFill>
                  <a:latin typeface="+mj-lt"/>
                  <a:cs typeface="Arial" panose="020B0604020202020204" pitchFamily="34" charset="0"/>
                </a:rPr>
                <a:t>Customize</a:t>
              </a:r>
            </a:p>
            <a:p>
              <a:pPr algn="ctr" defTabSz="609585"/>
              <a:r>
                <a:rPr lang="en-US" sz="700" b="1">
                  <a:solidFill>
                    <a:schemeClr val="bg1"/>
                  </a:solidFill>
                  <a:latin typeface="+mj-lt"/>
                  <a:cs typeface="Arial" panose="020B0604020202020204" pitchFamily="34" charset="0"/>
                </a:rPr>
                <a:t>OS</a:t>
              </a:r>
            </a:p>
          </p:txBody>
        </p:sp>
      </p:grpSp>
      <p:cxnSp>
        <p:nvCxnSpPr>
          <p:cNvPr id="29" name="Straight Connector 28"/>
          <p:cNvCxnSpPr/>
          <p:nvPr/>
        </p:nvCxnSpPr>
        <p:spPr>
          <a:xfrm>
            <a:off x="4713449" y="3637284"/>
            <a:ext cx="0" cy="48940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243414" y="4135814"/>
            <a:ext cx="247003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243413" y="2942921"/>
            <a:ext cx="0" cy="119329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2616526" y="3239300"/>
            <a:ext cx="2537212" cy="378933"/>
            <a:chOff x="1962394" y="2236837"/>
            <a:chExt cx="1902909" cy="284200"/>
          </a:xfrm>
        </p:grpSpPr>
        <p:sp>
          <p:nvSpPr>
            <p:cNvPr id="63" name="Rectangle 62"/>
            <p:cNvSpPr/>
            <p:nvPr/>
          </p:nvSpPr>
          <p:spPr bwMode="blackWhite">
            <a:xfrm>
              <a:off x="3356698" y="2236837"/>
              <a:ext cx="356778" cy="284200"/>
            </a:xfrm>
            <a:prstGeom prst="rect">
              <a:avLst/>
            </a:prstGeom>
            <a:solidFill>
              <a:schemeClr val="bg1">
                <a:lumMod val="50000"/>
              </a:schemeClr>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Reboot </a:t>
              </a:r>
            </a:p>
            <a:p>
              <a:pPr algn="ctr" defTabSz="609585"/>
              <a:r>
                <a:rPr lang="en-US" sz="800" b="1">
                  <a:solidFill>
                    <a:schemeClr val="bg1"/>
                  </a:solidFill>
                  <a:latin typeface="+mj-lt"/>
                  <a:cs typeface="Arial" panose="020B0604020202020204" pitchFamily="34" charset="0"/>
                </a:rPr>
                <a:t>Server</a:t>
              </a:r>
            </a:p>
          </p:txBody>
        </p:sp>
        <p:cxnSp>
          <p:nvCxnSpPr>
            <p:cNvPr id="66" name="Straight Arrow Connector 65"/>
            <p:cNvCxnSpPr/>
            <p:nvPr/>
          </p:nvCxnSpPr>
          <p:spPr>
            <a:xfrm>
              <a:off x="2295362" y="2378937"/>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2746614" y="2378685"/>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3197727" y="2380545"/>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bwMode="blackWhite">
            <a:xfrm>
              <a:off x="2426845" y="2236837"/>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Install</a:t>
              </a:r>
            </a:p>
            <a:p>
              <a:pPr algn="ctr" defTabSz="609585"/>
              <a:r>
                <a:rPr lang="en-US" sz="800" b="1">
                  <a:solidFill>
                    <a:schemeClr val="bg1"/>
                  </a:solidFill>
                  <a:latin typeface="+mj-lt"/>
                  <a:cs typeface="Arial" panose="020B0604020202020204" pitchFamily="34" charset="0"/>
                </a:rPr>
                <a:t>App</a:t>
              </a:r>
            </a:p>
          </p:txBody>
        </p:sp>
        <p:sp>
          <p:nvSpPr>
            <p:cNvPr id="61" name="Rectangle 60"/>
            <p:cNvSpPr/>
            <p:nvPr/>
          </p:nvSpPr>
          <p:spPr bwMode="blackWhite">
            <a:xfrm>
              <a:off x="2898441" y="2236837"/>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700" b="1">
                  <a:solidFill>
                    <a:schemeClr val="bg1"/>
                  </a:solidFill>
                  <a:latin typeface="+mj-lt"/>
                  <a:cs typeface="Arial" panose="020B0604020202020204" pitchFamily="34" charset="0"/>
                </a:rPr>
                <a:t>Customize</a:t>
              </a:r>
            </a:p>
            <a:p>
              <a:pPr algn="ctr" defTabSz="609585"/>
              <a:r>
                <a:rPr lang="en-US" sz="700" b="1">
                  <a:solidFill>
                    <a:schemeClr val="bg1"/>
                  </a:solidFill>
                  <a:latin typeface="+mj-lt"/>
                  <a:cs typeface="Arial" panose="020B0604020202020204" pitchFamily="34" charset="0"/>
                </a:rPr>
                <a:t>App</a:t>
              </a:r>
            </a:p>
          </p:txBody>
        </p:sp>
        <p:sp>
          <p:nvSpPr>
            <p:cNvPr id="55" name="Rectangle 54"/>
            <p:cNvSpPr/>
            <p:nvPr/>
          </p:nvSpPr>
          <p:spPr bwMode="blackWhite">
            <a:xfrm>
              <a:off x="1962394" y="2236837"/>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Reboot </a:t>
              </a:r>
            </a:p>
            <a:p>
              <a:pPr algn="ctr" defTabSz="609585"/>
              <a:r>
                <a:rPr lang="en-US" sz="800" b="1">
                  <a:solidFill>
                    <a:schemeClr val="bg1"/>
                  </a:solidFill>
                  <a:latin typeface="+mj-lt"/>
                  <a:cs typeface="Arial" panose="020B0604020202020204" pitchFamily="34" charset="0"/>
                </a:rPr>
                <a:t>Server</a:t>
              </a:r>
            </a:p>
          </p:txBody>
        </p:sp>
        <p:cxnSp>
          <p:nvCxnSpPr>
            <p:cNvPr id="76" name="Straight Arrow Connector 75"/>
            <p:cNvCxnSpPr/>
            <p:nvPr/>
          </p:nvCxnSpPr>
          <p:spPr>
            <a:xfrm>
              <a:off x="3713476" y="2375599"/>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77" name="Rectangle 76"/>
          <p:cNvSpPr/>
          <p:nvPr/>
        </p:nvSpPr>
        <p:spPr bwMode="blackWhite">
          <a:xfrm>
            <a:off x="5177850" y="3368595"/>
            <a:ext cx="587071" cy="499953"/>
          </a:xfrm>
          <a:prstGeom prst="rect">
            <a:avLst/>
          </a:prstGeom>
          <a:solidFill>
            <a:schemeClr val="bg1">
              <a:lumMod val="50000"/>
            </a:schemeClr>
          </a:solidFill>
          <a:ln w="28575">
            <a:solidFill>
              <a:schemeClr val="bg1"/>
            </a:solidFill>
            <a:round/>
            <a:headEnd/>
            <a:tailEnd/>
          </a:ln>
        </p:spPr>
        <p:txBody>
          <a:bodyPr lIns="0" tIns="0" rIns="0" bIns="0" rtlCol="0" anchor="ctr"/>
          <a:lstStyle/>
          <a:p>
            <a:pPr algn="ctr" defTabSz="609585"/>
            <a:r>
              <a:rPr lang="en-US" sz="933" b="1">
                <a:solidFill>
                  <a:schemeClr val="bg1"/>
                </a:solidFill>
                <a:latin typeface="+mj-lt"/>
                <a:cs typeface="Arial" panose="020B0604020202020204" pitchFamily="34" charset="0"/>
              </a:rPr>
              <a:t>Running </a:t>
            </a:r>
          </a:p>
          <a:p>
            <a:pPr algn="ctr" defTabSz="609585"/>
            <a:r>
              <a:rPr lang="en-US" sz="933" b="1">
                <a:solidFill>
                  <a:schemeClr val="bg1"/>
                </a:solidFill>
                <a:latin typeface="+mj-lt"/>
                <a:cs typeface="Arial" panose="020B0604020202020204" pitchFamily="34" charset="0"/>
              </a:rPr>
              <a:t>Server</a:t>
            </a:r>
          </a:p>
        </p:txBody>
      </p:sp>
      <p:sp>
        <p:nvSpPr>
          <p:cNvPr id="79" name="Rectangle 78"/>
          <p:cNvSpPr/>
          <p:nvPr/>
        </p:nvSpPr>
        <p:spPr bwMode="blackWhite">
          <a:xfrm>
            <a:off x="5239913" y="3281346"/>
            <a:ext cx="587071" cy="499953"/>
          </a:xfrm>
          <a:prstGeom prst="rect">
            <a:avLst/>
          </a:prstGeom>
          <a:solidFill>
            <a:schemeClr val="bg1">
              <a:lumMod val="50000"/>
            </a:schemeClr>
          </a:solidFill>
          <a:ln w="28575">
            <a:solidFill>
              <a:schemeClr val="bg1"/>
            </a:solidFill>
            <a:round/>
            <a:headEnd/>
            <a:tailEnd/>
          </a:ln>
        </p:spPr>
        <p:txBody>
          <a:bodyPr lIns="0" tIns="0" rIns="0" bIns="0" rtlCol="0" anchor="ctr"/>
          <a:lstStyle/>
          <a:p>
            <a:pPr algn="ctr" defTabSz="609585"/>
            <a:r>
              <a:rPr lang="en-US" sz="933" b="1">
                <a:solidFill>
                  <a:schemeClr val="bg1"/>
                </a:solidFill>
                <a:latin typeface="+mj-lt"/>
                <a:cs typeface="Arial" panose="020B0604020202020204" pitchFamily="34" charset="0"/>
              </a:rPr>
              <a:t>Running </a:t>
            </a:r>
          </a:p>
          <a:p>
            <a:pPr algn="ctr" defTabSz="609585"/>
            <a:r>
              <a:rPr lang="en-US" sz="933" b="1">
                <a:solidFill>
                  <a:schemeClr val="bg1"/>
                </a:solidFill>
                <a:latin typeface="+mj-lt"/>
                <a:cs typeface="Arial" panose="020B0604020202020204" pitchFamily="34" charset="0"/>
              </a:rPr>
              <a:t>Server</a:t>
            </a:r>
          </a:p>
        </p:txBody>
      </p:sp>
      <p:cxnSp>
        <p:nvCxnSpPr>
          <p:cNvPr id="80" name="Straight Arrow Connector 79"/>
          <p:cNvCxnSpPr/>
          <p:nvPr/>
        </p:nvCxnSpPr>
        <p:spPr>
          <a:xfrm>
            <a:off x="1728160" y="2741521"/>
            <a:ext cx="202436"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1106318" y="2741486"/>
            <a:ext cx="202436"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bwMode="blackWhite">
          <a:xfrm>
            <a:off x="696714" y="2535411"/>
            <a:ext cx="469959" cy="407508"/>
          </a:xfrm>
          <a:prstGeom prst="rect">
            <a:avLst/>
          </a:prstGeom>
          <a:solidFill>
            <a:schemeClr val="bg1">
              <a:lumMod val="50000"/>
            </a:schemeClr>
          </a:solidFill>
          <a:ln w="28575">
            <a:noFill/>
            <a:round/>
            <a:headEnd/>
            <a:tailEnd/>
          </a:ln>
        </p:spPr>
        <p:txBody>
          <a:bodyPr lIns="0" tIns="0" rIns="0" bIns="0" rtlCol="0" anchor="ctr"/>
          <a:lstStyle/>
          <a:p>
            <a:pPr algn="ctr" defTabSz="609585"/>
            <a:r>
              <a:rPr lang="en-US" sz="933" b="1">
                <a:solidFill>
                  <a:schemeClr val="bg1"/>
                </a:solidFill>
                <a:latin typeface="+mj-lt"/>
                <a:cs typeface="Arial" panose="020B0604020202020204" pitchFamily="34" charset="0"/>
              </a:rPr>
              <a:t>Image content</a:t>
            </a:r>
          </a:p>
        </p:txBody>
      </p:sp>
      <p:sp>
        <p:nvSpPr>
          <p:cNvPr id="43" name="Rectangle 42"/>
          <p:cNvSpPr/>
          <p:nvPr/>
        </p:nvSpPr>
        <p:spPr bwMode="blackWhite">
          <a:xfrm>
            <a:off x="1308861" y="2525587"/>
            <a:ext cx="469959" cy="407508"/>
          </a:xfrm>
          <a:prstGeom prst="rect">
            <a:avLst/>
          </a:prstGeom>
          <a:solidFill>
            <a:schemeClr val="bg1">
              <a:lumMod val="50000"/>
            </a:schemeClr>
          </a:solidFill>
          <a:ln w="28575">
            <a:noFill/>
            <a:round/>
            <a:headEnd/>
            <a:tailEnd/>
          </a:ln>
        </p:spPr>
        <p:txBody>
          <a:bodyPr lIns="0" tIns="0" rIns="0" bIns="0" rtlCol="0" anchor="ctr"/>
          <a:lstStyle/>
          <a:p>
            <a:pPr algn="ctr" defTabSz="609585"/>
            <a:r>
              <a:rPr lang="en-US" sz="600" b="1">
                <a:solidFill>
                  <a:schemeClr val="bg1"/>
                </a:solidFill>
                <a:latin typeface="+mj-lt"/>
                <a:cs typeface="Arial" panose="020B0604020202020204" pitchFamily="34" charset="0"/>
              </a:rPr>
              <a:t>Deployment</a:t>
            </a:r>
            <a:r>
              <a:rPr lang="en-US" sz="667" b="1">
                <a:solidFill>
                  <a:schemeClr val="bg1"/>
                </a:solidFill>
                <a:latin typeface="+mj-lt"/>
                <a:cs typeface="Arial" panose="020B0604020202020204" pitchFamily="34" charset="0"/>
              </a:rPr>
              <a:t>/ Build plan</a:t>
            </a:r>
          </a:p>
        </p:txBody>
      </p:sp>
      <p:sp>
        <p:nvSpPr>
          <p:cNvPr id="69" name="Rectangle 68"/>
          <p:cNvSpPr/>
          <p:nvPr/>
        </p:nvSpPr>
        <p:spPr bwMode="blackWhite">
          <a:xfrm>
            <a:off x="1930596" y="2393390"/>
            <a:ext cx="3162423" cy="1988051"/>
          </a:xfrm>
          <a:prstGeom prst="rect">
            <a:avLst/>
          </a:prstGeom>
          <a:solidFill>
            <a:schemeClr val="bg2"/>
          </a:solidFill>
          <a:ln w="28575">
            <a:noFill/>
            <a:round/>
            <a:headEnd/>
            <a:tailEnd/>
          </a:ln>
        </p:spPr>
        <p:txBody>
          <a:bodyPr lIns="24384" tIns="24384" rIns="24384" bIns="24384" rtlCol="0" anchor="ctr"/>
          <a:lstStyle/>
          <a:p>
            <a:pPr algn="ctr" defTabSz="609585"/>
            <a:endParaRPr lang="en-US" sz="1867" b="1">
              <a:solidFill>
                <a:srgbClr val="FFFFFF"/>
              </a:solidFill>
              <a:latin typeface="+mj-lt"/>
              <a:cs typeface="Arial" panose="020B0604020202020204" pitchFamily="34" charset="0"/>
            </a:endParaRPr>
          </a:p>
        </p:txBody>
      </p:sp>
      <p:sp>
        <p:nvSpPr>
          <p:cNvPr id="70" name="TextBox 69"/>
          <p:cNvSpPr txBox="1"/>
          <p:nvPr/>
        </p:nvSpPr>
        <p:spPr>
          <a:xfrm>
            <a:off x="1953747" y="3730673"/>
            <a:ext cx="3026781" cy="338554"/>
          </a:xfrm>
          <a:prstGeom prst="rect">
            <a:avLst/>
          </a:prstGeom>
          <a:noFill/>
        </p:spPr>
        <p:txBody>
          <a:bodyPr wrap="square" rtlCol="0">
            <a:spAutoFit/>
          </a:bodyPr>
          <a:lstStyle/>
          <a:p>
            <a:pPr algn="ctr" defTabSz="573603">
              <a:spcAft>
                <a:spcPts val="533"/>
              </a:spcAft>
              <a:buSzPct val="100000"/>
            </a:pPr>
            <a:r>
              <a:rPr lang="en-US" sz="1600">
                <a:solidFill>
                  <a:schemeClr val="accent4"/>
                </a:solidFill>
                <a:latin typeface="+mj-lt"/>
                <a:cs typeface="Arial" panose="020B0604020202020204" pitchFamily="34" charset="0"/>
              </a:rPr>
              <a:t>Repeat for multiple servers</a:t>
            </a:r>
          </a:p>
        </p:txBody>
      </p:sp>
      <p:cxnSp>
        <p:nvCxnSpPr>
          <p:cNvPr id="71" name="Elbow Connector 70"/>
          <p:cNvCxnSpPr/>
          <p:nvPr/>
        </p:nvCxnSpPr>
        <p:spPr>
          <a:xfrm rot="5400000">
            <a:off x="3153768" y="2498795"/>
            <a:ext cx="609600" cy="1219200"/>
          </a:xfrm>
          <a:prstGeom prst="bentConnector3">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2037690" y="2547008"/>
            <a:ext cx="2340775" cy="378933"/>
            <a:chOff x="1504171" y="1708921"/>
            <a:chExt cx="1755581" cy="284200"/>
          </a:xfrm>
        </p:grpSpPr>
        <p:cxnSp>
          <p:nvCxnSpPr>
            <p:cNvPr id="73" name="Straight Arrow Connector 72"/>
            <p:cNvCxnSpPr/>
            <p:nvPr/>
          </p:nvCxnSpPr>
          <p:spPr>
            <a:xfrm>
              <a:off x="1816871" y="1866379"/>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2295362" y="1866379"/>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2757923" y="1866379"/>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bwMode="blackWhite">
            <a:xfrm>
              <a:off x="1504171"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700" b="1">
                  <a:solidFill>
                    <a:schemeClr val="bg1"/>
                  </a:solidFill>
                  <a:latin typeface="+mj-lt"/>
                  <a:cs typeface="Arial" panose="020B0604020202020204" pitchFamily="34" charset="0"/>
                </a:rPr>
                <a:t>PXE/CD </a:t>
              </a:r>
            </a:p>
            <a:p>
              <a:pPr algn="ctr" defTabSz="609585"/>
              <a:r>
                <a:rPr lang="en-US" sz="700" b="1">
                  <a:solidFill>
                    <a:schemeClr val="bg1"/>
                  </a:solidFill>
                  <a:latin typeface="+mj-lt"/>
                  <a:cs typeface="Arial" panose="020B0604020202020204" pitchFamily="34" charset="0"/>
                </a:rPr>
                <a:t>Boot </a:t>
              </a:r>
            </a:p>
            <a:p>
              <a:pPr algn="ctr" defTabSz="609585"/>
              <a:r>
                <a:rPr lang="en-US" sz="700" b="1">
                  <a:solidFill>
                    <a:schemeClr val="bg1"/>
                  </a:solidFill>
                  <a:latin typeface="+mj-lt"/>
                  <a:cs typeface="Arial" panose="020B0604020202020204" pitchFamily="34" charset="0"/>
                </a:rPr>
                <a:t>Service OS</a:t>
              </a:r>
            </a:p>
          </p:txBody>
        </p:sp>
        <p:sp>
          <p:nvSpPr>
            <p:cNvPr id="83" name="Rectangle 82"/>
            <p:cNvSpPr/>
            <p:nvPr/>
          </p:nvSpPr>
          <p:spPr bwMode="blackWhite">
            <a:xfrm>
              <a:off x="1961554"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Install </a:t>
              </a:r>
            </a:p>
            <a:p>
              <a:pPr algn="ctr" defTabSz="609585"/>
              <a:r>
                <a:rPr lang="en-US" sz="800" b="1">
                  <a:solidFill>
                    <a:schemeClr val="bg1"/>
                  </a:solidFill>
                  <a:latin typeface="+mj-lt"/>
                  <a:cs typeface="Arial" panose="020B0604020202020204" pitchFamily="34" charset="0"/>
                </a:rPr>
                <a:t>OS</a:t>
              </a:r>
            </a:p>
          </p:txBody>
        </p:sp>
        <p:sp>
          <p:nvSpPr>
            <p:cNvPr id="84" name="Rectangle 83"/>
            <p:cNvSpPr/>
            <p:nvPr/>
          </p:nvSpPr>
          <p:spPr bwMode="blackWhite">
            <a:xfrm>
              <a:off x="2440045"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Reboot </a:t>
              </a:r>
            </a:p>
            <a:p>
              <a:pPr algn="ctr" defTabSz="609585"/>
              <a:r>
                <a:rPr lang="en-US" sz="800" b="1">
                  <a:solidFill>
                    <a:schemeClr val="bg1"/>
                  </a:solidFill>
                  <a:latin typeface="+mj-lt"/>
                  <a:cs typeface="Arial" panose="020B0604020202020204" pitchFamily="34" charset="0"/>
                </a:rPr>
                <a:t>Server</a:t>
              </a:r>
            </a:p>
          </p:txBody>
        </p:sp>
        <p:sp>
          <p:nvSpPr>
            <p:cNvPr id="85" name="Rectangle 84"/>
            <p:cNvSpPr/>
            <p:nvPr/>
          </p:nvSpPr>
          <p:spPr bwMode="blackWhite">
            <a:xfrm>
              <a:off x="2902974"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700" b="1">
                  <a:solidFill>
                    <a:schemeClr val="bg1"/>
                  </a:solidFill>
                  <a:latin typeface="+mj-lt"/>
                  <a:cs typeface="Arial" panose="020B0604020202020204" pitchFamily="34" charset="0"/>
                </a:rPr>
                <a:t>Customize</a:t>
              </a:r>
            </a:p>
            <a:p>
              <a:pPr algn="ctr" defTabSz="609585"/>
              <a:r>
                <a:rPr lang="en-US" sz="700" b="1">
                  <a:solidFill>
                    <a:schemeClr val="bg1"/>
                  </a:solidFill>
                  <a:latin typeface="+mj-lt"/>
                  <a:cs typeface="Arial" panose="020B0604020202020204" pitchFamily="34" charset="0"/>
                </a:rPr>
                <a:t>OS</a:t>
              </a:r>
            </a:p>
          </p:txBody>
        </p:sp>
      </p:grpSp>
      <p:cxnSp>
        <p:nvCxnSpPr>
          <p:cNvPr id="86" name="Straight Connector 85"/>
          <p:cNvCxnSpPr/>
          <p:nvPr/>
        </p:nvCxnSpPr>
        <p:spPr>
          <a:xfrm>
            <a:off x="4687861" y="3660897"/>
            <a:ext cx="0" cy="48940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228337" y="4148917"/>
            <a:ext cx="247003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2228336" y="2956024"/>
            <a:ext cx="0" cy="119329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a:off x="2610018" y="3240686"/>
            <a:ext cx="2552289" cy="378933"/>
            <a:chOff x="1962394" y="2236837"/>
            <a:chExt cx="1914217" cy="284200"/>
          </a:xfrm>
        </p:grpSpPr>
        <p:sp>
          <p:nvSpPr>
            <p:cNvPr id="90" name="Rectangle 89"/>
            <p:cNvSpPr/>
            <p:nvPr/>
          </p:nvSpPr>
          <p:spPr bwMode="blackWhite">
            <a:xfrm>
              <a:off x="3356698" y="2236837"/>
              <a:ext cx="356778" cy="284200"/>
            </a:xfrm>
            <a:prstGeom prst="rect">
              <a:avLst/>
            </a:prstGeom>
            <a:solidFill>
              <a:schemeClr val="bg1">
                <a:lumMod val="50000"/>
              </a:schemeClr>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Reboot </a:t>
              </a:r>
            </a:p>
            <a:p>
              <a:pPr algn="ctr" defTabSz="609585"/>
              <a:r>
                <a:rPr lang="en-US" sz="800" b="1">
                  <a:solidFill>
                    <a:schemeClr val="bg1"/>
                  </a:solidFill>
                  <a:latin typeface="+mj-lt"/>
                  <a:cs typeface="Arial" panose="020B0604020202020204" pitchFamily="34" charset="0"/>
                </a:rPr>
                <a:t>Server</a:t>
              </a:r>
            </a:p>
          </p:txBody>
        </p:sp>
        <p:cxnSp>
          <p:nvCxnSpPr>
            <p:cNvPr id="91" name="Straight Arrow Connector 90"/>
            <p:cNvCxnSpPr/>
            <p:nvPr/>
          </p:nvCxnSpPr>
          <p:spPr>
            <a:xfrm>
              <a:off x="2295362" y="2378937"/>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2746614" y="2378685"/>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3197727" y="2380545"/>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bwMode="blackWhite">
            <a:xfrm>
              <a:off x="2426845" y="2236837"/>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Install</a:t>
              </a:r>
            </a:p>
            <a:p>
              <a:pPr algn="ctr" defTabSz="609585"/>
              <a:r>
                <a:rPr lang="en-US" sz="800" b="1">
                  <a:solidFill>
                    <a:schemeClr val="bg1"/>
                  </a:solidFill>
                  <a:latin typeface="+mj-lt"/>
                  <a:cs typeface="Arial" panose="020B0604020202020204" pitchFamily="34" charset="0"/>
                </a:rPr>
                <a:t>App</a:t>
              </a:r>
            </a:p>
          </p:txBody>
        </p:sp>
        <p:sp>
          <p:nvSpPr>
            <p:cNvPr id="95" name="Rectangle 94"/>
            <p:cNvSpPr/>
            <p:nvPr/>
          </p:nvSpPr>
          <p:spPr bwMode="blackWhite">
            <a:xfrm>
              <a:off x="2898441" y="2236837"/>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700" b="1">
                  <a:solidFill>
                    <a:schemeClr val="bg1"/>
                  </a:solidFill>
                  <a:latin typeface="+mj-lt"/>
                  <a:cs typeface="Arial" panose="020B0604020202020204" pitchFamily="34" charset="0"/>
                </a:rPr>
                <a:t>Customize</a:t>
              </a:r>
            </a:p>
            <a:p>
              <a:pPr algn="ctr" defTabSz="609585"/>
              <a:r>
                <a:rPr lang="en-US" sz="800" b="1">
                  <a:solidFill>
                    <a:schemeClr val="bg1"/>
                  </a:solidFill>
                  <a:latin typeface="+mj-lt"/>
                  <a:cs typeface="Arial" panose="020B0604020202020204" pitchFamily="34" charset="0"/>
                </a:rPr>
                <a:t>App</a:t>
              </a:r>
            </a:p>
          </p:txBody>
        </p:sp>
        <p:sp>
          <p:nvSpPr>
            <p:cNvPr id="96" name="Rectangle 95"/>
            <p:cNvSpPr/>
            <p:nvPr/>
          </p:nvSpPr>
          <p:spPr bwMode="blackWhite">
            <a:xfrm>
              <a:off x="1962394" y="2236837"/>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Reboot </a:t>
              </a:r>
            </a:p>
            <a:p>
              <a:pPr algn="ctr" defTabSz="609585"/>
              <a:r>
                <a:rPr lang="en-US" sz="800" b="1">
                  <a:solidFill>
                    <a:schemeClr val="bg1"/>
                  </a:solidFill>
                  <a:latin typeface="+mj-lt"/>
                  <a:cs typeface="Arial" panose="020B0604020202020204" pitchFamily="34" charset="0"/>
                </a:rPr>
                <a:t>Server</a:t>
              </a:r>
            </a:p>
          </p:txBody>
        </p:sp>
        <p:cxnSp>
          <p:nvCxnSpPr>
            <p:cNvPr id="97" name="Straight Arrow Connector 96"/>
            <p:cNvCxnSpPr/>
            <p:nvPr/>
          </p:nvCxnSpPr>
          <p:spPr>
            <a:xfrm>
              <a:off x="3724784" y="2365315"/>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98" name="Rectangle 97"/>
          <p:cNvSpPr/>
          <p:nvPr/>
        </p:nvSpPr>
        <p:spPr bwMode="blackWhite">
          <a:xfrm>
            <a:off x="1932387" y="2440079"/>
            <a:ext cx="3162423" cy="1988051"/>
          </a:xfrm>
          <a:prstGeom prst="rect">
            <a:avLst/>
          </a:prstGeom>
          <a:solidFill>
            <a:schemeClr val="bg2"/>
          </a:solidFill>
          <a:ln w="28575">
            <a:noFill/>
            <a:round/>
            <a:headEnd/>
            <a:tailEnd/>
          </a:ln>
        </p:spPr>
        <p:txBody>
          <a:bodyPr lIns="24384" tIns="24384" rIns="24384" bIns="24384" rtlCol="0" anchor="ctr"/>
          <a:lstStyle/>
          <a:p>
            <a:pPr algn="ctr" defTabSz="609585"/>
            <a:endParaRPr lang="en-US" sz="1867" b="1">
              <a:solidFill>
                <a:srgbClr val="FFFFFF"/>
              </a:solidFill>
              <a:latin typeface="+mj-lt"/>
              <a:cs typeface="Arial" panose="020B0604020202020204" pitchFamily="34" charset="0"/>
            </a:endParaRPr>
          </a:p>
        </p:txBody>
      </p:sp>
      <p:sp>
        <p:nvSpPr>
          <p:cNvPr id="99" name="TextBox 98"/>
          <p:cNvSpPr txBox="1"/>
          <p:nvPr/>
        </p:nvSpPr>
        <p:spPr>
          <a:xfrm>
            <a:off x="1953747" y="3703008"/>
            <a:ext cx="3026781" cy="338554"/>
          </a:xfrm>
          <a:prstGeom prst="rect">
            <a:avLst/>
          </a:prstGeom>
          <a:noFill/>
        </p:spPr>
        <p:txBody>
          <a:bodyPr wrap="square" rtlCol="0">
            <a:spAutoFit/>
          </a:bodyPr>
          <a:lstStyle/>
          <a:p>
            <a:pPr algn="ctr" defTabSz="573603">
              <a:spcAft>
                <a:spcPts val="533"/>
              </a:spcAft>
              <a:buSzPct val="100000"/>
            </a:pPr>
            <a:r>
              <a:rPr lang="en-US" sz="1600">
                <a:solidFill>
                  <a:schemeClr val="accent4"/>
                </a:solidFill>
                <a:latin typeface="+mj-lt"/>
                <a:cs typeface="Arial" panose="020B0604020202020204" pitchFamily="34" charset="0"/>
              </a:rPr>
              <a:t>Repeat for multiple servers</a:t>
            </a:r>
          </a:p>
        </p:txBody>
      </p:sp>
      <p:cxnSp>
        <p:nvCxnSpPr>
          <p:cNvPr id="100" name="Elbow Connector 99"/>
          <p:cNvCxnSpPr/>
          <p:nvPr/>
        </p:nvCxnSpPr>
        <p:spPr>
          <a:xfrm rot="5400000">
            <a:off x="3167776" y="2491782"/>
            <a:ext cx="609600" cy="1219200"/>
          </a:xfrm>
          <a:prstGeom prst="bentConnector3">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01" name="Group 100"/>
          <p:cNvGrpSpPr/>
          <p:nvPr/>
        </p:nvGrpSpPr>
        <p:grpSpPr>
          <a:xfrm>
            <a:off x="2001979" y="2560623"/>
            <a:ext cx="2340775" cy="378933"/>
            <a:chOff x="1504171" y="1708921"/>
            <a:chExt cx="1755581" cy="284200"/>
          </a:xfrm>
        </p:grpSpPr>
        <p:cxnSp>
          <p:nvCxnSpPr>
            <p:cNvPr id="102" name="Straight Arrow Connector 101"/>
            <p:cNvCxnSpPr/>
            <p:nvPr/>
          </p:nvCxnSpPr>
          <p:spPr>
            <a:xfrm>
              <a:off x="1816871" y="1866379"/>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2295362" y="1866379"/>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2757923" y="1866379"/>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5" name="Rectangle 104"/>
            <p:cNvSpPr/>
            <p:nvPr/>
          </p:nvSpPr>
          <p:spPr bwMode="blackWhite">
            <a:xfrm>
              <a:off x="1504171"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700" b="1">
                  <a:solidFill>
                    <a:schemeClr val="bg1"/>
                  </a:solidFill>
                  <a:latin typeface="+mj-lt"/>
                  <a:cs typeface="Arial" panose="020B0604020202020204" pitchFamily="34" charset="0"/>
                </a:rPr>
                <a:t>PXE/CD </a:t>
              </a:r>
            </a:p>
            <a:p>
              <a:pPr algn="ctr" defTabSz="609585"/>
              <a:r>
                <a:rPr lang="en-US" sz="700" b="1">
                  <a:solidFill>
                    <a:schemeClr val="bg1"/>
                  </a:solidFill>
                  <a:latin typeface="+mj-lt"/>
                  <a:cs typeface="Arial" panose="020B0604020202020204" pitchFamily="34" charset="0"/>
                </a:rPr>
                <a:t>Boot </a:t>
              </a:r>
            </a:p>
            <a:p>
              <a:pPr algn="ctr" defTabSz="609585"/>
              <a:r>
                <a:rPr lang="en-US" sz="700" b="1">
                  <a:solidFill>
                    <a:schemeClr val="bg1"/>
                  </a:solidFill>
                  <a:latin typeface="+mj-lt"/>
                  <a:cs typeface="Arial" panose="020B0604020202020204" pitchFamily="34" charset="0"/>
                </a:rPr>
                <a:t>Service OS</a:t>
              </a:r>
            </a:p>
          </p:txBody>
        </p:sp>
        <p:sp>
          <p:nvSpPr>
            <p:cNvPr id="106" name="Rectangle 105"/>
            <p:cNvSpPr/>
            <p:nvPr/>
          </p:nvSpPr>
          <p:spPr bwMode="blackWhite">
            <a:xfrm>
              <a:off x="1961554"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Install </a:t>
              </a:r>
            </a:p>
            <a:p>
              <a:pPr algn="ctr" defTabSz="609585"/>
              <a:r>
                <a:rPr lang="en-US" sz="800" b="1">
                  <a:solidFill>
                    <a:schemeClr val="bg1"/>
                  </a:solidFill>
                  <a:latin typeface="+mj-lt"/>
                  <a:cs typeface="Arial" panose="020B0604020202020204" pitchFamily="34" charset="0"/>
                </a:rPr>
                <a:t>OS</a:t>
              </a:r>
            </a:p>
          </p:txBody>
        </p:sp>
        <p:sp>
          <p:nvSpPr>
            <p:cNvPr id="107" name="Rectangle 106"/>
            <p:cNvSpPr/>
            <p:nvPr/>
          </p:nvSpPr>
          <p:spPr bwMode="blackWhite">
            <a:xfrm>
              <a:off x="2440045"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Reboot </a:t>
              </a:r>
            </a:p>
            <a:p>
              <a:pPr algn="ctr" defTabSz="609585"/>
              <a:r>
                <a:rPr lang="en-US" sz="800" b="1">
                  <a:solidFill>
                    <a:schemeClr val="bg1"/>
                  </a:solidFill>
                  <a:latin typeface="+mj-lt"/>
                  <a:cs typeface="Arial" panose="020B0604020202020204" pitchFamily="34" charset="0"/>
                </a:rPr>
                <a:t>Server</a:t>
              </a:r>
            </a:p>
          </p:txBody>
        </p:sp>
        <p:sp>
          <p:nvSpPr>
            <p:cNvPr id="108" name="Rectangle 107"/>
            <p:cNvSpPr/>
            <p:nvPr/>
          </p:nvSpPr>
          <p:spPr bwMode="blackWhite">
            <a:xfrm>
              <a:off x="2902974" y="1708921"/>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700" b="1">
                  <a:solidFill>
                    <a:schemeClr val="bg1"/>
                  </a:solidFill>
                  <a:latin typeface="+mj-lt"/>
                  <a:cs typeface="Arial" panose="020B0604020202020204" pitchFamily="34" charset="0"/>
                </a:rPr>
                <a:t>Customize</a:t>
              </a:r>
              <a:endParaRPr lang="en-US" sz="800" b="1">
                <a:solidFill>
                  <a:schemeClr val="bg1"/>
                </a:solidFill>
                <a:latin typeface="+mj-lt"/>
                <a:cs typeface="Arial" panose="020B0604020202020204" pitchFamily="34" charset="0"/>
              </a:endParaRPr>
            </a:p>
            <a:p>
              <a:pPr algn="ctr" defTabSz="609585"/>
              <a:r>
                <a:rPr lang="en-US" sz="800" b="1">
                  <a:solidFill>
                    <a:schemeClr val="bg1"/>
                  </a:solidFill>
                  <a:latin typeface="+mj-lt"/>
                  <a:cs typeface="Arial" panose="020B0604020202020204" pitchFamily="34" charset="0"/>
                </a:rPr>
                <a:t>OS</a:t>
              </a:r>
            </a:p>
          </p:txBody>
        </p:sp>
      </p:grpSp>
      <p:cxnSp>
        <p:nvCxnSpPr>
          <p:cNvPr id="109" name="Straight Connector 108"/>
          <p:cNvCxnSpPr/>
          <p:nvPr/>
        </p:nvCxnSpPr>
        <p:spPr>
          <a:xfrm>
            <a:off x="4701869" y="3653884"/>
            <a:ext cx="0" cy="48940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242345" y="4141903"/>
            <a:ext cx="247003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V="1">
            <a:off x="2242344" y="2949011"/>
            <a:ext cx="0" cy="119329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12" name="Group 111"/>
          <p:cNvGrpSpPr/>
          <p:nvPr/>
        </p:nvGrpSpPr>
        <p:grpSpPr>
          <a:xfrm>
            <a:off x="2605017" y="3244891"/>
            <a:ext cx="2552289" cy="378933"/>
            <a:chOff x="1962394" y="2236837"/>
            <a:chExt cx="1914217" cy="284200"/>
          </a:xfrm>
        </p:grpSpPr>
        <p:sp>
          <p:nvSpPr>
            <p:cNvPr id="113" name="Rectangle 112"/>
            <p:cNvSpPr/>
            <p:nvPr/>
          </p:nvSpPr>
          <p:spPr bwMode="blackWhite">
            <a:xfrm>
              <a:off x="3356698" y="2236837"/>
              <a:ext cx="356778" cy="284200"/>
            </a:xfrm>
            <a:prstGeom prst="rect">
              <a:avLst/>
            </a:prstGeom>
            <a:solidFill>
              <a:schemeClr val="bg1">
                <a:lumMod val="50000"/>
              </a:schemeClr>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Reboot </a:t>
              </a:r>
            </a:p>
            <a:p>
              <a:pPr algn="ctr" defTabSz="609585"/>
              <a:r>
                <a:rPr lang="en-US" sz="800" b="1">
                  <a:solidFill>
                    <a:schemeClr val="bg1"/>
                  </a:solidFill>
                  <a:latin typeface="+mj-lt"/>
                  <a:cs typeface="Arial" panose="020B0604020202020204" pitchFamily="34" charset="0"/>
                </a:rPr>
                <a:t>Server</a:t>
              </a:r>
            </a:p>
          </p:txBody>
        </p:sp>
        <p:cxnSp>
          <p:nvCxnSpPr>
            <p:cNvPr id="114" name="Straight Arrow Connector 113"/>
            <p:cNvCxnSpPr/>
            <p:nvPr/>
          </p:nvCxnSpPr>
          <p:spPr>
            <a:xfrm>
              <a:off x="2295362" y="2378937"/>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2746614" y="2378685"/>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3197727" y="2380545"/>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9" name="Rectangle 118"/>
            <p:cNvSpPr/>
            <p:nvPr/>
          </p:nvSpPr>
          <p:spPr bwMode="blackWhite">
            <a:xfrm>
              <a:off x="2426845" y="2236837"/>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Install</a:t>
              </a:r>
            </a:p>
            <a:p>
              <a:pPr algn="ctr" defTabSz="609585"/>
              <a:r>
                <a:rPr lang="en-US" sz="800" b="1">
                  <a:solidFill>
                    <a:schemeClr val="bg1"/>
                  </a:solidFill>
                  <a:latin typeface="+mj-lt"/>
                  <a:cs typeface="Arial" panose="020B0604020202020204" pitchFamily="34" charset="0"/>
                </a:rPr>
                <a:t>App</a:t>
              </a:r>
            </a:p>
          </p:txBody>
        </p:sp>
        <p:sp>
          <p:nvSpPr>
            <p:cNvPr id="120" name="Rectangle 119"/>
            <p:cNvSpPr/>
            <p:nvPr/>
          </p:nvSpPr>
          <p:spPr bwMode="blackWhite">
            <a:xfrm>
              <a:off x="2898441" y="2236837"/>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700" b="1">
                  <a:solidFill>
                    <a:schemeClr val="bg1"/>
                  </a:solidFill>
                  <a:latin typeface="+mj-lt"/>
                  <a:cs typeface="Arial" panose="020B0604020202020204" pitchFamily="34" charset="0"/>
                </a:rPr>
                <a:t>Customize</a:t>
              </a:r>
              <a:endParaRPr lang="en-US" sz="800" b="1">
                <a:solidFill>
                  <a:schemeClr val="bg1"/>
                </a:solidFill>
                <a:latin typeface="+mj-lt"/>
                <a:cs typeface="Arial" panose="020B0604020202020204" pitchFamily="34" charset="0"/>
              </a:endParaRPr>
            </a:p>
            <a:p>
              <a:pPr algn="ctr" defTabSz="609585"/>
              <a:r>
                <a:rPr lang="en-US" sz="800" b="1">
                  <a:solidFill>
                    <a:schemeClr val="bg1"/>
                  </a:solidFill>
                  <a:latin typeface="+mj-lt"/>
                  <a:cs typeface="Arial" panose="020B0604020202020204" pitchFamily="34" charset="0"/>
                </a:rPr>
                <a:t>App</a:t>
              </a:r>
            </a:p>
          </p:txBody>
        </p:sp>
        <p:sp>
          <p:nvSpPr>
            <p:cNvPr id="121" name="Rectangle 120"/>
            <p:cNvSpPr/>
            <p:nvPr/>
          </p:nvSpPr>
          <p:spPr bwMode="blackWhite">
            <a:xfrm>
              <a:off x="1962394" y="2236837"/>
              <a:ext cx="356778" cy="284200"/>
            </a:xfrm>
            <a:prstGeom prst="rect">
              <a:avLst/>
            </a:prstGeom>
            <a:solidFill>
              <a:schemeClr val="accent4"/>
            </a:solidFill>
            <a:ln w="28575">
              <a:noFill/>
              <a:round/>
              <a:headEnd/>
              <a:tailEnd/>
            </a:ln>
          </p:spPr>
          <p:txBody>
            <a:bodyPr lIns="0" tIns="0" rIns="0" bIns="0" rtlCol="0" anchor="ctr"/>
            <a:lstStyle/>
            <a:p>
              <a:pPr algn="ctr" defTabSz="609585"/>
              <a:r>
                <a:rPr lang="en-US" sz="800" b="1">
                  <a:solidFill>
                    <a:schemeClr val="bg1"/>
                  </a:solidFill>
                  <a:latin typeface="+mj-lt"/>
                  <a:cs typeface="Arial" panose="020B0604020202020204" pitchFamily="34" charset="0"/>
                </a:rPr>
                <a:t>Reboot </a:t>
              </a:r>
            </a:p>
            <a:p>
              <a:pPr algn="ctr" defTabSz="609585"/>
              <a:r>
                <a:rPr lang="en-US" sz="800" b="1">
                  <a:solidFill>
                    <a:schemeClr val="bg1"/>
                  </a:solidFill>
                  <a:latin typeface="+mj-lt"/>
                  <a:cs typeface="Arial" panose="020B0604020202020204" pitchFamily="34" charset="0"/>
                </a:rPr>
                <a:t>Server</a:t>
              </a:r>
            </a:p>
          </p:txBody>
        </p:sp>
        <p:cxnSp>
          <p:nvCxnSpPr>
            <p:cNvPr id="122" name="Straight Arrow Connector 121"/>
            <p:cNvCxnSpPr/>
            <p:nvPr/>
          </p:nvCxnSpPr>
          <p:spPr>
            <a:xfrm>
              <a:off x="3724784" y="2365315"/>
              <a:ext cx="151827"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78" name="Rectangle 77"/>
          <p:cNvSpPr/>
          <p:nvPr/>
        </p:nvSpPr>
        <p:spPr bwMode="blackWhite">
          <a:xfrm>
            <a:off x="5338419" y="3173811"/>
            <a:ext cx="587071" cy="499953"/>
          </a:xfrm>
          <a:prstGeom prst="rect">
            <a:avLst/>
          </a:prstGeom>
          <a:solidFill>
            <a:schemeClr val="bg1">
              <a:lumMod val="50000"/>
            </a:schemeClr>
          </a:solidFill>
          <a:ln w="28575">
            <a:solidFill>
              <a:schemeClr val="bg1"/>
            </a:solidFill>
            <a:round/>
            <a:headEnd/>
            <a:tailEnd/>
          </a:ln>
        </p:spPr>
        <p:txBody>
          <a:bodyPr lIns="0" tIns="0" rIns="0" bIns="0" rtlCol="0" anchor="ctr"/>
          <a:lstStyle/>
          <a:p>
            <a:pPr algn="ctr" defTabSz="609585"/>
            <a:r>
              <a:rPr lang="en-US" sz="933" b="1">
                <a:solidFill>
                  <a:schemeClr val="bg1"/>
                </a:solidFill>
                <a:latin typeface="+mj-lt"/>
                <a:cs typeface="Arial" panose="020B0604020202020204" pitchFamily="34" charset="0"/>
              </a:rPr>
              <a:t>Running </a:t>
            </a:r>
          </a:p>
          <a:p>
            <a:pPr algn="ctr" defTabSz="609585"/>
            <a:r>
              <a:rPr lang="en-US" sz="933" b="1">
                <a:solidFill>
                  <a:schemeClr val="bg1"/>
                </a:solidFill>
                <a:latin typeface="+mj-lt"/>
                <a:cs typeface="Arial" panose="020B0604020202020204" pitchFamily="34" charset="0"/>
              </a:rPr>
              <a:t>Server</a:t>
            </a:r>
          </a:p>
        </p:txBody>
      </p:sp>
      <p:sp>
        <p:nvSpPr>
          <p:cNvPr id="7" name="Rectangle 6"/>
          <p:cNvSpPr/>
          <p:nvPr/>
        </p:nvSpPr>
        <p:spPr bwMode="blackWhite">
          <a:xfrm>
            <a:off x="389434" y="1899775"/>
            <a:ext cx="5669700" cy="4112429"/>
          </a:xfrm>
          <a:prstGeom prst="rect">
            <a:avLst/>
          </a:prstGeom>
          <a:solidFill>
            <a:schemeClr val="bg1"/>
          </a:solidFill>
          <a:ln w="28575">
            <a:noFill/>
            <a:round/>
            <a:headEnd/>
            <a:tailEnd/>
          </a:ln>
        </p:spPr>
        <p:txBody>
          <a:bodyPr lIns="24384" tIns="24384" rIns="24384" bIns="24384" rtlCol="0" anchor="ctr"/>
          <a:lstStyle/>
          <a:p>
            <a:pPr algn="ctr" defTabSz="609585"/>
            <a:endParaRPr lang="en-US" sz="1867" b="1">
              <a:solidFill>
                <a:srgbClr val="FFFFFF"/>
              </a:solidFill>
              <a:latin typeface="+mj-lt"/>
              <a:cs typeface="Arial" panose="020B0604020202020204" pitchFamily="34" charset="0"/>
            </a:endParaRPr>
          </a:p>
        </p:txBody>
      </p:sp>
      <p:sp>
        <p:nvSpPr>
          <p:cNvPr id="17" name="TextBox 16"/>
          <p:cNvSpPr txBox="1"/>
          <p:nvPr/>
        </p:nvSpPr>
        <p:spPr>
          <a:xfrm>
            <a:off x="587100" y="2311157"/>
            <a:ext cx="5422812" cy="2005677"/>
          </a:xfrm>
          <a:prstGeom prst="rect">
            <a:avLst/>
          </a:prstGeom>
          <a:noFill/>
        </p:spPr>
        <p:txBody>
          <a:bodyPr wrap="square" rtlCol="0">
            <a:spAutoFit/>
          </a:bodyPr>
          <a:lstStyle/>
          <a:p>
            <a:pPr algn="just" defTabSz="573603">
              <a:spcAft>
                <a:spcPts val="533"/>
              </a:spcAft>
              <a:buSzPct val="100000"/>
            </a:pPr>
            <a:r>
              <a:rPr lang="en-US" sz="2400" b="1" dirty="0" smtClean="0">
                <a:latin typeface="+mj-lt"/>
                <a:cs typeface="Arial" panose="020B0604020202020204" pitchFamily="34" charset="0"/>
              </a:rPr>
              <a:t>HPE Synergy Image </a:t>
            </a:r>
            <a:r>
              <a:rPr lang="en-US" sz="2400" b="1" dirty="0">
                <a:latin typeface="+mj-lt"/>
                <a:cs typeface="Arial" panose="020B0604020202020204" pitchFamily="34" charset="0"/>
              </a:rPr>
              <a:t>Streamer</a:t>
            </a:r>
          </a:p>
          <a:p>
            <a:pPr defTabSz="573603">
              <a:spcAft>
                <a:spcPts val="533"/>
              </a:spcAft>
              <a:buSzPct val="100000"/>
            </a:pPr>
            <a:r>
              <a:rPr lang="en-US" sz="2400" dirty="0">
                <a:latin typeface="+mj-lt"/>
                <a:cs typeface="Arial" panose="020B0604020202020204" pitchFamily="34" charset="0"/>
              </a:rPr>
              <a:t>Library of bootable images </a:t>
            </a:r>
            <a:r>
              <a:rPr lang="en-US" sz="2400" dirty="0" smtClean="0">
                <a:latin typeface="+mj-lt"/>
                <a:cs typeface="Arial" panose="020B0604020202020204" pitchFamily="34" charset="0"/>
              </a:rPr>
              <a:t>can </a:t>
            </a:r>
            <a:r>
              <a:rPr lang="en-US" sz="2400" dirty="0">
                <a:latin typeface="+mj-lt"/>
                <a:cs typeface="Arial" panose="020B0604020202020204" pitchFamily="34" charset="0"/>
              </a:rPr>
              <a:t>be streamed across multiple compute modules in seconds</a:t>
            </a:r>
            <a:endParaRPr lang="en-US" sz="2000" dirty="0">
              <a:latin typeface="+mj-lt"/>
              <a:cs typeface="Arial" panose="020B0604020202020204" pitchFamily="34" charset="0"/>
            </a:endParaRPr>
          </a:p>
          <a:p>
            <a:pPr algn="just" defTabSz="573603">
              <a:spcAft>
                <a:spcPts val="533"/>
              </a:spcAft>
              <a:buSzPct val="100000"/>
            </a:pPr>
            <a:endParaRPr lang="en-US" sz="2000" dirty="0">
              <a:latin typeface="+mj-lt"/>
              <a:cs typeface="Arial" panose="020B0604020202020204" pitchFamily="34" charset="0"/>
            </a:endParaRPr>
          </a:p>
        </p:txBody>
      </p:sp>
      <p:sp>
        <p:nvSpPr>
          <p:cNvPr id="19" name="Title 18"/>
          <p:cNvSpPr>
            <a:spLocks noGrp="1"/>
          </p:cNvSpPr>
          <p:nvPr>
            <p:ph type="title"/>
          </p:nvPr>
        </p:nvSpPr>
        <p:spPr>
          <a:xfrm>
            <a:off x="587100" y="637567"/>
            <a:ext cx="12062100" cy="531503"/>
          </a:xfrm>
        </p:spPr>
        <p:txBody>
          <a:bodyPr/>
          <a:lstStyle/>
          <a:p>
            <a:r>
              <a:rPr lang="en-US" sz="2700" dirty="0">
                <a:cs typeface="Arial" panose="020B0604020202020204" pitchFamily="34" charset="0"/>
              </a:rPr>
              <a:t>Instantly provision operating environments on stateless infrastructure</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1949" y="3316127"/>
            <a:ext cx="1238817" cy="1238817"/>
          </a:xfrm>
          <a:prstGeom prst="rect">
            <a:avLst/>
          </a:prstGeom>
        </p:spPr>
      </p:pic>
      <p:sp>
        <p:nvSpPr>
          <p:cNvPr id="21" name="Rectangle 20"/>
          <p:cNvSpPr/>
          <p:nvPr/>
        </p:nvSpPr>
        <p:spPr bwMode="ltGray">
          <a:xfrm>
            <a:off x="6773781" y="3476369"/>
            <a:ext cx="1028228" cy="612331"/>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err="1">
              <a:latin typeface="+mj-lt"/>
              <a:cs typeface="Arial" panose="020B0604020202020204" pitchFamily="34" charset="0"/>
            </a:endParaRPr>
          </a:p>
        </p:txBody>
      </p:sp>
      <p:sp>
        <p:nvSpPr>
          <p:cNvPr id="9" name="Rectangle 8"/>
          <p:cNvSpPr/>
          <p:nvPr/>
        </p:nvSpPr>
        <p:spPr bwMode="blackWhite">
          <a:xfrm>
            <a:off x="6311361" y="1752600"/>
            <a:ext cx="5107704" cy="4214258"/>
          </a:xfrm>
          <a:prstGeom prst="rect">
            <a:avLst/>
          </a:prstGeom>
          <a:solidFill>
            <a:schemeClr val="bg1"/>
          </a:solidFill>
          <a:ln w="28575">
            <a:noFill/>
            <a:round/>
            <a:headEnd/>
            <a:tailEnd/>
          </a:ln>
        </p:spPr>
        <p:txBody>
          <a:bodyPr lIns="24384" tIns="24384" rIns="24384" bIns="24384" rtlCol="0" anchor="ctr"/>
          <a:lstStyle/>
          <a:p>
            <a:pPr algn="ctr" defTabSz="609585"/>
            <a:endParaRPr lang="en-US" sz="1867" b="1">
              <a:solidFill>
                <a:srgbClr val="FFFFFF"/>
              </a:solidFill>
              <a:latin typeface="+mj-lt"/>
              <a:cs typeface="Arial" panose="020B0604020202020204" pitchFamily="34" charset="0"/>
            </a:endParaRPr>
          </a:p>
        </p:txBody>
      </p:sp>
      <p:sp>
        <p:nvSpPr>
          <p:cNvPr id="126" name="Title 18"/>
          <p:cNvSpPr txBox="1">
            <a:spLocks/>
          </p:cNvSpPr>
          <p:nvPr/>
        </p:nvSpPr>
        <p:spPr>
          <a:xfrm>
            <a:off x="557283" y="645280"/>
            <a:ext cx="11275975" cy="41148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a:lstStyle>
          <a:p>
            <a:r>
              <a:rPr lang="en-US" sz="2700" b="1" dirty="0">
                <a:cs typeface="Arial" panose="020B0604020202020204" pitchFamily="34" charset="0"/>
              </a:rPr>
              <a:t>Traditional provisioning </a:t>
            </a:r>
            <a:r>
              <a:rPr lang="en-US" sz="2700" b="1" dirty="0" smtClean="0">
                <a:cs typeface="Arial" panose="020B0604020202020204" pitchFamily="34" charset="0"/>
              </a:rPr>
              <a:t>requires </a:t>
            </a:r>
            <a:r>
              <a:rPr lang="en-US" sz="2700" b="1" dirty="0">
                <a:cs typeface="Arial" panose="020B0604020202020204" pitchFamily="34" charset="0"/>
              </a:rPr>
              <a:t>many steps and many reboots</a:t>
            </a:r>
          </a:p>
        </p:txBody>
      </p:sp>
      <p:grpSp>
        <p:nvGrpSpPr>
          <p:cNvPr id="24" name="Group 23"/>
          <p:cNvGrpSpPr/>
          <p:nvPr/>
        </p:nvGrpSpPr>
        <p:grpSpPr>
          <a:xfrm>
            <a:off x="6202923" y="1419411"/>
            <a:ext cx="5880391" cy="4793733"/>
            <a:chOff x="6128905" y="1819218"/>
            <a:chExt cx="5880391" cy="4575029"/>
          </a:xfrm>
        </p:grpSpPr>
        <p:sp>
          <p:nvSpPr>
            <p:cNvPr id="139" name="Rectangle 138"/>
            <p:cNvSpPr/>
            <p:nvPr/>
          </p:nvSpPr>
          <p:spPr bwMode="blackWhite">
            <a:xfrm>
              <a:off x="6541996" y="1819218"/>
              <a:ext cx="5467300" cy="4575029"/>
            </a:xfrm>
            <a:prstGeom prst="rect">
              <a:avLst/>
            </a:prstGeom>
            <a:solidFill>
              <a:schemeClr val="bg1"/>
            </a:solidFill>
            <a:ln w="28575">
              <a:noFill/>
              <a:round/>
              <a:headEnd/>
              <a:tailEnd/>
            </a:ln>
          </p:spPr>
          <p:txBody>
            <a:bodyPr lIns="24384" tIns="24384" rIns="24384" bIns="24384" rtlCol="0" anchor="ctr"/>
            <a:lstStyle/>
            <a:p>
              <a:pPr algn="ctr" defTabSz="609585"/>
              <a:endParaRPr lang="en-US" sz="1867" b="1">
                <a:solidFill>
                  <a:srgbClr val="FFFFFF"/>
                </a:solidFill>
                <a:latin typeface="+mj-lt"/>
                <a:cs typeface="Arial" panose="020B0604020202020204" pitchFamily="34" charset="0"/>
              </a:endParaRPr>
            </a:p>
          </p:txBody>
        </p:sp>
        <p:grpSp>
          <p:nvGrpSpPr>
            <p:cNvPr id="13" name="Group 12"/>
            <p:cNvGrpSpPr/>
            <p:nvPr/>
          </p:nvGrpSpPr>
          <p:grpSpPr>
            <a:xfrm>
              <a:off x="6128905" y="1877983"/>
              <a:ext cx="5233788" cy="4013753"/>
              <a:chOff x="6128905" y="1877983"/>
              <a:chExt cx="5233788" cy="4013753"/>
            </a:xfrm>
          </p:grpSpPr>
          <p:sp>
            <p:nvSpPr>
              <p:cNvPr id="135" name="Oval 134"/>
              <p:cNvSpPr/>
              <p:nvPr/>
            </p:nvSpPr>
            <p:spPr bwMode="ltGray">
              <a:xfrm>
                <a:off x="7178018" y="1891941"/>
                <a:ext cx="3164516" cy="2994842"/>
              </a:xfrm>
              <a:prstGeom prst="ellipse">
                <a:avLst/>
              </a:prstGeom>
              <a:noFill/>
              <a:ln w="762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99">
                  <a:latin typeface="+mj-lt"/>
                  <a:cs typeface="Arial" panose="020B0604020202020204" pitchFamily="34" charset="0"/>
                </a:endParaRPr>
              </a:p>
            </p:txBody>
          </p:sp>
          <p:sp>
            <p:nvSpPr>
              <p:cNvPr id="136" name="TextBox 135"/>
              <p:cNvSpPr txBox="1"/>
              <p:nvPr/>
            </p:nvSpPr>
            <p:spPr>
              <a:xfrm>
                <a:off x="7176281" y="1877983"/>
                <a:ext cx="3214644" cy="3019314"/>
              </a:xfrm>
              <a:prstGeom prst="rect">
                <a:avLst/>
              </a:prstGeom>
              <a:noFill/>
            </p:spPr>
            <p:txBody>
              <a:bodyPr wrap="none" lIns="0" tIns="0" rIns="0" bIns="0" rtlCol="0" anchor="ctr">
                <a:noAutofit/>
              </a:bodyPr>
              <a:lstStyle/>
              <a:p>
                <a:pPr algn="ctr">
                  <a:lnSpc>
                    <a:spcPct val="90000"/>
                  </a:lnSpc>
                </a:pPr>
                <a:r>
                  <a:rPr lang="en-US" sz="3600" b="1" dirty="0" smtClean="0">
                    <a:solidFill>
                      <a:prstClr val="black"/>
                    </a:solidFill>
                    <a:latin typeface="+mj-lt"/>
                    <a:cs typeface="Arial" panose="020B0604020202020204" pitchFamily="34" charset="0"/>
                  </a:rPr>
                  <a:t>Up to </a:t>
                </a:r>
              </a:p>
              <a:p>
                <a:pPr algn="ctr">
                  <a:lnSpc>
                    <a:spcPct val="90000"/>
                  </a:lnSpc>
                </a:pPr>
                <a:r>
                  <a:rPr lang="en-US" sz="3600" b="1" dirty="0" smtClean="0">
                    <a:solidFill>
                      <a:prstClr val="black"/>
                    </a:solidFill>
                    <a:latin typeface="+mj-lt"/>
                    <a:cs typeface="Arial" panose="020B0604020202020204" pitchFamily="34" charset="0"/>
                  </a:rPr>
                  <a:t>80X </a:t>
                </a:r>
                <a:r>
                  <a:rPr lang="en-US" sz="3600" b="1" dirty="0">
                    <a:solidFill>
                      <a:prstClr val="black"/>
                    </a:solidFill>
                    <a:latin typeface="+mj-lt"/>
                    <a:cs typeface="Arial" panose="020B0604020202020204" pitchFamily="34" charset="0"/>
                  </a:rPr>
                  <a:t>faster</a:t>
                </a:r>
              </a:p>
            </p:txBody>
          </p:sp>
          <p:sp>
            <p:nvSpPr>
              <p:cNvPr id="137" name="TextBox 136"/>
              <p:cNvSpPr txBox="1"/>
              <p:nvPr/>
            </p:nvSpPr>
            <p:spPr>
              <a:xfrm>
                <a:off x="7520171" y="4970708"/>
                <a:ext cx="2460553" cy="630133"/>
              </a:xfrm>
              <a:prstGeom prst="rect">
                <a:avLst/>
              </a:prstGeom>
              <a:noFill/>
            </p:spPr>
            <p:txBody>
              <a:bodyPr wrap="none" lIns="0" tIns="0" rIns="0" bIns="0" rtlCol="0">
                <a:noAutofit/>
              </a:bodyPr>
              <a:lstStyle/>
              <a:p>
                <a:pPr algn="ctr">
                  <a:lnSpc>
                    <a:spcPct val="90000"/>
                  </a:lnSpc>
                </a:pPr>
                <a:r>
                  <a:rPr lang="en-US" sz="4400" b="1">
                    <a:latin typeface="+mj-lt"/>
                    <a:cs typeface="Arial" panose="020B0604020202020204" pitchFamily="34" charset="0"/>
                  </a:rPr>
                  <a:t>&lt; 15 seconds</a:t>
                </a:r>
              </a:p>
            </p:txBody>
          </p:sp>
          <p:sp>
            <p:nvSpPr>
              <p:cNvPr id="138" name="TextBox 137"/>
              <p:cNvSpPr txBox="1"/>
              <p:nvPr/>
            </p:nvSpPr>
            <p:spPr>
              <a:xfrm>
                <a:off x="6128905" y="5504252"/>
                <a:ext cx="5233788" cy="387484"/>
              </a:xfrm>
              <a:prstGeom prst="rect">
                <a:avLst/>
              </a:prstGeom>
              <a:noFill/>
            </p:spPr>
            <p:txBody>
              <a:bodyPr wrap="none" lIns="0" tIns="0" rIns="0" bIns="0" rtlCol="0">
                <a:noAutofit/>
              </a:bodyPr>
              <a:lstStyle/>
              <a:p>
                <a:pPr algn="ctr">
                  <a:lnSpc>
                    <a:spcPct val="90000"/>
                  </a:lnSpc>
                </a:pPr>
                <a:r>
                  <a:rPr lang="en-US" sz="2400">
                    <a:latin typeface="+mj-lt"/>
                    <a:cs typeface="Arial" panose="020B0604020202020204" pitchFamily="34" charset="0"/>
                  </a:rPr>
                  <a:t>New images ready to boot </a:t>
                </a:r>
              </a:p>
            </p:txBody>
          </p:sp>
        </p:grpSp>
      </p:grpSp>
      <p:sp>
        <p:nvSpPr>
          <p:cNvPr id="3" name="Slide Number Placeholder 2"/>
          <p:cNvSpPr>
            <a:spLocks noGrp="1"/>
          </p:cNvSpPr>
          <p:nvPr>
            <p:ph type="sldNum" sz="quarter" idx="12"/>
          </p:nvPr>
        </p:nvSpPr>
        <p:spPr/>
        <p:txBody>
          <a:bodyPr/>
          <a:lstStyle/>
          <a:p>
            <a:fld id="{B016F8AB-BCEA-4347-8BA6-BE776009BC89}" type="slidenum">
              <a:rPr lang="en-US" smtClean="0"/>
              <a:t>19</a:t>
            </a:fld>
            <a:endParaRPr lang="en-US"/>
          </a:p>
        </p:txBody>
      </p:sp>
      <p:sp>
        <p:nvSpPr>
          <p:cNvPr id="11" name="Footer Placeholder 10"/>
          <p:cNvSpPr>
            <a:spLocks noGrp="1"/>
          </p:cNvSpPr>
          <p:nvPr>
            <p:ph type="ftr" sz="quarter" idx="11"/>
          </p:nvPr>
        </p:nvSpPr>
        <p:spPr/>
        <p:txBody>
          <a:bodyPr/>
          <a:lstStyle/>
          <a:p>
            <a:r>
              <a:rPr lang="en-US" smtClean="0"/>
              <a:t>For HPE and Channel Partner internal use only</a:t>
            </a:r>
            <a:endParaRPr lang="en-US" dirty="0"/>
          </a:p>
        </p:txBody>
      </p:sp>
    </p:spTree>
    <p:extLst>
      <p:ext uri="{BB962C8B-B14F-4D97-AF65-F5344CB8AC3E}">
        <p14:creationId xmlns:p14="http://schemas.microsoft.com/office/powerpoint/2010/main" val="2740029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par>
                          <p:cTn id="17" fill="hold">
                            <p:stCondLst>
                              <p:cond delay="0"/>
                            </p:stCondLst>
                            <p:childTnLst>
                              <p:par>
                                <p:cTn id="18" presetID="22" presetClass="entr" presetSubtype="8" fill="hold" nodeType="afterEffect">
                                  <p:stCondLst>
                                    <p:cond delay="10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par>
                          <p:cTn id="23" fill="hold">
                            <p:stCondLst>
                              <p:cond delay="600"/>
                            </p:stCondLst>
                            <p:childTnLst>
                              <p:par>
                                <p:cTn id="24" presetID="22" presetClass="entr" presetSubtype="1" fill="hold" nodeType="afterEffect">
                                  <p:stCondLst>
                                    <p:cond delay="10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par>
                          <p:cTn id="27" fill="hold">
                            <p:stCondLst>
                              <p:cond delay="1200"/>
                            </p:stCondLst>
                            <p:childTnLst>
                              <p:par>
                                <p:cTn id="28" presetID="22" presetClass="entr" presetSubtype="8" fill="hold" nodeType="afterEffect">
                                  <p:stCondLst>
                                    <p:cond delay="10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1800"/>
                            </p:stCondLst>
                            <p:childTnLst>
                              <p:par>
                                <p:cTn id="32" presetID="1" presetClass="entr" presetSubtype="0" fill="hold" grpId="0" nodeType="afterEffect">
                                  <p:stCondLst>
                                    <p:cond delay="100"/>
                                  </p:stCondLst>
                                  <p:childTnLst>
                                    <p:set>
                                      <p:cBhvr>
                                        <p:cTn id="33" dur="1" fill="hold">
                                          <p:stCondLst>
                                            <p:cond delay="0"/>
                                          </p:stCondLst>
                                        </p:cTn>
                                        <p:tgtEl>
                                          <p:spTgt spid="77"/>
                                        </p:tgtEl>
                                        <p:attrNameLst>
                                          <p:attrName>style.visibility</p:attrName>
                                        </p:attrNameLst>
                                      </p:cBhvr>
                                      <p:to>
                                        <p:strVal val="visible"/>
                                      </p:to>
                                    </p:set>
                                  </p:childTnLst>
                                </p:cTn>
                              </p:par>
                            </p:childTnLst>
                          </p:cTn>
                        </p:par>
                        <p:par>
                          <p:cTn id="34" fill="hold">
                            <p:stCondLst>
                              <p:cond delay="19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22" presetClass="entr" presetSubtype="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500"/>
                                        <p:tgtEl>
                                          <p:spTgt spid="29"/>
                                        </p:tgtEl>
                                      </p:cBhvr>
                                    </p:animEffect>
                                  </p:childTnLst>
                                </p:cTn>
                              </p:par>
                            </p:childTnLst>
                          </p:cTn>
                        </p:par>
                        <p:par>
                          <p:cTn id="40" fill="hold">
                            <p:stCondLst>
                              <p:cond delay="2400"/>
                            </p:stCondLst>
                            <p:childTnLst>
                              <p:par>
                                <p:cTn id="41" presetID="22" presetClass="entr" presetSubtype="2"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right)">
                                      <p:cBhvr>
                                        <p:cTn id="43" dur="500"/>
                                        <p:tgtEl>
                                          <p:spTgt spid="31"/>
                                        </p:tgtEl>
                                      </p:cBhvr>
                                    </p:animEffect>
                                  </p:childTnLst>
                                </p:cTn>
                              </p:par>
                            </p:childTnLst>
                          </p:cTn>
                        </p:par>
                        <p:par>
                          <p:cTn id="44" fill="hold">
                            <p:stCondLst>
                              <p:cond delay="2900"/>
                            </p:stCondLst>
                            <p:childTnLst>
                              <p:par>
                                <p:cTn id="45" presetID="22" presetClass="entr" presetSubtype="4"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par>
                          <p:cTn id="48" fill="hold">
                            <p:stCondLst>
                              <p:cond delay="3400"/>
                            </p:stCondLst>
                            <p:childTnLst>
                              <p:par>
                                <p:cTn id="49" presetID="22" presetClass="entr" presetSubtype="8" fill="hold" nodeType="afterEffect">
                                  <p:stCondLst>
                                    <p:cond delay="100"/>
                                  </p:stCondLst>
                                  <p:childTnLst>
                                    <p:set>
                                      <p:cBhvr>
                                        <p:cTn id="50" dur="1" fill="hold">
                                          <p:stCondLst>
                                            <p:cond delay="0"/>
                                          </p:stCondLst>
                                        </p:cTn>
                                        <p:tgtEl>
                                          <p:spTgt spid="72"/>
                                        </p:tgtEl>
                                        <p:attrNameLst>
                                          <p:attrName>style.visibility</p:attrName>
                                        </p:attrNameLst>
                                      </p:cBhvr>
                                      <p:to>
                                        <p:strVal val="visible"/>
                                      </p:to>
                                    </p:set>
                                    <p:animEffect transition="in" filter="wipe(left)">
                                      <p:cBhvr>
                                        <p:cTn id="51" dur="500"/>
                                        <p:tgtEl>
                                          <p:spTgt spid="72"/>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69"/>
                                        </p:tgtEl>
                                        <p:attrNameLst>
                                          <p:attrName>style.visibility</p:attrName>
                                        </p:attrNameLst>
                                      </p:cBhvr>
                                      <p:to>
                                        <p:strVal val="visible"/>
                                      </p:to>
                                    </p:set>
                                  </p:childTnLst>
                                </p:cTn>
                              </p:par>
                            </p:childTnLst>
                          </p:cTn>
                        </p:par>
                        <p:par>
                          <p:cTn id="54" fill="hold">
                            <p:stCondLst>
                              <p:cond delay="4000"/>
                            </p:stCondLst>
                            <p:childTnLst>
                              <p:par>
                                <p:cTn id="55" presetID="22" presetClass="entr" presetSubtype="1" fill="hold" nodeType="afterEffect">
                                  <p:stCondLst>
                                    <p:cond delay="100"/>
                                  </p:stCondLst>
                                  <p:childTnLst>
                                    <p:set>
                                      <p:cBhvr>
                                        <p:cTn id="56" dur="1" fill="hold">
                                          <p:stCondLst>
                                            <p:cond delay="0"/>
                                          </p:stCondLst>
                                        </p:cTn>
                                        <p:tgtEl>
                                          <p:spTgt spid="71"/>
                                        </p:tgtEl>
                                        <p:attrNameLst>
                                          <p:attrName>style.visibility</p:attrName>
                                        </p:attrNameLst>
                                      </p:cBhvr>
                                      <p:to>
                                        <p:strVal val="visible"/>
                                      </p:to>
                                    </p:set>
                                    <p:animEffect transition="in" filter="wipe(up)">
                                      <p:cBhvr>
                                        <p:cTn id="57" dur="500"/>
                                        <p:tgtEl>
                                          <p:spTgt spid="71"/>
                                        </p:tgtEl>
                                      </p:cBhvr>
                                    </p:animEffect>
                                  </p:childTnLst>
                                </p:cTn>
                              </p:par>
                            </p:childTnLst>
                          </p:cTn>
                        </p:par>
                        <p:par>
                          <p:cTn id="58" fill="hold">
                            <p:stCondLst>
                              <p:cond delay="4600"/>
                            </p:stCondLst>
                            <p:childTnLst>
                              <p:par>
                                <p:cTn id="59" presetID="22" presetClass="entr" presetSubtype="8" fill="hold" nodeType="afterEffect">
                                  <p:stCondLst>
                                    <p:cond delay="100"/>
                                  </p:stCondLst>
                                  <p:childTnLst>
                                    <p:set>
                                      <p:cBhvr>
                                        <p:cTn id="60" dur="1" fill="hold">
                                          <p:stCondLst>
                                            <p:cond delay="0"/>
                                          </p:stCondLst>
                                        </p:cTn>
                                        <p:tgtEl>
                                          <p:spTgt spid="89"/>
                                        </p:tgtEl>
                                        <p:attrNameLst>
                                          <p:attrName>style.visibility</p:attrName>
                                        </p:attrNameLst>
                                      </p:cBhvr>
                                      <p:to>
                                        <p:strVal val="visible"/>
                                      </p:to>
                                    </p:set>
                                    <p:animEffect transition="in" filter="wipe(left)">
                                      <p:cBhvr>
                                        <p:cTn id="61" dur="500"/>
                                        <p:tgtEl>
                                          <p:spTgt spid="89"/>
                                        </p:tgtEl>
                                      </p:cBhvr>
                                    </p:animEffect>
                                  </p:childTnLst>
                                </p:cTn>
                              </p:par>
                            </p:childTnLst>
                          </p:cTn>
                        </p:par>
                        <p:par>
                          <p:cTn id="62" fill="hold">
                            <p:stCondLst>
                              <p:cond delay="5200"/>
                            </p:stCondLst>
                            <p:childTnLst>
                              <p:par>
                                <p:cTn id="63" presetID="1" presetClass="entr" presetSubtype="0" fill="hold" grpId="0" nodeType="afterEffect">
                                  <p:stCondLst>
                                    <p:cond delay="0"/>
                                  </p:stCondLst>
                                  <p:childTnLst>
                                    <p:set>
                                      <p:cBhvr>
                                        <p:cTn id="64" dur="1" fill="hold">
                                          <p:stCondLst>
                                            <p:cond delay="0"/>
                                          </p:stCondLst>
                                        </p:cTn>
                                        <p:tgtEl>
                                          <p:spTgt spid="79"/>
                                        </p:tgtEl>
                                        <p:attrNameLst>
                                          <p:attrName>style.visibility</p:attrName>
                                        </p:attrNameLst>
                                      </p:cBhvr>
                                      <p:to>
                                        <p:strVal val="visible"/>
                                      </p:to>
                                    </p:set>
                                  </p:childTnLst>
                                </p:cTn>
                              </p:par>
                            </p:childTnLst>
                          </p:cTn>
                        </p:par>
                        <p:par>
                          <p:cTn id="65" fill="hold">
                            <p:stCondLst>
                              <p:cond delay="5200"/>
                            </p:stCondLst>
                            <p:childTnLst>
                              <p:par>
                                <p:cTn id="66" presetID="1" presetClass="entr" presetSubtype="0" fill="hold" grpId="0" nodeType="afterEffect">
                                  <p:stCondLst>
                                    <p:cond delay="0"/>
                                  </p:stCondLst>
                                  <p:childTnLst>
                                    <p:set>
                                      <p:cBhvr>
                                        <p:cTn id="67" dur="1" fill="hold">
                                          <p:stCondLst>
                                            <p:cond delay="0"/>
                                          </p:stCondLst>
                                        </p:cTn>
                                        <p:tgtEl>
                                          <p:spTgt spid="70"/>
                                        </p:tgtEl>
                                        <p:attrNameLst>
                                          <p:attrName>style.visibility</p:attrName>
                                        </p:attrNameLst>
                                      </p:cBhvr>
                                      <p:to>
                                        <p:strVal val="visible"/>
                                      </p:to>
                                    </p:set>
                                  </p:childTnLst>
                                </p:cTn>
                              </p:par>
                            </p:childTnLst>
                          </p:cTn>
                        </p:par>
                        <p:par>
                          <p:cTn id="68" fill="hold">
                            <p:stCondLst>
                              <p:cond delay="5200"/>
                            </p:stCondLst>
                            <p:childTnLst>
                              <p:par>
                                <p:cTn id="69" presetID="22" presetClass="entr" presetSubtype="1" fill="hold" nodeType="after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wipe(up)">
                                      <p:cBhvr>
                                        <p:cTn id="71" dur="500"/>
                                        <p:tgtEl>
                                          <p:spTgt spid="86"/>
                                        </p:tgtEl>
                                      </p:cBhvr>
                                    </p:animEffect>
                                  </p:childTnLst>
                                </p:cTn>
                              </p:par>
                            </p:childTnLst>
                          </p:cTn>
                        </p:par>
                        <p:par>
                          <p:cTn id="72" fill="hold">
                            <p:stCondLst>
                              <p:cond delay="5700"/>
                            </p:stCondLst>
                            <p:childTnLst>
                              <p:par>
                                <p:cTn id="73" presetID="22" presetClass="entr" presetSubtype="2" fill="hold" nodeType="afterEffect">
                                  <p:stCondLst>
                                    <p:cond delay="200"/>
                                  </p:stCondLst>
                                  <p:childTnLst>
                                    <p:set>
                                      <p:cBhvr>
                                        <p:cTn id="74" dur="1" fill="hold">
                                          <p:stCondLst>
                                            <p:cond delay="0"/>
                                          </p:stCondLst>
                                        </p:cTn>
                                        <p:tgtEl>
                                          <p:spTgt spid="87"/>
                                        </p:tgtEl>
                                        <p:attrNameLst>
                                          <p:attrName>style.visibility</p:attrName>
                                        </p:attrNameLst>
                                      </p:cBhvr>
                                      <p:to>
                                        <p:strVal val="visible"/>
                                      </p:to>
                                    </p:set>
                                    <p:animEffect transition="in" filter="wipe(right)">
                                      <p:cBhvr>
                                        <p:cTn id="75" dur="500"/>
                                        <p:tgtEl>
                                          <p:spTgt spid="87"/>
                                        </p:tgtEl>
                                      </p:cBhvr>
                                    </p:animEffect>
                                  </p:childTnLst>
                                </p:cTn>
                              </p:par>
                            </p:childTnLst>
                          </p:cTn>
                        </p:par>
                        <p:par>
                          <p:cTn id="76" fill="hold">
                            <p:stCondLst>
                              <p:cond delay="6400"/>
                            </p:stCondLst>
                            <p:childTnLst>
                              <p:par>
                                <p:cTn id="77" presetID="22" presetClass="entr" presetSubtype="4" fill="hold" nodeType="after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wipe(down)">
                                      <p:cBhvr>
                                        <p:cTn id="79" dur="500"/>
                                        <p:tgtEl>
                                          <p:spTgt spid="88"/>
                                        </p:tgtEl>
                                      </p:cBhvr>
                                    </p:animEffect>
                                  </p:childTnLst>
                                </p:cTn>
                              </p:par>
                            </p:childTnLst>
                          </p:cTn>
                        </p:par>
                        <p:par>
                          <p:cTn id="80" fill="hold">
                            <p:stCondLst>
                              <p:cond delay="6900"/>
                            </p:stCondLst>
                            <p:childTnLst>
                              <p:par>
                                <p:cTn id="81" presetID="22" presetClass="entr" presetSubtype="8" fill="hold" nodeType="afterEffect">
                                  <p:stCondLst>
                                    <p:cond delay="100"/>
                                  </p:stCondLst>
                                  <p:childTnLst>
                                    <p:set>
                                      <p:cBhvr>
                                        <p:cTn id="82" dur="1" fill="hold">
                                          <p:stCondLst>
                                            <p:cond delay="0"/>
                                          </p:stCondLst>
                                        </p:cTn>
                                        <p:tgtEl>
                                          <p:spTgt spid="101"/>
                                        </p:tgtEl>
                                        <p:attrNameLst>
                                          <p:attrName>style.visibility</p:attrName>
                                        </p:attrNameLst>
                                      </p:cBhvr>
                                      <p:to>
                                        <p:strVal val="visible"/>
                                      </p:to>
                                    </p:set>
                                    <p:animEffect transition="in" filter="wipe(left)">
                                      <p:cBhvr>
                                        <p:cTn id="83" dur="500"/>
                                        <p:tgtEl>
                                          <p:spTgt spid="101"/>
                                        </p:tgtEl>
                                      </p:cBhvr>
                                    </p:animEffect>
                                  </p:childTnLst>
                                </p:cTn>
                              </p:par>
                              <p:par>
                                <p:cTn id="84" presetID="1" presetClass="entr" presetSubtype="0" fill="hold" grpId="0" nodeType="withEffect">
                                  <p:stCondLst>
                                    <p:cond delay="0"/>
                                  </p:stCondLst>
                                  <p:childTnLst>
                                    <p:set>
                                      <p:cBhvr>
                                        <p:cTn id="85" dur="1" fill="hold">
                                          <p:stCondLst>
                                            <p:cond delay="0"/>
                                          </p:stCondLst>
                                        </p:cTn>
                                        <p:tgtEl>
                                          <p:spTgt spid="98"/>
                                        </p:tgtEl>
                                        <p:attrNameLst>
                                          <p:attrName>style.visibility</p:attrName>
                                        </p:attrNameLst>
                                      </p:cBhvr>
                                      <p:to>
                                        <p:strVal val="visible"/>
                                      </p:to>
                                    </p:set>
                                  </p:childTnLst>
                                </p:cTn>
                              </p:par>
                            </p:childTnLst>
                          </p:cTn>
                        </p:par>
                        <p:par>
                          <p:cTn id="86" fill="hold">
                            <p:stCondLst>
                              <p:cond delay="7500"/>
                            </p:stCondLst>
                            <p:childTnLst>
                              <p:par>
                                <p:cTn id="87" presetID="22" presetClass="entr" presetSubtype="1" fill="hold" nodeType="afterEffect">
                                  <p:stCondLst>
                                    <p:cond delay="100"/>
                                  </p:stCondLst>
                                  <p:childTnLst>
                                    <p:set>
                                      <p:cBhvr>
                                        <p:cTn id="88" dur="1" fill="hold">
                                          <p:stCondLst>
                                            <p:cond delay="0"/>
                                          </p:stCondLst>
                                        </p:cTn>
                                        <p:tgtEl>
                                          <p:spTgt spid="100"/>
                                        </p:tgtEl>
                                        <p:attrNameLst>
                                          <p:attrName>style.visibility</p:attrName>
                                        </p:attrNameLst>
                                      </p:cBhvr>
                                      <p:to>
                                        <p:strVal val="visible"/>
                                      </p:to>
                                    </p:set>
                                    <p:animEffect transition="in" filter="wipe(up)">
                                      <p:cBhvr>
                                        <p:cTn id="89" dur="500"/>
                                        <p:tgtEl>
                                          <p:spTgt spid="100"/>
                                        </p:tgtEl>
                                      </p:cBhvr>
                                    </p:animEffect>
                                  </p:childTnLst>
                                </p:cTn>
                              </p:par>
                            </p:childTnLst>
                          </p:cTn>
                        </p:par>
                        <p:par>
                          <p:cTn id="90" fill="hold">
                            <p:stCondLst>
                              <p:cond delay="8100"/>
                            </p:stCondLst>
                            <p:childTnLst>
                              <p:par>
                                <p:cTn id="91" presetID="22" presetClass="entr" presetSubtype="8" fill="hold" nodeType="afterEffect">
                                  <p:stCondLst>
                                    <p:cond delay="100"/>
                                  </p:stCondLst>
                                  <p:childTnLst>
                                    <p:set>
                                      <p:cBhvr>
                                        <p:cTn id="92" dur="1" fill="hold">
                                          <p:stCondLst>
                                            <p:cond delay="0"/>
                                          </p:stCondLst>
                                        </p:cTn>
                                        <p:tgtEl>
                                          <p:spTgt spid="112"/>
                                        </p:tgtEl>
                                        <p:attrNameLst>
                                          <p:attrName>style.visibility</p:attrName>
                                        </p:attrNameLst>
                                      </p:cBhvr>
                                      <p:to>
                                        <p:strVal val="visible"/>
                                      </p:to>
                                    </p:set>
                                    <p:animEffect transition="in" filter="wipe(left)">
                                      <p:cBhvr>
                                        <p:cTn id="93" dur="500"/>
                                        <p:tgtEl>
                                          <p:spTgt spid="112"/>
                                        </p:tgtEl>
                                      </p:cBhvr>
                                    </p:animEffect>
                                  </p:childTnLst>
                                </p:cTn>
                              </p:par>
                            </p:childTnLst>
                          </p:cTn>
                        </p:par>
                        <p:par>
                          <p:cTn id="94" fill="hold">
                            <p:stCondLst>
                              <p:cond delay="8700"/>
                            </p:stCondLst>
                            <p:childTnLst>
                              <p:par>
                                <p:cTn id="95" presetID="1" presetClass="entr" presetSubtype="0" fill="hold" grpId="0" nodeType="afterEffect">
                                  <p:stCondLst>
                                    <p:cond delay="0"/>
                                  </p:stCondLst>
                                  <p:childTnLst>
                                    <p:set>
                                      <p:cBhvr>
                                        <p:cTn id="96" dur="1" fill="hold">
                                          <p:stCondLst>
                                            <p:cond delay="0"/>
                                          </p:stCondLst>
                                        </p:cTn>
                                        <p:tgtEl>
                                          <p:spTgt spid="78"/>
                                        </p:tgtEl>
                                        <p:attrNameLst>
                                          <p:attrName>style.visibility</p:attrName>
                                        </p:attrNameLst>
                                      </p:cBhvr>
                                      <p:to>
                                        <p:strVal val="visible"/>
                                      </p:to>
                                    </p:set>
                                  </p:childTnLst>
                                </p:cTn>
                              </p:par>
                            </p:childTnLst>
                          </p:cTn>
                        </p:par>
                        <p:par>
                          <p:cTn id="97" fill="hold">
                            <p:stCondLst>
                              <p:cond delay="8700"/>
                            </p:stCondLst>
                            <p:childTnLst>
                              <p:par>
                                <p:cTn id="98" presetID="1" presetClass="entr" presetSubtype="0" fill="hold" grpId="0" nodeType="afterEffect">
                                  <p:stCondLst>
                                    <p:cond delay="0"/>
                                  </p:stCondLst>
                                  <p:childTnLst>
                                    <p:set>
                                      <p:cBhvr>
                                        <p:cTn id="99" dur="1" fill="hold">
                                          <p:stCondLst>
                                            <p:cond delay="0"/>
                                          </p:stCondLst>
                                        </p:cTn>
                                        <p:tgtEl>
                                          <p:spTgt spid="99"/>
                                        </p:tgtEl>
                                        <p:attrNameLst>
                                          <p:attrName>style.visibility</p:attrName>
                                        </p:attrNameLst>
                                      </p:cBhvr>
                                      <p:to>
                                        <p:strVal val="visible"/>
                                      </p:to>
                                    </p:set>
                                  </p:childTnLst>
                                </p:cTn>
                              </p:par>
                            </p:childTnLst>
                          </p:cTn>
                        </p:par>
                        <p:par>
                          <p:cTn id="100" fill="hold">
                            <p:stCondLst>
                              <p:cond delay="8700"/>
                            </p:stCondLst>
                            <p:childTnLst>
                              <p:par>
                                <p:cTn id="101" presetID="22" presetClass="entr" presetSubtype="1" fill="hold" nodeType="afterEffect">
                                  <p:stCondLst>
                                    <p:cond delay="0"/>
                                  </p:stCondLst>
                                  <p:childTnLst>
                                    <p:set>
                                      <p:cBhvr>
                                        <p:cTn id="102" dur="1" fill="hold">
                                          <p:stCondLst>
                                            <p:cond delay="0"/>
                                          </p:stCondLst>
                                        </p:cTn>
                                        <p:tgtEl>
                                          <p:spTgt spid="109"/>
                                        </p:tgtEl>
                                        <p:attrNameLst>
                                          <p:attrName>style.visibility</p:attrName>
                                        </p:attrNameLst>
                                      </p:cBhvr>
                                      <p:to>
                                        <p:strVal val="visible"/>
                                      </p:to>
                                    </p:set>
                                    <p:animEffect transition="in" filter="wipe(up)">
                                      <p:cBhvr>
                                        <p:cTn id="103" dur="500"/>
                                        <p:tgtEl>
                                          <p:spTgt spid="109"/>
                                        </p:tgtEl>
                                      </p:cBhvr>
                                    </p:animEffect>
                                  </p:childTnLst>
                                </p:cTn>
                              </p:par>
                            </p:childTnLst>
                          </p:cTn>
                        </p:par>
                        <p:par>
                          <p:cTn id="104" fill="hold">
                            <p:stCondLst>
                              <p:cond delay="9200"/>
                            </p:stCondLst>
                            <p:childTnLst>
                              <p:par>
                                <p:cTn id="105" presetID="22" presetClass="entr" presetSubtype="2" fill="hold" nodeType="afterEffect">
                                  <p:stCondLst>
                                    <p:cond delay="50"/>
                                  </p:stCondLst>
                                  <p:childTnLst>
                                    <p:set>
                                      <p:cBhvr>
                                        <p:cTn id="106" dur="1" fill="hold">
                                          <p:stCondLst>
                                            <p:cond delay="0"/>
                                          </p:stCondLst>
                                        </p:cTn>
                                        <p:tgtEl>
                                          <p:spTgt spid="110"/>
                                        </p:tgtEl>
                                        <p:attrNameLst>
                                          <p:attrName>style.visibility</p:attrName>
                                        </p:attrNameLst>
                                      </p:cBhvr>
                                      <p:to>
                                        <p:strVal val="visible"/>
                                      </p:to>
                                    </p:set>
                                    <p:animEffect transition="in" filter="wipe(right)">
                                      <p:cBhvr>
                                        <p:cTn id="107" dur="500"/>
                                        <p:tgtEl>
                                          <p:spTgt spid="110"/>
                                        </p:tgtEl>
                                      </p:cBhvr>
                                    </p:animEffect>
                                  </p:childTnLst>
                                </p:cTn>
                              </p:par>
                            </p:childTnLst>
                          </p:cTn>
                        </p:par>
                        <p:par>
                          <p:cTn id="108" fill="hold">
                            <p:stCondLst>
                              <p:cond delay="9750"/>
                            </p:stCondLst>
                            <p:childTnLst>
                              <p:par>
                                <p:cTn id="109" presetID="22" presetClass="entr" presetSubtype="4" fill="hold" nodeType="afterEffect">
                                  <p:stCondLst>
                                    <p:cond delay="100"/>
                                  </p:stCondLst>
                                  <p:childTnLst>
                                    <p:set>
                                      <p:cBhvr>
                                        <p:cTn id="110" dur="1" fill="hold">
                                          <p:stCondLst>
                                            <p:cond delay="0"/>
                                          </p:stCondLst>
                                        </p:cTn>
                                        <p:tgtEl>
                                          <p:spTgt spid="111"/>
                                        </p:tgtEl>
                                        <p:attrNameLst>
                                          <p:attrName>style.visibility</p:attrName>
                                        </p:attrNameLst>
                                      </p:cBhvr>
                                      <p:to>
                                        <p:strVal val="visible"/>
                                      </p:to>
                                    </p:set>
                                    <p:animEffect transition="in" filter="wipe(down)">
                                      <p:cBhvr>
                                        <p:cTn id="111" dur="500"/>
                                        <p:tgtEl>
                                          <p:spTgt spid="111"/>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
                                        </p:tgtEl>
                                        <p:attrNameLst>
                                          <p:attrName>style.visibility</p:attrName>
                                        </p:attrNameLst>
                                      </p:cBhvr>
                                      <p:to>
                                        <p:strVal val="visible"/>
                                      </p:to>
                                    </p:set>
                                  </p:childTnLst>
                                </p:cTn>
                              </p:par>
                            </p:childTnLst>
                          </p:cTn>
                        </p:par>
                        <p:par>
                          <p:cTn id="116" fill="hold">
                            <p:stCondLst>
                              <p:cond delay="0"/>
                            </p:stCondLst>
                            <p:childTnLst>
                              <p:par>
                                <p:cTn id="117" presetID="1" presetClass="exit" presetSubtype="0" fill="hold" grpId="0" nodeType="afterEffect">
                                  <p:stCondLst>
                                    <p:cond delay="0"/>
                                  </p:stCondLst>
                                  <p:childTnLst>
                                    <p:set>
                                      <p:cBhvr>
                                        <p:cTn id="118" dur="1" fill="hold">
                                          <p:stCondLst>
                                            <p:cond delay="0"/>
                                          </p:stCondLst>
                                        </p:cTn>
                                        <p:tgtEl>
                                          <p:spTgt spid="9"/>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126"/>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1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7"/>
                                        </p:tgtEl>
                                        <p:attrNameLst>
                                          <p:attrName>style.visibility</p:attrName>
                                        </p:attrNameLst>
                                      </p:cBhvr>
                                      <p:to>
                                        <p:strVal val="visible"/>
                                      </p:to>
                                    </p:set>
                                  </p:childTnLst>
                                </p:cTn>
                              </p:par>
                            </p:childTnLst>
                          </p:cTn>
                        </p:par>
                        <p:par>
                          <p:cTn id="125" fill="hold">
                            <p:stCondLst>
                              <p:cond delay="0"/>
                            </p:stCondLst>
                            <p:childTnLst>
                              <p:par>
                                <p:cTn id="126" presetID="42" presetClass="path" presetSubtype="0" accel="50000" decel="50000" fill="hold" grpId="0" nodeType="afterEffect">
                                  <p:stCondLst>
                                    <p:cond delay="0"/>
                                  </p:stCondLst>
                                  <p:childTnLst>
                                    <p:animMotion origin="layout" path="M -2.77778E-6 4.07407E-6 L -2.77778E-6 0.14722 " pathEditMode="relative" rAng="0" ptsTypes="AA">
                                      <p:cBhvr>
                                        <p:cTn id="127" dur="1000" fill="hold"/>
                                        <p:tgtEl>
                                          <p:spTgt spid="56"/>
                                        </p:tgtEl>
                                        <p:attrNameLst>
                                          <p:attrName>ppt_x</p:attrName>
                                          <p:attrName>ppt_y</p:attrName>
                                        </p:attrNameLst>
                                      </p:cBhvr>
                                      <p:rCtr x="0" y="7346"/>
                                    </p:animMotion>
                                  </p:childTnLst>
                                </p:cTn>
                              </p:par>
                            </p:childTnLst>
                          </p:cTn>
                        </p:par>
                        <p:par>
                          <p:cTn id="128" fill="hold">
                            <p:stCondLst>
                              <p:cond delay="1000"/>
                            </p:stCondLst>
                            <p:childTnLst>
                              <p:par>
                                <p:cTn id="129" presetID="22" presetClass="entr" presetSubtype="8" fill="hold" nodeType="afterEffect">
                                  <p:stCondLst>
                                    <p:cond delay="0"/>
                                  </p:stCondLst>
                                  <p:childTnLst>
                                    <p:set>
                                      <p:cBhvr>
                                        <p:cTn id="130" dur="1" fill="hold">
                                          <p:stCondLst>
                                            <p:cond delay="0"/>
                                          </p:stCondLst>
                                        </p:cTn>
                                        <p:tgtEl>
                                          <p:spTgt spid="149"/>
                                        </p:tgtEl>
                                        <p:attrNameLst>
                                          <p:attrName>style.visibility</p:attrName>
                                        </p:attrNameLst>
                                      </p:cBhvr>
                                      <p:to>
                                        <p:strVal val="visible"/>
                                      </p:to>
                                    </p:set>
                                    <p:animEffect transition="in" filter="wipe(left)">
                                      <p:cBhvr>
                                        <p:cTn id="131" dur="1000"/>
                                        <p:tgtEl>
                                          <p:spTgt spid="149"/>
                                        </p:tgtEl>
                                      </p:cBhvr>
                                    </p:animEffect>
                                  </p:childTnLst>
                                </p:cTn>
                              </p:par>
                              <p:par>
                                <p:cTn id="132" presetID="22" presetClass="entr" presetSubtype="8" fill="hold" nodeType="withEffect">
                                  <p:stCondLst>
                                    <p:cond delay="0"/>
                                  </p:stCondLst>
                                  <p:childTnLst>
                                    <p:set>
                                      <p:cBhvr>
                                        <p:cTn id="133" dur="1" fill="hold">
                                          <p:stCondLst>
                                            <p:cond delay="0"/>
                                          </p:stCondLst>
                                        </p:cTn>
                                        <p:tgtEl>
                                          <p:spTgt spid="150"/>
                                        </p:tgtEl>
                                        <p:attrNameLst>
                                          <p:attrName>style.visibility</p:attrName>
                                        </p:attrNameLst>
                                      </p:cBhvr>
                                      <p:to>
                                        <p:strVal val="visible"/>
                                      </p:to>
                                    </p:set>
                                    <p:animEffect transition="in" filter="wipe(left)">
                                      <p:cBhvr>
                                        <p:cTn id="134" dur="1000"/>
                                        <p:tgtEl>
                                          <p:spTgt spid="150"/>
                                        </p:tgtEl>
                                      </p:cBhvr>
                                    </p:animEffect>
                                  </p:childTnLst>
                                </p:cTn>
                              </p:par>
                              <p:par>
                                <p:cTn id="135" presetID="22" presetClass="entr" presetSubtype="8" fill="hold" nodeType="withEffect">
                                  <p:stCondLst>
                                    <p:cond delay="0"/>
                                  </p:stCondLst>
                                  <p:childTnLst>
                                    <p:set>
                                      <p:cBhvr>
                                        <p:cTn id="136" dur="1" fill="hold">
                                          <p:stCondLst>
                                            <p:cond delay="0"/>
                                          </p:stCondLst>
                                        </p:cTn>
                                        <p:tgtEl>
                                          <p:spTgt spid="147"/>
                                        </p:tgtEl>
                                        <p:attrNameLst>
                                          <p:attrName>style.visibility</p:attrName>
                                        </p:attrNameLst>
                                      </p:cBhvr>
                                      <p:to>
                                        <p:strVal val="visible"/>
                                      </p:to>
                                    </p:set>
                                    <p:animEffect transition="in" filter="wipe(left)">
                                      <p:cBhvr>
                                        <p:cTn id="137" dur="1000"/>
                                        <p:tgtEl>
                                          <p:spTgt spid="147"/>
                                        </p:tgtEl>
                                      </p:cBhvr>
                                    </p:animEffect>
                                  </p:childTnLst>
                                </p:cTn>
                              </p:par>
                              <p:par>
                                <p:cTn id="138" presetID="22" presetClass="entr" presetSubtype="8" fill="hold" nodeType="withEffect">
                                  <p:stCondLst>
                                    <p:cond delay="0"/>
                                  </p:stCondLst>
                                  <p:childTnLst>
                                    <p:set>
                                      <p:cBhvr>
                                        <p:cTn id="139" dur="1" fill="hold">
                                          <p:stCondLst>
                                            <p:cond delay="0"/>
                                          </p:stCondLst>
                                        </p:cTn>
                                        <p:tgtEl>
                                          <p:spTgt spid="148"/>
                                        </p:tgtEl>
                                        <p:attrNameLst>
                                          <p:attrName>style.visibility</p:attrName>
                                        </p:attrNameLst>
                                      </p:cBhvr>
                                      <p:to>
                                        <p:strVal val="visible"/>
                                      </p:to>
                                    </p:set>
                                    <p:animEffect transition="in" filter="wipe(left)">
                                      <p:cBhvr>
                                        <p:cTn id="140" dur="1000"/>
                                        <p:tgtEl>
                                          <p:spTgt spid="148"/>
                                        </p:tgtEl>
                                      </p:cBhvr>
                                    </p:animEffect>
                                  </p:childTnLst>
                                </p:cTn>
                              </p:par>
                              <p:par>
                                <p:cTn id="141" presetID="22" presetClass="entr" presetSubtype="8" fill="hold" nodeType="withEffect">
                                  <p:stCondLst>
                                    <p:cond delay="0"/>
                                  </p:stCondLst>
                                  <p:childTnLst>
                                    <p:set>
                                      <p:cBhvr>
                                        <p:cTn id="142" dur="1" fill="hold">
                                          <p:stCondLst>
                                            <p:cond delay="0"/>
                                          </p:stCondLst>
                                        </p:cTn>
                                        <p:tgtEl>
                                          <p:spTgt spid="146"/>
                                        </p:tgtEl>
                                        <p:attrNameLst>
                                          <p:attrName>style.visibility</p:attrName>
                                        </p:attrNameLst>
                                      </p:cBhvr>
                                      <p:to>
                                        <p:strVal val="visible"/>
                                      </p:to>
                                    </p:set>
                                    <p:animEffect transition="in" filter="wipe(left)">
                                      <p:cBhvr>
                                        <p:cTn id="143" dur="1000"/>
                                        <p:tgtEl>
                                          <p:spTgt spid="146"/>
                                        </p:tgtEl>
                                      </p:cBhvr>
                                    </p:animEffect>
                                  </p:childTnLst>
                                </p:cTn>
                              </p:par>
                              <p:par>
                                <p:cTn id="144" presetID="22" presetClass="entr" presetSubtype="8" fill="hold" nodeType="withEffect">
                                  <p:stCondLst>
                                    <p:cond delay="0"/>
                                  </p:stCondLst>
                                  <p:childTnLst>
                                    <p:set>
                                      <p:cBhvr>
                                        <p:cTn id="145" dur="1" fill="hold">
                                          <p:stCondLst>
                                            <p:cond delay="0"/>
                                          </p:stCondLst>
                                        </p:cTn>
                                        <p:tgtEl>
                                          <p:spTgt spid="145"/>
                                        </p:tgtEl>
                                        <p:attrNameLst>
                                          <p:attrName>style.visibility</p:attrName>
                                        </p:attrNameLst>
                                      </p:cBhvr>
                                      <p:to>
                                        <p:strVal val="visible"/>
                                      </p:to>
                                    </p:set>
                                    <p:animEffect transition="in" filter="wipe(left)">
                                      <p:cBhvr>
                                        <p:cTn id="146" dur="1000"/>
                                        <p:tgtEl>
                                          <p:spTgt spid="145"/>
                                        </p:tgtEl>
                                      </p:cBhvr>
                                    </p:animEffect>
                                  </p:childTnLst>
                                </p:cTn>
                              </p:par>
                            </p:childTnLst>
                          </p:cTn>
                        </p:par>
                        <p:par>
                          <p:cTn id="147" fill="hold">
                            <p:stCondLst>
                              <p:cond delay="2000"/>
                            </p:stCondLst>
                            <p:childTnLst>
                              <p:par>
                                <p:cTn id="148" presetID="1" presetClass="exit" presetSubtype="0" fill="hold" nodeType="afterEffect">
                                  <p:stCondLst>
                                    <p:cond delay="0"/>
                                  </p:stCondLst>
                                  <p:childTnLst>
                                    <p:set>
                                      <p:cBhvr>
                                        <p:cTn id="149" dur="1" fill="hold">
                                          <p:stCondLst>
                                            <p:cond delay="0"/>
                                          </p:stCondLst>
                                        </p:cTn>
                                        <p:tgtEl>
                                          <p:spTgt spid="149"/>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150"/>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147"/>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148"/>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146"/>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145"/>
                                        </p:tgtEl>
                                        <p:attrNameLst>
                                          <p:attrName>style.visibility</p:attrName>
                                        </p:attrNameLst>
                                      </p:cBhvr>
                                      <p:to>
                                        <p:strVal val="hidden"/>
                                      </p:to>
                                    </p:set>
                                  </p:childTnLst>
                                </p:cTn>
                              </p:par>
                            </p:childTnLst>
                          </p:cTn>
                        </p:par>
                        <p:par>
                          <p:cTn id="160" fill="hold">
                            <p:stCondLst>
                              <p:cond delay="2000"/>
                            </p:stCondLst>
                            <p:childTnLst>
                              <p:par>
                                <p:cTn id="161" presetID="10" presetClass="entr" presetSubtype="0" fill="hold" nodeType="afterEffect">
                                  <p:stCondLst>
                                    <p:cond delay="0"/>
                                  </p:stCondLst>
                                  <p:childTnLst>
                                    <p:set>
                                      <p:cBhvr>
                                        <p:cTn id="162" dur="1" fill="hold">
                                          <p:stCondLst>
                                            <p:cond delay="0"/>
                                          </p:stCondLst>
                                        </p:cTn>
                                        <p:tgtEl>
                                          <p:spTgt spid="8"/>
                                        </p:tgtEl>
                                        <p:attrNameLst>
                                          <p:attrName>style.visibility</p:attrName>
                                        </p:attrNameLst>
                                      </p:cBhvr>
                                      <p:to>
                                        <p:strVal val="visible"/>
                                      </p:to>
                                    </p:set>
                                    <p:animEffect transition="in" filter="fade">
                                      <p:cBhvr>
                                        <p:cTn id="163" dur="500"/>
                                        <p:tgtEl>
                                          <p:spTgt spid="8"/>
                                        </p:tgtEl>
                                      </p:cBhvr>
                                    </p:animEffect>
                                  </p:childTnLst>
                                </p:cTn>
                              </p:par>
                              <p:par>
                                <p:cTn id="164" presetID="1" presetClass="exit" presetSubtype="0" fill="hold" grpId="0" nodeType="withEffect">
                                  <p:stCondLst>
                                    <p:cond delay="0"/>
                                  </p:stCondLst>
                                  <p:childTnLst>
                                    <p:set>
                                      <p:cBhvr>
                                        <p:cTn id="165" dur="1" fill="hold">
                                          <p:stCondLst>
                                            <p:cond delay="0"/>
                                          </p:stCondLst>
                                        </p:cTn>
                                        <p:tgtEl>
                                          <p:spTgt spid="10"/>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42" presetClass="path" presetSubtype="0" accel="50000" decel="50000" fill="hold" grpId="0" nodeType="clickEffect">
                                  <p:stCondLst>
                                    <p:cond delay="0"/>
                                  </p:stCondLst>
                                  <p:childTnLst>
                                    <p:animMotion origin="layout" path="M 2.77778E-7 -3.58025E-6 L 2.77778E-7 0.14723 " pathEditMode="relative" rAng="0" ptsTypes="AA">
                                      <p:cBhvr>
                                        <p:cTn id="169" dur="1000" fill="hold"/>
                                        <p:tgtEl>
                                          <p:spTgt spid="41"/>
                                        </p:tgtEl>
                                        <p:attrNameLst>
                                          <p:attrName>ppt_x</p:attrName>
                                          <p:attrName>ppt_y</p:attrName>
                                        </p:attrNameLst>
                                      </p:cBhvr>
                                      <p:rCtr x="0" y="7346"/>
                                    </p:animMotion>
                                  </p:childTnLst>
                                </p:cTn>
                              </p:par>
                            </p:childTnLst>
                          </p:cTn>
                        </p:par>
                        <p:par>
                          <p:cTn id="170" fill="hold">
                            <p:stCondLst>
                              <p:cond delay="1000"/>
                            </p:stCondLst>
                            <p:childTnLst>
                              <p:par>
                                <p:cTn id="171" presetID="22" presetClass="entr" presetSubtype="8" fill="hold" nodeType="afterEffect">
                                  <p:stCondLst>
                                    <p:cond delay="0"/>
                                  </p:stCondLst>
                                  <p:childTnLst>
                                    <p:set>
                                      <p:cBhvr>
                                        <p:cTn id="172" dur="1" fill="hold">
                                          <p:stCondLst>
                                            <p:cond delay="0"/>
                                          </p:stCondLst>
                                        </p:cTn>
                                        <p:tgtEl>
                                          <p:spTgt spid="50"/>
                                        </p:tgtEl>
                                        <p:attrNameLst>
                                          <p:attrName>style.visibility</p:attrName>
                                        </p:attrNameLst>
                                      </p:cBhvr>
                                      <p:to>
                                        <p:strVal val="visible"/>
                                      </p:to>
                                    </p:set>
                                    <p:animEffect transition="in" filter="wipe(left)">
                                      <p:cBhvr>
                                        <p:cTn id="173" dur="1000"/>
                                        <p:tgtEl>
                                          <p:spTgt spid="50"/>
                                        </p:tgtEl>
                                      </p:cBhvr>
                                    </p:animEffect>
                                  </p:childTnLst>
                                </p:cTn>
                              </p:par>
                              <p:par>
                                <p:cTn id="174" presetID="22" presetClass="entr" presetSubtype="8" fill="hold" nodeType="withEffect">
                                  <p:stCondLst>
                                    <p:cond delay="0"/>
                                  </p:stCondLst>
                                  <p:childTnLst>
                                    <p:set>
                                      <p:cBhvr>
                                        <p:cTn id="175" dur="1" fill="hold">
                                          <p:stCondLst>
                                            <p:cond delay="0"/>
                                          </p:stCondLst>
                                        </p:cTn>
                                        <p:tgtEl>
                                          <p:spTgt spid="51"/>
                                        </p:tgtEl>
                                        <p:attrNameLst>
                                          <p:attrName>style.visibility</p:attrName>
                                        </p:attrNameLst>
                                      </p:cBhvr>
                                      <p:to>
                                        <p:strVal val="visible"/>
                                      </p:to>
                                    </p:set>
                                    <p:animEffect transition="in" filter="wipe(left)">
                                      <p:cBhvr>
                                        <p:cTn id="176" dur="1000"/>
                                        <p:tgtEl>
                                          <p:spTgt spid="51"/>
                                        </p:tgtEl>
                                      </p:cBhvr>
                                    </p:animEffect>
                                  </p:childTnLst>
                                </p:cTn>
                              </p:par>
                              <p:par>
                                <p:cTn id="177" presetID="22" presetClass="entr" presetSubtype="8" fill="hold" nodeType="withEffect">
                                  <p:stCondLst>
                                    <p:cond delay="0"/>
                                  </p:stCondLst>
                                  <p:childTnLst>
                                    <p:set>
                                      <p:cBhvr>
                                        <p:cTn id="178" dur="1" fill="hold">
                                          <p:stCondLst>
                                            <p:cond delay="0"/>
                                          </p:stCondLst>
                                        </p:cTn>
                                        <p:tgtEl>
                                          <p:spTgt spid="48"/>
                                        </p:tgtEl>
                                        <p:attrNameLst>
                                          <p:attrName>style.visibility</p:attrName>
                                        </p:attrNameLst>
                                      </p:cBhvr>
                                      <p:to>
                                        <p:strVal val="visible"/>
                                      </p:to>
                                    </p:set>
                                    <p:animEffect transition="in" filter="wipe(left)">
                                      <p:cBhvr>
                                        <p:cTn id="179" dur="1000"/>
                                        <p:tgtEl>
                                          <p:spTgt spid="48"/>
                                        </p:tgtEl>
                                      </p:cBhvr>
                                    </p:animEffect>
                                  </p:childTnLst>
                                </p:cTn>
                              </p:par>
                              <p:par>
                                <p:cTn id="180" presetID="22" presetClass="entr" presetSubtype="8" fill="hold" nodeType="withEffect">
                                  <p:stCondLst>
                                    <p:cond delay="0"/>
                                  </p:stCondLst>
                                  <p:childTnLst>
                                    <p:set>
                                      <p:cBhvr>
                                        <p:cTn id="181" dur="1" fill="hold">
                                          <p:stCondLst>
                                            <p:cond delay="0"/>
                                          </p:stCondLst>
                                        </p:cTn>
                                        <p:tgtEl>
                                          <p:spTgt spid="49"/>
                                        </p:tgtEl>
                                        <p:attrNameLst>
                                          <p:attrName>style.visibility</p:attrName>
                                        </p:attrNameLst>
                                      </p:cBhvr>
                                      <p:to>
                                        <p:strVal val="visible"/>
                                      </p:to>
                                    </p:set>
                                    <p:animEffect transition="in" filter="wipe(left)">
                                      <p:cBhvr>
                                        <p:cTn id="182" dur="1000"/>
                                        <p:tgtEl>
                                          <p:spTgt spid="49"/>
                                        </p:tgtEl>
                                      </p:cBhvr>
                                    </p:animEffect>
                                  </p:childTnLst>
                                </p:cTn>
                              </p:par>
                              <p:par>
                                <p:cTn id="183" presetID="22" presetClass="entr" presetSubtype="8" fill="hold" nodeType="withEffect">
                                  <p:stCondLst>
                                    <p:cond delay="0"/>
                                  </p:stCondLst>
                                  <p:childTnLst>
                                    <p:set>
                                      <p:cBhvr>
                                        <p:cTn id="184" dur="1" fill="hold">
                                          <p:stCondLst>
                                            <p:cond delay="0"/>
                                          </p:stCondLst>
                                        </p:cTn>
                                        <p:tgtEl>
                                          <p:spTgt spid="46"/>
                                        </p:tgtEl>
                                        <p:attrNameLst>
                                          <p:attrName>style.visibility</p:attrName>
                                        </p:attrNameLst>
                                      </p:cBhvr>
                                      <p:to>
                                        <p:strVal val="visible"/>
                                      </p:to>
                                    </p:set>
                                    <p:animEffect transition="in" filter="wipe(left)">
                                      <p:cBhvr>
                                        <p:cTn id="185" dur="1000"/>
                                        <p:tgtEl>
                                          <p:spTgt spid="46"/>
                                        </p:tgtEl>
                                      </p:cBhvr>
                                    </p:animEffect>
                                  </p:childTnLst>
                                </p:cTn>
                              </p:par>
                              <p:par>
                                <p:cTn id="186" presetID="22" presetClass="entr" presetSubtype="8" fill="hold" nodeType="withEffect">
                                  <p:stCondLst>
                                    <p:cond delay="0"/>
                                  </p:stCondLst>
                                  <p:childTnLst>
                                    <p:set>
                                      <p:cBhvr>
                                        <p:cTn id="187" dur="1" fill="hold">
                                          <p:stCondLst>
                                            <p:cond delay="0"/>
                                          </p:stCondLst>
                                        </p:cTn>
                                        <p:tgtEl>
                                          <p:spTgt spid="45"/>
                                        </p:tgtEl>
                                        <p:attrNameLst>
                                          <p:attrName>style.visibility</p:attrName>
                                        </p:attrNameLst>
                                      </p:cBhvr>
                                      <p:to>
                                        <p:strVal val="visible"/>
                                      </p:to>
                                    </p:set>
                                    <p:animEffect transition="in" filter="wipe(left)">
                                      <p:cBhvr>
                                        <p:cTn id="188" dur="1000"/>
                                        <p:tgtEl>
                                          <p:spTgt spid="45"/>
                                        </p:tgtEl>
                                      </p:cBhvr>
                                    </p:animEffect>
                                  </p:childTnLst>
                                </p:cTn>
                              </p:par>
                            </p:childTnLst>
                          </p:cTn>
                        </p:par>
                        <p:par>
                          <p:cTn id="189" fill="hold">
                            <p:stCondLst>
                              <p:cond delay="2000"/>
                            </p:stCondLst>
                            <p:childTnLst>
                              <p:par>
                                <p:cTn id="190" presetID="1" presetClass="exit" presetSubtype="0" fill="hold" nodeType="afterEffect">
                                  <p:stCondLst>
                                    <p:cond delay="0"/>
                                  </p:stCondLst>
                                  <p:childTnLst>
                                    <p:set>
                                      <p:cBhvr>
                                        <p:cTn id="191" dur="1" fill="hold">
                                          <p:stCondLst>
                                            <p:cond delay="0"/>
                                          </p:stCondLst>
                                        </p:cTn>
                                        <p:tgtEl>
                                          <p:spTgt spid="50"/>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51"/>
                                        </p:tgtEl>
                                        <p:attrNameLst>
                                          <p:attrName>style.visibility</p:attrName>
                                        </p:attrNameLst>
                                      </p:cBhvr>
                                      <p:to>
                                        <p:strVal val="hidden"/>
                                      </p:to>
                                    </p:set>
                                  </p:childTnLst>
                                </p:cTn>
                              </p:par>
                              <p:par>
                                <p:cTn id="194" presetID="1" presetClass="exit" presetSubtype="0" fill="hold" nodeType="withEffect">
                                  <p:stCondLst>
                                    <p:cond delay="0"/>
                                  </p:stCondLst>
                                  <p:childTnLst>
                                    <p:set>
                                      <p:cBhvr>
                                        <p:cTn id="195" dur="1" fill="hold">
                                          <p:stCondLst>
                                            <p:cond delay="0"/>
                                          </p:stCondLst>
                                        </p:cTn>
                                        <p:tgtEl>
                                          <p:spTgt spid="48"/>
                                        </p:tgtEl>
                                        <p:attrNameLst>
                                          <p:attrName>style.visibility</p:attrName>
                                        </p:attrNameLst>
                                      </p:cBhvr>
                                      <p:to>
                                        <p:strVal val="hidden"/>
                                      </p:to>
                                    </p:set>
                                  </p:childTnLst>
                                </p:cTn>
                              </p:par>
                              <p:par>
                                <p:cTn id="196" presetID="1" presetClass="exit" presetSubtype="0" fill="hold" nodeType="withEffect">
                                  <p:stCondLst>
                                    <p:cond delay="0"/>
                                  </p:stCondLst>
                                  <p:childTnLst>
                                    <p:set>
                                      <p:cBhvr>
                                        <p:cTn id="197" dur="1" fill="hold">
                                          <p:stCondLst>
                                            <p:cond delay="0"/>
                                          </p:stCondLst>
                                        </p:cTn>
                                        <p:tgtEl>
                                          <p:spTgt spid="49"/>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46"/>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45"/>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nodeType="clickEffect">
                                  <p:stCondLst>
                                    <p:cond delay="0"/>
                                  </p:stCondLst>
                                  <p:childTnLst>
                                    <p:set>
                                      <p:cBhvr>
                                        <p:cTn id="205" dur="1" fill="hold">
                                          <p:stCondLst>
                                            <p:cond delay="0"/>
                                          </p:stCondLst>
                                        </p:cTn>
                                        <p:tgtEl>
                                          <p:spTgt spid="24"/>
                                        </p:tgtEl>
                                        <p:attrNameLst>
                                          <p:attrName>style.visibility</p:attrName>
                                        </p:attrNameLst>
                                      </p:cBhvr>
                                      <p:to>
                                        <p:strVal val="visible"/>
                                      </p:to>
                                    </p:set>
                                    <p:animEffect transition="in" filter="fade">
                                      <p:cBhvr>
                                        <p:cTn id="20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1" grpId="0" animBg="1"/>
      <p:bldP spid="115" grpId="0"/>
      <p:bldP spid="56" grpId="0" animBg="1"/>
      <p:bldP spid="14" grpId="0" animBg="1"/>
      <p:bldP spid="44" grpId="0" animBg="1"/>
      <p:bldP spid="16" grpId="0"/>
      <p:bldP spid="77" grpId="0" animBg="1"/>
      <p:bldP spid="79" grpId="0" animBg="1"/>
      <p:bldP spid="15" grpId="0" animBg="1"/>
      <p:bldP spid="43" grpId="0" animBg="1"/>
      <p:bldP spid="69" grpId="0" animBg="1"/>
      <p:bldP spid="70" grpId="0"/>
      <p:bldP spid="98" grpId="0" animBg="1"/>
      <p:bldP spid="99" grpId="0"/>
      <p:bldP spid="78" grpId="0" animBg="1"/>
      <p:bldP spid="7" grpId="0" animBg="1"/>
      <p:bldP spid="17" grpId="0"/>
      <p:bldP spid="19" grpId="0"/>
      <p:bldP spid="9" grpId="0" animBg="1"/>
      <p:bldP spid="1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IT must </a:t>
            </a:r>
            <a:r>
              <a:rPr lang="en-US" altLang="en-US" dirty="0" smtClean="0"/>
              <a:t>support </a:t>
            </a:r>
            <a:r>
              <a:rPr lang="en-US" altLang="en-US" dirty="0"/>
              <a:t>both traditional and new apps</a:t>
            </a:r>
          </a:p>
        </p:txBody>
      </p:sp>
      <p:sp>
        <p:nvSpPr>
          <p:cNvPr id="14" name="Text Placeholder 13"/>
          <p:cNvSpPr>
            <a:spLocks noGrp="1"/>
          </p:cNvSpPr>
          <p:nvPr>
            <p:ph type="body" sz="quarter" idx="13"/>
          </p:nvPr>
        </p:nvSpPr>
        <p:spPr/>
        <p:txBody>
          <a:bodyPr/>
          <a:lstStyle/>
          <a:p>
            <a:pPr defTabSz="457200">
              <a:lnSpc>
                <a:spcPts val="3000"/>
              </a:lnSpc>
            </a:pPr>
            <a:r>
              <a:rPr lang="en-US" dirty="0">
                <a:latin typeface="+mj-lt"/>
                <a:cs typeface="Metric Regular"/>
              </a:rPr>
              <a:t>Two infrastructure models are not sustainable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5878" r="15400"/>
          <a:stretch/>
        </p:blipFill>
        <p:spPr>
          <a:xfrm>
            <a:off x="6994841" y="1281765"/>
            <a:ext cx="1568026" cy="2302758"/>
          </a:xfrm>
          <a:prstGeom prst="rect">
            <a:avLst/>
          </a:prstGeom>
        </p:spPr>
      </p:pic>
      <p:pic>
        <p:nvPicPr>
          <p:cNvPr id="5" name="Picture 4"/>
          <p:cNvPicPr>
            <a:picLocks noChangeAspect="1"/>
          </p:cNvPicPr>
          <p:nvPr/>
        </p:nvPicPr>
        <p:blipFill rotWithShape="1">
          <a:blip r:embed="rId4"/>
          <a:srcRect r="56281"/>
          <a:stretch/>
        </p:blipFill>
        <p:spPr>
          <a:xfrm>
            <a:off x="2791666" y="1248030"/>
            <a:ext cx="2330757" cy="2246531"/>
          </a:xfrm>
          <a:prstGeom prst="rect">
            <a:avLst/>
          </a:prstGeom>
        </p:spPr>
      </p:pic>
      <p:grpSp>
        <p:nvGrpSpPr>
          <p:cNvPr id="25" name="Group 24"/>
          <p:cNvGrpSpPr/>
          <p:nvPr/>
        </p:nvGrpSpPr>
        <p:grpSpPr>
          <a:xfrm>
            <a:off x="1914278" y="4435737"/>
            <a:ext cx="637995" cy="895762"/>
            <a:chOff x="8007735" y="4272257"/>
            <a:chExt cx="1261433" cy="2139631"/>
          </a:xfrm>
        </p:grpSpPr>
        <p:sp>
          <p:nvSpPr>
            <p:cNvPr id="59" name="TextBox 58"/>
            <p:cNvSpPr txBox="1"/>
            <p:nvPr/>
          </p:nvSpPr>
          <p:spPr>
            <a:xfrm>
              <a:off x="8007735" y="5412071"/>
              <a:ext cx="1261433" cy="999817"/>
            </a:xfrm>
            <a:prstGeom prst="rect">
              <a:avLst/>
            </a:prstGeom>
            <a:solidFill>
              <a:sysClr val="window" lastClr="FFFFFF"/>
            </a:solidFill>
          </p:spPr>
          <p:txBody>
            <a:bodyPr wrap="none" lIns="0" tIns="0" rIns="0" bIns="0" rtlCol="0">
              <a:spAutoFit/>
            </a:bodyPr>
            <a:lstStyle/>
            <a:p>
              <a:pPr algn="ctr" defTabSz="913760">
                <a:lnSpc>
                  <a:spcPct val="85000"/>
                </a:lnSpc>
                <a:defRPr/>
              </a:pPr>
              <a:r>
                <a:rPr lang="en-US" sz="1600" kern="0" dirty="0">
                  <a:solidFill>
                    <a:prstClr val="black"/>
                  </a:solidFill>
                  <a:ea typeface="Metric" charset="0"/>
                  <a:cs typeface="Metric" charset="0"/>
                </a:rPr>
                <a:t>Private</a:t>
              </a:r>
              <a:br>
                <a:rPr lang="en-US" sz="1600" kern="0" dirty="0">
                  <a:solidFill>
                    <a:prstClr val="black"/>
                  </a:solidFill>
                  <a:ea typeface="Metric" charset="0"/>
                  <a:cs typeface="Metric" charset="0"/>
                </a:rPr>
              </a:br>
              <a:r>
                <a:rPr lang="en-US" sz="1600" kern="0" dirty="0">
                  <a:solidFill>
                    <a:prstClr val="black"/>
                  </a:solidFill>
                  <a:ea typeface="Metric" charset="0"/>
                  <a:cs typeface="Metric" charset="0"/>
                </a:rPr>
                <a:t>clouds</a:t>
              </a:r>
            </a:p>
          </p:txBody>
        </p:sp>
        <p:pic>
          <p:nvPicPr>
            <p:cNvPr id="60" name="Picture 5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99999" y="4272257"/>
              <a:ext cx="1094661" cy="1038728"/>
            </a:xfrm>
            <a:prstGeom prst="rect">
              <a:avLst/>
            </a:prstGeom>
            <a:solidFill>
              <a:sysClr val="window" lastClr="FFFFFF"/>
            </a:solidFill>
          </p:spPr>
        </p:pic>
      </p:grpSp>
      <p:grpSp>
        <p:nvGrpSpPr>
          <p:cNvPr id="26" name="Group 25"/>
          <p:cNvGrpSpPr/>
          <p:nvPr/>
        </p:nvGrpSpPr>
        <p:grpSpPr>
          <a:xfrm>
            <a:off x="9636331" y="4413008"/>
            <a:ext cx="660437" cy="918488"/>
            <a:chOff x="13164072" y="4237597"/>
            <a:chExt cx="1305806" cy="2193915"/>
          </a:xfrm>
        </p:grpSpPr>
        <p:sp>
          <p:nvSpPr>
            <p:cNvPr id="56" name="TextBox 55"/>
            <p:cNvSpPr txBox="1"/>
            <p:nvPr/>
          </p:nvSpPr>
          <p:spPr>
            <a:xfrm>
              <a:off x="13164072" y="5431695"/>
              <a:ext cx="1305806" cy="999817"/>
            </a:xfrm>
            <a:prstGeom prst="rect">
              <a:avLst/>
            </a:prstGeom>
            <a:solidFill>
              <a:sysClr val="window" lastClr="FFFFFF"/>
            </a:solidFill>
          </p:spPr>
          <p:txBody>
            <a:bodyPr wrap="none" lIns="0" tIns="0" rIns="0" bIns="0" rtlCol="0">
              <a:spAutoFit/>
            </a:bodyPr>
            <a:lstStyle/>
            <a:p>
              <a:pPr algn="ctr" defTabSz="913760">
                <a:lnSpc>
                  <a:spcPct val="85000"/>
                </a:lnSpc>
                <a:defRPr/>
              </a:pPr>
              <a:r>
                <a:rPr lang="en-US" sz="1600" kern="0" dirty="0">
                  <a:solidFill>
                    <a:prstClr val="black"/>
                  </a:solidFill>
                  <a:ea typeface="Metric" charset="0"/>
                  <a:cs typeface="Metric" charset="0"/>
                </a:rPr>
                <a:t>Public</a:t>
              </a:r>
              <a:br>
                <a:rPr lang="en-US" sz="1600" kern="0" dirty="0">
                  <a:solidFill>
                    <a:prstClr val="black"/>
                  </a:solidFill>
                  <a:ea typeface="Metric" charset="0"/>
                  <a:cs typeface="Metric" charset="0"/>
                </a:rPr>
              </a:br>
              <a:r>
                <a:rPr lang="en-US" sz="1600" kern="0" dirty="0">
                  <a:solidFill>
                    <a:prstClr val="black"/>
                  </a:solidFill>
                  <a:ea typeface="Metric" charset="0"/>
                  <a:cs typeface="Metric" charset="0"/>
                </a:rPr>
                <a:t>cloud 1</a:t>
              </a:r>
            </a:p>
          </p:txBody>
        </p:sp>
        <p:pic>
          <p:nvPicPr>
            <p:cNvPr id="57" name="Picture 5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178057" y="4237597"/>
              <a:ext cx="1259570" cy="956170"/>
            </a:xfrm>
            <a:prstGeom prst="rect">
              <a:avLst/>
            </a:prstGeom>
            <a:solidFill>
              <a:sysClr val="window" lastClr="FFFFFF"/>
            </a:solidFill>
          </p:spPr>
        </p:pic>
      </p:grpSp>
      <p:grpSp>
        <p:nvGrpSpPr>
          <p:cNvPr id="27" name="Group 26"/>
          <p:cNvGrpSpPr/>
          <p:nvPr/>
        </p:nvGrpSpPr>
        <p:grpSpPr>
          <a:xfrm>
            <a:off x="533401" y="4441706"/>
            <a:ext cx="1314437" cy="889792"/>
            <a:chOff x="4881559" y="4286519"/>
            <a:chExt cx="2598886" cy="2125370"/>
          </a:xfrm>
        </p:grpSpPr>
        <p:sp>
          <p:nvSpPr>
            <p:cNvPr id="54" name="TextBox 53"/>
            <p:cNvSpPr txBox="1"/>
            <p:nvPr/>
          </p:nvSpPr>
          <p:spPr>
            <a:xfrm>
              <a:off x="4881559" y="5412070"/>
              <a:ext cx="2598886" cy="999819"/>
            </a:xfrm>
            <a:prstGeom prst="rect">
              <a:avLst/>
            </a:prstGeom>
            <a:solidFill>
              <a:sysClr val="window" lastClr="FFFFFF"/>
            </a:solidFill>
          </p:spPr>
          <p:txBody>
            <a:bodyPr wrap="square" lIns="0" tIns="0" rIns="0" bIns="0" rtlCol="0">
              <a:spAutoFit/>
            </a:bodyPr>
            <a:lstStyle/>
            <a:p>
              <a:pPr algn="ctr" defTabSz="913760">
                <a:lnSpc>
                  <a:spcPct val="85000"/>
                </a:lnSpc>
                <a:defRPr/>
              </a:pPr>
              <a:r>
                <a:rPr lang="en-US" sz="1600" kern="0" dirty="0">
                  <a:solidFill>
                    <a:prstClr val="black"/>
                  </a:solidFill>
                  <a:ea typeface="Metric" charset="0"/>
                  <a:cs typeface="Metric" charset="0"/>
                </a:rPr>
                <a:t>Traditional </a:t>
              </a:r>
            </a:p>
            <a:p>
              <a:pPr algn="ctr" defTabSz="913760">
                <a:lnSpc>
                  <a:spcPct val="85000"/>
                </a:lnSpc>
                <a:defRPr/>
              </a:pPr>
              <a:r>
                <a:rPr lang="en-US" sz="1600" kern="0" dirty="0">
                  <a:solidFill>
                    <a:prstClr val="black"/>
                  </a:solidFill>
                  <a:ea typeface="Metric" charset="0"/>
                  <a:cs typeface="Metric" charset="0"/>
                </a:rPr>
                <a:t>IT</a:t>
              </a:r>
            </a:p>
          </p:txBody>
        </p:sp>
        <p:pic>
          <p:nvPicPr>
            <p:cNvPr id="55" name="Picture 5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9001" y="4286519"/>
              <a:ext cx="1087649" cy="1032073"/>
            </a:xfrm>
            <a:prstGeom prst="rect">
              <a:avLst/>
            </a:prstGeom>
            <a:solidFill>
              <a:sysClr val="window" lastClr="FFFFFF"/>
            </a:solidFill>
          </p:spPr>
        </p:pic>
      </p:grpSp>
      <p:grpSp>
        <p:nvGrpSpPr>
          <p:cNvPr id="28" name="Group 27"/>
          <p:cNvGrpSpPr/>
          <p:nvPr/>
        </p:nvGrpSpPr>
        <p:grpSpPr>
          <a:xfrm>
            <a:off x="10578947" y="4421224"/>
            <a:ext cx="664847" cy="910273"/>
            <a:chOff x="15434379" y="4237597"/>
            <a:chExt cx="1314526" cy="2174294"/>
          </a:xfrm>
        </p:grpSpPr>
        <p:sp>
          <p:nvSpPr>
            <p:cNvPr id="52" name="TextBox 51"/>
            <p:cNvSpPr txBox="1"/>
            <p:nvPr/>
          </p:nvSpPr>
          <p:spPr>
            <a:xfrm>
              <a:off x="15434379" y="5412073"/>
              <a:ext cx="1305806" cy="999818"/>
            </a:xfrm>
            <a:prstGeom prst="rect">
              <a:avLst/>
            </a:prstGeom>
            <a:solidFill>
              <a:sysClr val="window" lastClr="FFFFFF"/>
            </a:solidFill>
          </p:spPr>
          <p:txBody>
            <a:bodyPr wrap="none" lIns="0" tIns="0" rIns="0" bIns="0" rtlCol="0">
              <a:spAutoFit/>
            </a:bodyPr>
            <a:lstStyle/>
            <a:p>
              <a:pPr algn="ctr" defTabSz="913760">
                <a:lnSpc>
                  <a:spcPct val="85000"/>
                </a:lnSpc>
                <a:defRPr/>
              </a:pPr>
              <a:r>
                <a:rPr lang="en-US" sz="1600" kern="0" dirty="0">
                  <a:solidFill>
                    <a:prstClr val="black"/>
                  </a:solidFill>
                  <a:ea typeface="Metric" charset="0"/>
                  <a:cs typeface="Metric" charset="0"/>
                </a:rPr>
                <a:t>Public</a:t>
              </a:r>
              <a:br>
                <a:rPr lang="en-US" sz="1600" kern="0" dirty="0">
                  <a:solidFill>
                    <a:prstClr val="black"/>
                  </a:solidFill>
                  <a:ea typeface="Metric" charset="0"/>
                  <a:cs typeface="Metric" charset="0"/>
                </a:rPr>
              </a:br>
              <a:r>
                <a:rPr lang="en-US" sz="1600" kern="0" dirty="0">
                  <a:solidFill>
                    <a:prstClr val="black"/>
                  </a:solidFill>
                  <a:ea typeface="Metric" charset="0"/>
                  <a:cs typeface="Metric" charset="0"/>
                </a:rPr>
                <a:t>cloud 2</a:t>
              </a:r>
            </a:p>
          </p:txBody>
        </p:sp>
        <p:pic>
          <p:nvPicPr>
            <p:cNvPr id="53" name="Picture 5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89335" y="4237597"/>
              <a:ext cx="1259570" cy="956171"/>
            </a:xfrm>
            <a:prstGeom prst="rect">
              <a:avLst/>
            </a:prstGeom>
            <a:solidFill>
              <a:sysClr val="window" lastClr="FFFFFF"/>
            </a:solidFill>
          </p:spPr>
        </p:pic>
      </p:grpSp>
      <p:sp>
        <p:nvSpPr>
          <p:cNvPr id="32" name="Pentagon 31"/>
          <p:cNvSpPr/>
          <p:nvPr/>
        </p:nvSpPr>
        <p:spPr bwMode="ltGray">
          <a:xfrm>
            <a:off x="6167255" y="4613429"/>
            <a:ext cx="1452738" cy="523649"/>
          </a:xfrm>
          <a:prstGeom prst="homePlate">
            <a:avLst/>
          </a:prstGeom>
          <a:noFill/>
          <a:ln w="76200" cap="flat" cmpd="sng" algn="ctr">
            <a:solidFill>
              <a:srgbClr val="2AD2C9"/>
            </a:solidFill>
            <a:prstDash val="solid"/>
            <a:miter lim="800000"/>
          </a:ln>
          <a:effectLst/>
        </p:spPr>
        <p:txBody>
          <a:bodyPr rtlCol="0" anchor="ctr"/>
          <a:lstStyle/>
          <a:p>
            <a:pPr algn="ctr" defTabSz="913303">
              <a:lnSpc>
                <a:spcPct val="90000"/>
              </a:lnSpc>
              <a:defRPr/>
            </a:pPr>
            <a:endParaRPr lang="en-US" sz="1798" kern="0" dirty="0">
              <a:solidFill>
                <a:prstClr val="black"/>
              </a:solidFill>
            </a:endParaRPr>
          </a:p>
        </p:txBody>
      </p:sp>
      <p:sp>
        <p:nvSpPr>
          <p:cNvPr id="33" name="Pentagon 32"/>
          <p:cNvSpPr/>
          <p:nvPr/>
        </p:nvSpPr>
        <p:spPr bwMode="ltGray">
          <a:xfrm flipH="1">
            <a:off x="4666557" y="4613429"/>
            <a:ext cx="1452738" cy="523649"/>
          </a:xfrm>
          <a:prstGeom prst="homePlate">
            <a:avLst/>
          </a:prstGeom>
          <a:noFill/>
          <a:ln w="76200" cap="flat" cmpd="sng" algn="ctr">
            <a:solidFill>
              <a:srgbClr val="425563"/>
            </a:solidFill>
            <a:prstDash val="solid"/>
            <a:miter lim="800000"/>
          </a:ln>
          <a:effectLst/>
        </p:spPr>
        <p:txBody>
          <a:bodyPr rtlCol="0" anchor="ctr"/>
          <a:lstStyle/>
          <a:p>
            <a:pPr algn="ctr" defTabSz="913303">
              <a:lnSpc>
                <a:spcPct val="90000"/>
              </a:lnSpc>
              <a:defRPr/>
            </a:pPr>
            <a:endParaRPr lang="en-US" sz="1798" kern="0" dirty="0">
              <a:solidFill>
                <a:prstClr val="black"/>
              </a:solidFill>
            </a:endParaRPr>
          </a:p>
        </p:txBody>
      </p:sp>
      <p:sp>
        <p:nvSpPr>
          <p:cNvPr id="34" name="Rectangle 33"/>
          <p:cNvSpPr/>
          <p:nvPr/>
        </p:nvSpPr>
        <p:spPr>
          <a:xfrm>
            <a:off x="5035221" y="4660015"/>
            <a:ext cx="2199117" cy="429768"/>
          </a:xfrm>
          <a:prstGeom prst="rect">
            <a:avLst/>
          </a:prstGeom>
          <a:solidFill>
            <a:schemeClr val="bg1"/>
          </a:solidFill>
          <a:ln w="12700">
            <a:solidFill>
              <a:schemeClr val="bg1"/>
            </a:solidFill>
          </a:ln>
        </p:spPr>
        <p:txBody>
          <a:bodyPr wrap="square" tIns="0" bIns="0" anchor="ctr">
            <a:noAutofit/>
          </a:bodyPr>
          <a:lstStyle/>
          <a:p>
            <a:pPr algn="ctr" defTabSz="913029">
              <a:lnSpc>
                <a:spcPct val="90000"/>
              </a:lnSpc>
              <a:defRPr/>
            </a:pPr>
            <a:r>
              <a:rPr lang="en-US" altLang="en-US" sz="1600" b="1" kern="0" dirty="0">
                <a:solidFill>
                  <a:prstClr val="black"/>
                </a:solidFill>
                <a:cs typeface="Arial" panose="020B0604020202020204" pitchFamily="34" charset="0"/>
              </a:rPr>
              <a:t>How can I support multiple models?</a:t>
            </a:r>
            <a:endParaRPr lang="en-US" altLang="en-US" sz="1600" b="1" kern="0" dirty="0">
              <a:solidFill>
                <a:prstClr val="black"/>
              </a:solidFill>
            </a:endParaRPr>
          </a:p>
        </p:txBody>
      </p:sp>
      <p:sp>
        <p:nvSpPr>
          <p:cNvPr id="35" name="TextBox 34"/>
          <p:cNvSpPr txBox="1"/>
          <p:nvPr/>
        </p:nvSpPr>
        <p:spPr>
          <a:xfrm>
            <a:off x="684560" y="5468587"/>
            <a:ext cx="2838209" cy="276871"/>
          </a:xfrm>
          <a:prstGeom prst="rect">
            <a:avLst/>
          </a:prstGeom>
          <a:noFill/>
        </p:spPr>
        <p:txBody>
          <a:bodyPr wrap="square" lIns="0" tIns="0" rIns="0" bIns="0" rtlCol="0">
            <a:spAutoFit/>
          </a:bodyPr>
          <a:lstStyle/>
          <a:p>
            <a:pPr algn="ctr">
              <a:lnSpc>
                <a:spcPct val="90000"/>
              </a:lnSpc>
            </a:pPr>
            <a:r>
              <a:rPr lang="en-US" sz="1999" b="1" dirty="0">
                <a:solidFill>
                  <a:prstClr val="black"/>
                </a:solidFill>
              </a:rPr>
              <a:t>Too complex</a:t>
            </a:r>
          </a:p>
        </p:txBody>
      </p:sp>
      <p:sp>
        <p:nvSpPr>
          <p:cNvPr id="36" name="TextBox 35"/>
          <p:cNvSpPr txBox="1"/>
          <p:nvPr/>
        </p:nvSpPr>
        <p:spPr>
          <a:xfrm>
            <a:off x="8594704" y="5468587"/>
            <a:ext cx="2838209" cy="276871"/>
          </a:xfrm>
          <a:prstGeom prst="rect">
            <a:avLst/>
          </a:prstGeom>
          <a:noFill/>
        </p:spPr>
        <p:txBody>
          <a:bodyPr wrap="square" lIns="0" tIns="0" rIns="0" bIns="0" rtlCol="0">
            <a:spAutoFit/>
          </a:bodyPr>
          <a:lstStyle/>
          <a:p>
            <a:pPr algn="ctr">
              <a:lnSpc>
                <a:spcPct val="90000"/>
              </a:lnSpc>
            </a:pPr>
            <a:r>
              <a:rPr lang="en-US" sz="1999" b="1" dirty="0">
                <a:solidFill>
                  <a:prstClr val="black"/>
                </a:solidFill>
              </a:rPr>
              <a:t>Too disconnected</a:t>
            </a:r>
          </a:p>
        </p:txBody>
      </p:sp>
      <p:grpSp>
        <p:nvGrpSpPr>
          <p:cNvPr id="37" name="Group 36"/>
          <p:cNvGrpSpPr/>
          <p:nvPr/>
        </p:nvGrpSpPr>
        <p:grpSpPr>
          <a:xfrm>
            <a:off x="8686820" y="4435737"/>
            <a:ext cx="637995" cy="895762"/>
            <a:chOff x="11031724" y="4272257"/>
            <a:chExt cx="1261435" cy="2139631"/>
          </a:xfrm>
        </p:grpSpPr>
        <p:sp>
          <p:nvSpPr>
            <p:cNvPr id="50" name="TextBox 49"/>
            <p:cNvSpPr txBox="1"/>
            <p:nvPr/>
          </p:nvSpPr>
          <p:spPr>
            <a:xfrm>
              <a:off x="11031724" y="5412071"/>
              <a:ext cx="1261435" cy="999817"/>
            </a:xfrm>
            <a:prstGeom prst="rect">
              <a:avLst/>
            </a:prstGeom>
            <a:solidFill>
              <a:sysClr val="window" lastClr="FFFFFF"/>
            </a:solidFill>
          </p:spPr>
          <p:txBody>
            <a:bodyPr wrap="none" lIns="0" tIns="0" rIns="0" bIns="0" rtlCol="0">
              <a:spAutoFit/>
            </a:bodyPr>
            <a:lstStyle/>
            <a:p>
              <a:pPr algn="ctr" defTabSz="913760">
                <a:lnSpc>
                  <a:spcPct val="85000"/>
                </a:lnSpc>
                <a:defRPr/>
              </a:pPr>
              <a:r>
                <a:rPr lang="en-US" sz="1600" kern="0" dirty="0">
                  <a:solidFill>
                    <a:prstClr val="black"/>
                  </a:solidFill>
                  <a:ea typeface="Metric" charset="0"/>
                  <a:cs typeface="Metric" charset="0"/>
                </a:rPr>
                <a:t>Private</a:t>
              </a:r>
              <a:br>
                <a:rPr lang="en-US" sz="1600" kern="0" dirty="0">
                  <a:solidFill>
                    <a:prstClr val="black"/>
                  </a:solidFill>
                  <a:ea typeface="Metric" charset="0"/>
                  <a:cs typeface="Metric" charset="0"/>
                </a:rPr>
              </a:br>
              <a:r>
                <a:rPr lang="en-US" sz="1600" kern="0" dirty="0">
                  <a:solidFill>
                    <a:prstClr val="black"/>
                  </a:solidFill>
                  <a:ea typeface="Metric" charset="0"/>
                  <a:cs typeface="Metric" charset="0"/>
                </a:rPr>
                <a:t>clouds</a:t>
              </a:r>
            </a:p>
          </p:txBody>
        </p:sp>
        <p:pic>
          <p:nvPicPr>
            <p:cNvPr id="51" name="Picture 5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13267" y="4272257"/>
              <a:ext cx="1094662" cy="1038728"/>
            </a:xfrm>
            <a:prstGeom prst="rect">
              <a:avLst/>
            </a:prstGeom>
            <a:solidFill>
              <a:sysClr val="window" lastClr="FFFFFF"/>
            </a:solidFill>
          </p:spPr>
        </p:pic>
      </p:grpSp>
      <p:grpSp>
        <p:nvGrpSpPr>
          <p:cNvPr id="38" name="Group 37"/>
          <p:cNvGrpSpPr/>
          <p:nvPr/>
        </p:nvGrpSpPr>
        <p:grpSpPr>
          <a:xfrm>
            <a:off x="2816216" y="4413008"/>
            <a:ext cx="660437" cy="918488"/>
            <a:chOff x="10150831" y="4237597"/>
            <a:chExt cx="1305809" cy="2193915"/>
          </a:xfrm>
        </p:grpSpPr>
        <p:sp>
          <p:nvSpPr>
            <p:cNvPr id="48" name="TextBox 47"/>
            <p:cNvSpPr txBox="1"/>
            <p:nvPr/>
          </p:nvSpPr>
          <p:spPr>
            <a:xfrm>
              <a:off x="10150831" y="5431695"/>
              <a:ext cx="1305809" cy="999817"/>
            </a:xfrm>
            <a:prstGeom prst="rect">
              <a:avLst/>
            </a:prstGeom>
            <a:solidFill>
              <a:sysClr val="window" lastClr="FFFFFF"/>
            </a:solidFill>
          </p:spPr>
          <p:txBody>
            <a:bodyPr wrap="none" lIns="0" tIns="0" rIns="0" bIns="0" rtlCol="0">
              <a:spAutoFit/>
            </a:bodyPr>
            <a:lstStyle/>
            <a:p>
              <a:pPr algn="ctr" defTabSz="913760">
                <a:lnSpc>
                  <a:spcPct val="85000"/>
                </a:lnSpc>
                <a:defRPr/>
              </a:pPr>
              <a:r>
                <a:rPr lang="en-US" sz="1600" kern="0" dirty="0">
                  <a:solidFill>
                    <a:prstClr val="black"/>
                  </a:solidFill>
                  <a:ea typeface="Metric" charset="0"/>
                  <a:cs typeface="Metric" charset="0"/>
                </a:rPr>
                <a:t>Public</a:t>
              </a:r>
              <a:br>
                <a:rPr lang="en-US" sz="1600" kern="0" dirty="0">
                  <a:solidFill>
                    <a:prstClr val="black"/>
                  </a:solidFill>
                  <a:ea typeface="Metric" charset="0"/>
                  <a:cs typeface="Metric" charset="0"/>
                </a:rPr>
              </a:br>
              <a:r>
                <a:rPr lang="en-US" sz="1600" kern="0" dirty="0">
                  <a:solidFill>
                    <a:prstClr val="black"/>
                  </a:solidFill>
                  <a:ea typeface="Metric" charset="0"/>
                  <a:cs typeface="Metric" charset="0"/>
                </a:rPr>
                <a:t>cloud 1</a:t>
              </a:r>
            </a:p>
          </p:txBody>
        </p:sp>
        <p:pic>
          <p:nvPicPr>
            <p:cNvPr id="49" name="Picture 4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64788" y="4237597"/>
              <a:ext cx="1259570" cy="956170"/>
            </a:xfrm>
            <a:prstGeom prst="rect">
              <a:avLst/>
            </a:prstGeom>
            <a:solidFill>
              <a:sysClr val="window" lastClr="FFFFFF"/>
            </a:solidFill>
          </p:spPr>
        </p:pic>
      </p:grpSp>
      <p:cxnSp>
        <p:nvCxnSpPr>
          <p:cNvPr id="39" name="Straight Connector 38"/>
          <p:cNvCxnSpPr/>
          <p:nvPr/>
        </p:nvCxnSpPr>
        <p:spPr>
          <a:xfrm>
            <a:off x="694600" y="5339361"/>
            <a:ext cx="2881107" cy="0"/>
          </a:xfrm>
          <a:prstGeom prst="line">
            <a:avLst/>
          </a:prstGeom>
          <a:noFill/>
          <a:ln w="57150" cap="flat" cmpd="sng" algn="ctr">
            <a:solidFill>
              <a:sysClr val="windowText" lastClr="000000">
                <a:lumMod val="50000"/>
                <a:lumOff val="50000"/>
              </a:sysClr>
            </a:solidFill>
            <a:prstDash val="solid"/>
            <a:miter lim="800000"/>
          </a:ln>
          <a:effectLst/>
        </p:spPr>
      </p:cxnSp>
      <p:cxnSp>
        <p:nvCxnSpPr>
          <p:cNvPr id="40" name="Straight Connector 39"/>
          <p:cNvCxnSpPr/>
          <p:nvPr/>
        </p:nvCxnSpPr>
        <p:spPr>
          <a:xfrm>
            <a:off x="8580716" y="5339361"/>
            <a:ext cx="2881107" cy="0"/>
          </a:xfrm>
          <a:prstGeom prst="line">
            <a:avLst/>
          </a:prstGeom>
          <a:noFill/>
          <a:ln w="57150" cap="flat" cmpd="sng" algn="ctr">
            <a:solidFill>
              <a:sysClr val="windowText" lastClr="000000">
                <a:lumMod val="50000"/>
                <a:lumOff val="50000"/>
              </a:sysClr>
            </a:solidFill>
            <a:prstDash val="solid"/>
            <a:miter lim="800000"/>
          </a:ln>
          <a:effectLst/>
        </p:spPr>
      </p:cxnSp>
      <p:cxnSp>
        <p:nvCxnSpPr>
          <p:cNvPr id="41" name="Elbow Connector 40"/>
          <p:cNvCxnSpPr/>
          <p:nvPr/>
        </p:nvCxnSpPr>
        <p:spPr>
          <a:xfrm rot="5400000" flipH="1">
            <a:off x="4448114" y="2293420"/>
            <a:ext cx="29178" cy="3225228"/>
          </a:xfrm>
          <a:prstGeom prst="bentConnector3">
            <a:avLst>
              <a:gd name="adj1" fmla="val -1148150"/>
            </a:avLst>
          </a:prstGeom>
          <a:noFill/>
          <a:ln w="76200" cap="flat" cmpd="sng" algn="ctr">
            <a:solidFill>
              <a:srgbClr val="425563"/>
            </a:solidFill>
            <a:prstDash val="solid"/>
            <a:miter lim="800000"/>
            <a:tailEnd type="triangle"/>
          </a:ln>
          <a:effectLst/>
        </p:spPr>
      </p:cxnSp>
      <p:cxnSp>
        <p:nvCxnSpPr>
          <p:cNvPr id="44" name="Elbow Connector 43"/>
          <p:cNvCxnSpPr/>
          <p:nvPr/>
        </p:nvCxnSpPr>
        <p:spPr>
          <a:xfrm rot="16200000">
            <a:off x="7864184" y="2303297"/>
            <a:ext cx="29178" cy="3225228"/>
          </a:xfrm>
          <a:prstGeom prst="bentConnector3">
            <a:avLst>
              <a:gd name="adj1" fmla="val -1148150"/>
            </a:avLst>
          </a:prstGeom>
          <a:noFill/>
          <a:ln w="76200" cap="flat" cmpd="sng" algn="ctr">
            <a:solidFill>
              <a:srgbClr val="2AD2C9"/>
            </a:solidFill>
            <a:prstDash val="solid"/>
            <a:miter lim="800000"/>
            <a:tailEnd type="triangle"/>
          </a:ln>
          <a:effectLst/>
        </p:spPr>
      </p:cxnSp>
      <p:sp>
        <p:nvSpPr>
          <p:cNvPr id="45" name="Rectangle 44"/>
          <p:cNvSpPr/>
          <p:nvPr/>
        </p:nvSpPr>
        <p:spPr bwMode="ltGray">
          <a:xfrm>
            <a:off x="641872" y="2735586"/>
            <a:ext cx="2775214" cy="1148597"/>
          </a:xfrm>
          <a:prstGeom prst="rect">
            <a:avLst/>
          </a:prstGeom>
          <a:noFill/>
          <a:ln w="76200" cap="flat" cmpd="sng" algn="ctr">
            <a:solidFill>
              <a:srgbClr val="425563"/>
            </a:solidFill>
            <a:prstDash val="solid"/>
            <a:miter lim="800000"/>
          </a:ln>
          <a:effectLst/>
        </p:spPr>
        <p:txBody>
          <a:bodyPr lIns="274141" rtlCol="0" anchor="ctr"/>
          <a:lstStyle/>
          <a:p>
            <a:pPr defTabSz="456402">
              <a:lnSpc>
                <a:spcPct val="90000"/>
              </a:lnSpc>
              <a:defRPr/>
            </a:pPr>
            <a:r>
              <a:rPr lang="en-US" sz="1999" b="1" kern="0" dirty="0">
                <a:solidFill>
                  <a:prstClr val="black"/>
                </a:solidFill>
                <a:cs typeface="Metric Bold"/>
                <a:sym typeface="HP Simplified Light" panose="020B0404020204020204" pitchFamily="34" charset="0"/>
              </a:rPr>
              <a:t>Traditional apps</a:t>
            </a:r>
          </a:p>
          <a:p>
            <a:pPr indent="-226674" defTabSz="684429" eaLnBrk="0" fontAlgn="base" hangingPunct="0">
              <a:spcAft>
                <a:spcPct val="0"/>
              </a:spcAft>
              <a:buFont typeface="HP Simplified Light" panose="020B0404020204020204" pitchFamily="34" charset="0"/>
              <a:buChar char="–"/>
              <a:defRPr/>
            </a:pPr>
            <a:r>
              <a:rPr lang="en-US" sz="1999" kern="0" dirty="0">
                <a:solidFill>
                  <a:prstClr val="black"/>
                </a:solidFill>
                <a:cs typeface="Metric Bold"/>
                <a:sym typeface="HP Simplified Light" panose="020B0404020204020204" pitchFamily="34" charset="0"/>
              </a:rPr>
              <a:t>Ops-driven</a:t>
            </a:r>
          </a:p>
          <a:p>
            <a:pPr indent="-226674" defTabSz="684429" eaLnBrk="0" fontAlgn="base" hangingPunct="0">
              <a:spcAft>
                <a:spcPct val="0"/>
              </a:spcAft>
              <a:buFont typeface="HP Simplified Light" panose="020B0404020204020204" pitchFamily="34" charset="0"/>
              <a:buChar char="–"/>
              <a:defRPr/>
            </a:pPr>
            <a:r>
              <a:rPr lang="en-US" sz="1999" kern="0" dirty="0">
                <a:solidFill>
                  <a:prstClr val="black"/>
                </a:solidFill>
                <a:cs typeface="Metric Bold"/>
                <a:sym typeface="HP Simplified Light" panose="020B0404020204020204" pitchFamily="34" charset="0"/>
              </a:rPr>
              <a:t>Cost-focused</a:t>
            </a:r>
          </a:p>
        </p:txBody>
      </p:sp>
      <p:sp>
        <p:nvSpPr>
          <p:cNvPr id="46" name="Rectangle 45"/>
          <p:cNvSpPr/>
          <p:nvPr/>
        </p:nvSpPr>
        <p:spPr bwMode="ltGray">
          <a:xfrm>
            <a:off x="8807184" y="2741278"/>
            <a:ext cx="2775214" cy="1148597"/>
          </a:xfrm>
          <a:prstGeom prst="rect">
            <a:avLst/>
          </a:prstGeom>
          <a:noFill/>
          <a:ln w="76200" cap="flat" cmpd="sng" algn="ctr">
            <a:solidFill>
              <a:srgbClr val="2AD2C9"/>
            </a:solidFill>
            <a:prstDash val="solid"/>
            <a:miter lim="800000"/>
          </a:ln>
          <a:effectLst/>
        </p:spPr>
        <p:txBody>
          <a:bodyPr lIns="274177" rtlCol="0" anchor="ctr"/>
          <a:lstStyle/>
          <a:p>
            <a:pPr defTabSz="456402">
              <a:lnSpc>
                <a:spcPct val="90000"/>
              </a:lnSpc>
              <a:defRPr/>
            </a:pPr>
            <a:r>
              <a:rPr lang="en-US" sz="1999" b="1" kern="0" dirty="0">
                <a:solidFill>
                  <a:prstClr val="black"/>
                </a:solidFill>
                <a:cs typeface="Metric Bold"/>
                <a:sym typeface="HP Simplified Light" panose="020B0404020204020204" pitchFamily="34" charset="0"/>
              </a:rPr>
              <a:t>Cloud apps</a:t>
            </a:r>
          </a:p>
          <a:p>
            <a:pPr marL="221984" indent="-221984" defTabSz="456402" eaLnBrk="0" fontAlgn="base" hangingPunct="0">
              <a:spcBef>
                <a:spcPct val="0"/>
              </a:spcBef>
              <a:spcAft>
                <a:spcPct val="0"/>
              </a:spcAft>
              <a:buFont typeface="Metric Regular" panose="020B0503030202060203" pitchFamily="34" charset="0"/>
              <a:buChar char="–"/>
              <a:defRPr/>
            </a:pPr>
            <a:r>
              <a:rPr lang="en-US" sz="1999" kern="0" dirty="0">
                <a:solidFill>
                  <a:prstClr val="black"/>
                </a:solidFill>
                <a:cs typeface="Metric Bold"/>
                <a:sym typeface="HP Simplified Light" panose="020B0404020204020204" pitchFamily="34" charset="0"/>
              </a:rPr>
              <a:t>Apps-driven</a:t>
            </a:r>
          </a:p>
          <a:p>
            <a:pPr marL="221984" indent="-221984" defTabSz="456402" eaLnBrk="0" fontAlgn="base" hangingPunct="0">
              <a:spcBef>
                <a:spcPct val="0"/>
              </a:spcBef>
              <a:spcAft>
                <a:spcPct val="0"/>
              </a:spcAft>
              <a:buFont typeface="Metric Regular" panose="020B0503030202060203" pitchFamily="34" charset="0"/>
              <a:buChar char="–"/>
              <a:defRPr/>
            </a:pPr>
            <a:r>
              <a:rPr lang="en-US" sz="1999" kern="0" dirty="0">
                <a:solidFill>
                  <a:prstClr val="black"/>
                </a:solidFill>
                <a:cs typeface="Metric Bold"/>
                <a:sym typeface="HP Simplified Light" panose="020B0404020204020204" pitchFamily="34" charset="0"/>
              </a:rPr>
              <a:t>Agility-focused</a:t>
            </a:r>
          </a:p>
        </p:txBody>
      </p:sp>
      <p:pic>
        <p:nvPicPr>
          <p:cNvPr id="47" name="Picture 4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51834" y="1828800"/>
            <a:ext cx="830841" cy="2318202"/>
          </a:xfrm>
          <a:prstGeom prst="rect">
            <a:avLst/>
          </a:prstGeom>
          <a:solidFill>
            <a:sysClr val="window" lastClr="FFFFFF"/>
          </a:solidFill>
        </p:spPr>
      </p:pic>
      <p:sp>
        <p:nvSpPr>
          <p:cNvPr id="3" name="Footer Placeholder 2"/>
          <p:cNvSpPr>
            <a:spLocks noGrp="1"/>
          </p:cNvSpPr>
          <p:nvPr>
            <p:ph type="ftr" sz="quarter" idx="11"/>
          </p:nvPr>
        </p:nvSpPr>
        <p:spPr/>
        <p:txBody>
          <a:bodyPr/>
          <a:lstStyle/>
          <a:p>
            <a:r>
              <a:rPr lang="en-US" dirty="0" smtClean="0"/>
              <a:t>For HPE and Channel Partner internal use only</a:t>
            </a:r>
            <a:endParaRPr lang="en-US" dirty="0"/>
          </a:p>
        </p:txBody>
      </p:sp>
      <p:sp>
        <p:nvSpPr>
          <p:cNvPr id="6" name="Slide Number Placeholder 5"/>
          <p:cNvSpPr>
            <a:spLocks noGrp="1"/>
          </p:cNvSpPr>
          <p:nvPr>
            <p:ph type="sldNum" sz="quarter" idx="12"/>
          </p:nvPr>
        </p:nvSpPr>
        <p:spPr/>
        <p:txBody>
          <a:bodyPr/>
          <a:lstStyle/>
          <a:p>
            <a:fld id="{B016F8AB-BCEA-4347-8BA6-BE776009BC89}" type="slidenum">
              <a:rPr lang="en-GB" smtClean="0"/>
              <a:t>2</a:t>
            </a:fld>
            <a:endParaRPr lang="en-GB" dirty="0"/>
          </a:p>
        </p:txBody>
      </p:sp>
    </p:spTree>
    <p:extLst>
      <p:ext uri="{BB962C8B-B14F-4D97-AF65-F5344CB8AC3E}">
        <p14:creationId xmlns:p14="http://schemas.microsoft.com/office/powerpoint/2010/main" val="962290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2" grpId="0" animBg="1"/>
      <p:bldP spid="33" grpId="0" animBg="1"/>
      <p:bldP spid="34" grpId="0" animBg="1"/>
      <p:bldP spid="35" grpId="0"/>
      <p:bldP spid="36" grpId="0"/>
      <p:bldP spid="45" grpId="0" animBg="1"/>
      <p:bldP spid="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a:t>Windows support with Synergy Image Streamer</a:t>
            </a:r>
          </a:p>
        </p:txBody>
      </p:sp>
      <p:sp>
        <p:nvSpPr>
          <p:cNvPr id="5" name="Slide Number Placeholder 4"/>
          <p:cNvSpPr>
            <a:spLocks noGrp="1"/>
          </p:cNvSpPr>
          <p:nvPr>
            <p:ph type="sldNum" sz="quarter" idx="12"/>
          </p:nvPr>
        </p:nvSpPr>
        <p:spPr/>
        <p:txBody>
          <a:bodyPr/>
          <a:lstStyle/>
          <a:p>
            <a:fld id="{B016F8AB-BCEA-4347-8BA6-BE776009BC89}" type="slidenum">
              <a:rPr lang="en-GB" smtClean="0"/>
              <a:pPr/>
              <a:t>20</a:t>
            </a:fld>
            <a:endParaRPr lang="en-GB" dirty="0"/>
          </a:p>
        </p:txBody>
      </p:sp>
      <p:grpSp>
        <p:nvGrpSpPr>
          <p:cNvPr id="11" name="Group 10"/>
          <p:cNvGrpSpPr/>
          <p:nvPr/>
        </p:nvGrpSpPr>
        <p:grpSpPr>
          <a:xfrm>
            <a:off x="6870304" y="3031457"/>
            <a:ext cx="4498848" cy="2245311"/>
            <a:chOff x="6940296" y="4114800"/>
            <a:chExt cx="4498848" cy="2249424"/>
          </a:xfrm>
        </p:grpSpPr>
        <p:sp>
          <p:nvSpPr>
            <p:cNvPr id="9" name="Rectangle 8"/>
            <p:cNvSpPr/>
            <p:nvPr/>
          </p:nvSpPr>
          <p:spPr bwMode="ltGray">
            <a:xfrm>
              <a:off x="6940296" y="4114800"/>
              <a:ext cx="4498848" cy="2249424"/>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p>
          </p:txBody>
        </p:sp>
        <p:pic>
          <p:nvPicPr>
            <p:cNvPr id="3" name="Picture 2"/>
            <p:cNvPicPr>
              <a:picLocks noChangeAspect="1"/>
            </p:cNvPicPr>
            <p:nvPr/>
          </p:nvPicPr>
          <p:blipFill>
            <a:blip r:embed="rId3"/>
            <a:stretch>
              <a:fillRect/>
            </a:stretch>
          </p:blipFill>
          <p:spPr>
            <a:xfrm>
              <a:off x="8116772" y="4575531"/>
              <a:ext cx="1660779" cy="691651"/>
            </a:xfrm>
            <a:prstGeom prst="rect">
              <a:avLst/>
            </a:prstGeom>
          </p:spPr>
        </p:pic>
        <p:pic>
          <p:nvPicPr>
            <p:cNvPr id="4" name="Picture 3"/>
            <p:cNvPicPr>
              <a:picLocks noChangeAspect="1"/>
            </p:cNvPicPr>
            <p:nvPr/>
          </p:nvPicPr>
          <p:blipFill>
            <a:blip r:embed="rId4"/>
            <a:stretch>
              <a:fillRect/>
            </a:stretch>
          </p:blipFill>
          <p:spPr>
            <a:xfrm>
              <a:off x="7148079" y="4613333"/>
              <a:ext cx="760910" cy="858306"/>
            </a:xfrm>
            <a:prstGeom prst="rect">
              <a:avLst/>
            </a:prstGeom>
          </p:spPr>
        </p:pic>
        <p:pic>
          <p:nvPicPr>
            <p:cNvPr id="6" name="Picture 5"/>
            <p:cNvPicPr>
              <a:picLocks noChangeAspect="1"/>
            </p:cNvPicPr>
            <p:nvPr/>
          </p:nvPicPr>
          <p:blipFill>
            <a:blip r:embed="rId5"/>
            <a:stretch>
              <a:fillRect/>
            </a:stretch>
          </p:blipFill>
          <p:spPr>
            <a:xfrm>
              <a:off x="9082850" y="5492142"/>
              <a:ext cx="1966150" cy="724920"/>
            </a:xfrm>
            <a:prstGeom prst="rect">
              <a:avLst/>
            </a:prstGeom>
          </p:spPr>
        </p:pic>
        <p:pic>
          <p:nvPicPr>
            <p:cNvPr id="7" name="Picture 6"/>
            <p:cNvPicPr>
              <a:picLocks noChangeAspect="1"/>
            </p:cNvPicPr>
            <p:nvPr/>
          </p:nvPicPr>
          <p:blipFill>
            <a:blip r:embed="rId6"/>
            <a:stretch>
              <a:fillRect/>
            </a:stretch>
          </p:blipFill>
          <p:spPr>
            <a:xfrm>
              <a:off x="10013983" y="4573699"/>
              <a:ext cx="1043820" cy="663095"/>
            </a:xfrm>
            <a:prstGeom prst="rect">
              <a:avLst/>
            </a:prstGeom>
          </p:spPr>
        </p:pic>
        <p:pic>
          <p:nvPicPr>
            <p:cNvPr id="8" name="Picture 7"/>
            <p:cNvPicPr>
              <a:picLocks noChangeAspect="1"/>
            </p:cNvPicPr>
            <p:nvPr/>
          </p:nvPicPr>
          <p:blipFill>
            <a:blip r:embed="rId7"/>
            <a:stretch>
              <a:fillRect/>
            </a:stretch>
          </p:blipFill>
          <p:spPr>
            <a:xfrm>
              <a:off x="7067952" y="5531882"/>
              <a:ext cx="1761172" cy="692517"/>
            </a:xfrm>
            <a:prstGeom prst="rect">
              <a:avLst/>
            </a:prstGeom>
          </p:spPr>
        </p:pic>
      </p:grpSp>
      <p:sp>
        <p:nvSpPr>
          <p:cNvPr id="10" name="TextBox 9"/>
          <p:cNvSpPr txBox="1"/>
          <p:nvPr/>
        </p:nvSpPr>
        <p:spPr>
          <a:xfrm>
            <a:off x="6870304" y="2401480"/>
            <a:ext cx="4498848" cy="438912"/>
          </a:xfrm>
          <a:prstGeom prst="rect">
            <a:avLst/>
          </a:prstGeom>
          <a:solidFill>
            <a:schemeClr val="bg1"/>
          </a:solidFill>
          <a:ln w="28575">
            <a:solidFill>
              <a:schemeClr val="accent2"/>
            </a:solidFill>
          </a:ln>
        </p:spPr>
        <p:txBody>
          <a:bodyPr wrap="square" lIns="0" tIns="0" rIns="0" bIns="0" rtlCol="0" anchor="ctr">
            <a:noAutofit/>
          </a:bodyPr>
          <a:lstStyle/>
          <a:p>
            <a:pPr algn="ctr">
              <a:lnSpc>
                <a:spcPct val="90000"/>
              </a:lnSpc>
            </a:pPr>
            <a:r>
              <a:rPr lang="en-GB" dirty="0"/>
              <a:t>Synergy Image Streamer</a:t>
            </a:r>
          </a:p>
        </p:txBody>
      </p:sp>
      <p:sp>
        <p:nvSpPr>
          <p:cNvPr id="15" name="TextBox 14"/>
          <p:cNvSpPr txBox="1"/>
          <p:nvPr/>
        </p:nvSpPr>
        <p:spPr>
          <a:xfrm>
            <a:off x="11024604" y="3490356"/>
            <a:ext cx="251101" cy="73152"/>
          </a:xfrm>
          <a:prstGeom prst="rect">
            <a:avLst/>
          </a:prstGeom>
          <a:noFill/>
        </p:spPr>
        <p:txBody>
          <a:bodyPr wrap="square" lIns="0" tIns="0" rIns="0" bIns="0" rtlCol="0">
            <a:noAutofit/>
          </a:bodyPr>
          <a:lstStyle/>
          <a:p>
            <a:pPr>
              <a:lnSpc>
                <a:spcPct val="90000"/>
              </a:lnSpc>
            </a:pPr>
            <a:r>
              <a:rPr lang="en-GB" dirty="0"/>
              <a:t>*</a:t>
            </a:r>
          </a:p>
        </p:txBody>
      </p:sp>
      <p:sp>
        <p:nvSpPr>
          <p:cNvPr id="16" name="TextBox 15"/>
          <p:cNvSpPr txBox="1"/>
          <p:nvPr/>
        </p:nvSpPr>
        <p:spPr>
          <a:xfrm>
            <a:off x="10899054" y="4469377"/>
            <a:ext cx="251101" cy="73152"/>
          </a:xfrm>
          <a:prstGeom prst="rect">
            <a:avLst/>
          </a:prstGeom>
          <a:noFill/>
        </p:spPr>
        <p:txBody>
          <a:bodyPr wrap="square" lIns="0" tIns="0" rIns="0" bIns="0" rtlCol="0">
            <a:noAutofit/>
          </a:bodyPr>
          <a:lstStyle/>
          <a:p>
            <a:pPr>
              <a:lnSpc>
                <a:spcPct val="90000"/>
              </a:lnSpc>
            </a:pPr>
            <a:r>
              <a:rPr lang="en-GB" dirty="0"/>
              <a:t>*</a:t>
            </a:r>
          </a:p>
        </p:txBody>
      </p:sp>
      <p:sp>
        <p:nvSpPr>
          <p:cNvPr id="17" name="TextBox 16"/>
          <p:cNvSpPr txBox="1"/>
          <p:nvPr/>
        </p:nvSpPr>
        <p:spPr>
          <a:xfrm>
            <a:off x="9510340" y="5112932"/>
            <a:ext cx="1808407" cy="125610"/>
          </a:xfrm>
          <a:prstGeom prst="rect">
            <a:avLst/>
          </a:prstGeom>
          <a:noFill/>
        </p:spPr>
        <p:txBody>
          <a:bodyPr wrap="square" lIns="0" tIns="0" rIns="0" bIns="0" rtlCol="0">
            <a:noAutofit/>
          </a:bodyPr>
          <a:lstStyle/>
          <a:p>
            <a:pPr algn="r">
              <a:lnSpc>
                <a:spcPct val="90000"/>
              </a:lnSpc>
            </a:pPr>
            <a:r>
              <a:rPr lang="en-GB" sz="1100" dirty="0"/>
              <a:t>*  EXT 3 &amp; 4 filesystems only</a:t>
            </a:r>
          </a:p>
        </p:txBody>
      </p:sp>
      <p:sp>
        <p:nvSpPr>
          <p:cNvPr id="23" name="TextBox 22"/>
          <p:cNvSpPr txBox="1"/>
          <p:nvPr/>
        </p:nvSpPr>
        <p:spPr>
          <a:xfrm>
            <a:off x="6955823" y="3140113"/>
            <a:ext cx="1766349" cy="313884"/>
          </a:xfrm>
          <a:prstGeom prst="rect">
            <a:avLst/>
          </a:prstGeom>
          <a:noFill/>
        </p:spPr>
        <p:txBody>
          <a:bodyPr wrap="none" lIns="91392" tIns="45696" rIns="91392" bIns="45696" rtlCol="0">
            <a:spAutoFit/>
          </a:bodyPr>
          <a:lstStyle/>
          <a:p>
            <a:pPr>
              <a:lnSpc>
                <a:spcPct val="90000"/>
              </a:lnSpc>
            </a:pPr>
            <a:r>
              <a:rPr lang="en-US" sz="1600" b="1" dirty="0">
                <a:solidFill>
                  <a:prstClr val="black"/>
                </a:solidFill>
              </a:rPr>
              <a:t>Operating Systems</a:t>
            </a:r>
          </a:p>
        </p:txBody>
      </p:sp>
      <p:sp>
        <p:nvSpPr>
          <p:cNvPr id="25" name="TextBox 24"/>
          <p:cNvSpPr txBox="1"/>
          <p:nvPr/>
        </p:nvSpPr>
        <p:spPr>
          <a:xfrm>
            <a:off x="6786309" y="1047200"/>
            <a:ext cx="1413365" cy="854182"/>
          </a:xfrm>
          <a:prstGeom prst="rect">
            <a:avLst/>
          </a:prstGeom>
          <a:noFill/>
          <a:ln w="57150">
            <a:noFill/>
          </a:ln>
        </p:spPr>
        <p:txBody>
          <a:bodyPr vert="horz" wrap="square" lIns="108794" tIns="54397" rIns="108794" bIns="54397" rtlCol="0" anchor="ctr">
            <a:noAutofit/>
          </a:bodyPr>
          <a:lstStyle/>
          <a:p>
            <a:pPr algn="ctr" defTabSz="913669">
              <a:lnSpc>
                <a:spcPct val="90000"/>
              </a:lnSpc>
            </a:pPr>
            <a:r>
              <a:rPr lang="en-US" sz="1600" dirty="0">
                <a:solidFill>
                  <a:prstClr val="black"/>
                </a:solidFill>
                <a:cs typeface="Arial" panose="020B0604020202020204" pitchFamily="34" charset="0"/>
              </a:rPr>
              <a:t>Cloud</a:t>
            </a:r>
            <a:br>
              <a:rPr lang="en-US" sz="1600" dirty="0">
                <a:solidFill>
                  <a:prstClr val="black"/>
                </a:solidFill>
                <a:cs typeface="Arial" panose="020B0604020202020204" pitchFamily="34" charset="0"/>
              </a:rPr>
            </a:br>
            <a:r>
              <a:rPr lang="en-US" sz="1600" dirty="0">
                <a:solidFill>
                  <a:prstClr val="black"/>
                </a:solidFill>
                <a:cs typeface="Arial" panose="020B0604020202020204" pitchFamily="34" charset="0"/>
              </a:rPr>
              <a:t>engine</a:t>
            </a:r>
          </a:p>
        </p:txBody>
      </p:sp>
      <p:sp>
        <p:nvSpPr>
          <p:cNvPr id="26" name="TextBox 25"/>
          <p:cNvSpPr txBox="1"/>
          <p:nvPr/>
        </p:nvSpPr>
        <p:spPr>
          <a:xfrm>
            <a:off x="8437482" y="755567"/>
            <a:ext cx="1413365" cy="854182"/>
          </a:xfrm>
          <a:prstGeom prst="rect">
            <a:avLst/>
          </a:prstGeom>
          <a:noFill/>
          <a:ln w="57150">
            <a:noFill/>
          </a:ln>
        </p:spPr>
        <p:txBody>
          <a:bodyPr vert="horz" wrap="square" lIns="108794" tIns="54397" rIns="108794" bIns="54397" rtlCol="0" anchor="ctr">
            <a:noAutofit/>
          </a:bodyPr>
          <a:lstStyle/>
          <a:p>
            <a:pPr algn="ctr" defTabSz="913669">
              <a:lnSpc>
                <a:spcPct val="90000"/>
              </a:lnSpc>
            </a:pPr>
            <a:r>
              <a:rPr lang="en-US" sz="1600" dirty="0">
                <a:solidFill>
                  <a:prstClr val="black"/>
                </a:solidFill>
                <a:cs typeface="Arial" panose="020B0604020202020204" pitchFamily="34" charset="0"/>
              </a:rPr>
              <a:t>DevOps</a:t>
            </a:r>
            <a:br>
              <a:rPr lang="en-US" sz="1600" dirty="0">
                <a:solidFill>
                  <a:prstClr val="black"/>
                </a:solidFill>
                <a:cs typeface="Arial" panose="020B0604020202020204" pitchFamily="34" charset="0"/>
              </a:rPr>
            </a:br>
            <a:r>
              <a:rPr lang="en-US" sz="1600" dirty="0">
                <a:solidFill>
                  <a:prstClr val="black"/>
                </a:solidFill>
                <a:cs typeface="Arial" panose="020B0604020202020204" pitchFamily="34" charset="0"/>
              </a:rPr>
              <a:t>engine</a:t>
            </a:r>
          </a:p>
        </p:txBody>
      </p:sp>
      <p:sp>
        <p:nvSpPr>
          <p:cNvPr id="27" name="TextBox 26"/>
          <p:cNvSpPr txBox="1"/>
          <p:nvPr/>
        </p:nvSpPr>
        <p:spPr>
          <a:xfrm>
            <a:off x="9995933" y="944509"/>
            <a:ext cx="1257688" cy="854182"/>
          </a:xfrm>
          <a:prstGeom prst="rect">
            <a:avLst/>
          </a:prstGeom>
          <a:noFill/>
          <a:ln w="57150">
            <a:noFill/>
          </a:ln>
        </p:spPr>
        <p:txBody>
          <a:bodyPr vert="horz" wrap="square" lIns="108794" tIns="54397" rIns="108794" bIns="54397" rtlCol="0" anchor="ctr">
            <a:noAutofit/>
          </a:bodyPr>
          <a:lstStyle/>
          <a:p>
            <a:pPr algn="ctr" defTabSz="913669">
              <a:lnSpc>
                <a:spcPct val="90000"/>
              </a:lnSpc>
            </a:pPr>
            <a:r>
              <a:rPr lang="en-US" sz="1600" dirty="0">
                <a:solidFill>
                  <a:prstClr val="black"/>
                </a:solidFill>
                <a:cs typeface="Arial" panose="020B0604020202020204" pitchFamily="34" charset="0"/>
              </a:rPr>
              <a:t>IT Ops engine</a:t>
            </a:r>
          </a:p>
        </p:txBody>
      </p:sp>
      <p:sp>
        <p:nvSpPr>
          <p:cNvPr id="28" name="Arc 27"/>
          <p:cNvSpPr/>
          <p:nvPr/>
        </p:nvSpPr>
        <p:spPr>
          <a:xfrm rot="1075265">
            <a:off x="7322431" y="1548036"/>
            <a:ext cx="1047277" cy="1770027"/>
          </a:xfrm>
          <a:prstGeom prst="arc">
            <a:avLst>
              <a:gd name="adj1" fmla="val 15410603"/>
              <a:gd name="adj2" fmla="val 20034133"/>
            </a:avLst>
          </a:prstGeom>
          <a:ln w="50800">
            <a:solidFill>
              <a:schemeClr val="accent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solidFill>
                <a:prstClr val="black"/>
              </a:solidFill>
            </a:endParaRPr>
          </a:p>
        </p:txBody>
      </p:sp>
      <p:sp>
        <p:nvSpPr>
          <p:cNvPr id="29" name="Arc 28"/>
          <p:cNvSpPr/>
          <p:nvPr/>
        </p:nvSpPr>
        <p:spPr>
          <a:xfrm rot="1510543">
            <a:off x="7498362" y="1109377"/>
            <a:ext cx="1745745" cy="2323249"/>
          </a:xfrm>
          <a:prstGeom prst="arc">
            <a:avLst>
              <a:gd name="adj1" fmla="val 17419120"/>
              <a:gd name="adj2" fmla="val 20034133"/>
            </a:avLst>
          </a:prstGeom>
          <a:ln w="50800">
            <a:solidFill>
              <a:schemeClr val="accent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solidFill>
                <a:prstClr val="black"/>
              </a:solidFill>
            </a:endParaRPr>
          </a:p>
        </p:txBody>
      </p:sp>
      <p:sp>
        <p:nvSpPr>
          <p:cNvPr id="30" name="Arc 29"/>
          <p:cNvSpPr/>
          <p:nvPr/>
        </p:nvSpPr>
        <p:spPr>
          <a:xfrm rot="19973261" flipH="1">
            <a:off x="10337697" y="1297428"/>
            <a:ext cx="1981793" cy="2104731"/>
          </a:xfrm>
          <a:prstGeom prst="arc">
            <a:avLst>
              <a:gd name="adj1" fmla="val 17419120"/>
              <a:gd name="adj2" fmla="val 20034133"/>
            </a:avLst>
          </a:prstGeom>
          <a:ln w="50800">
            <a:solidFill>
              <a:schemeClr val="accent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solidFill>
                <a:prstClr val="black"/>
              </a:solidFill>
            </a:endParaRPr>
          </a:p>
        </p:txBody>
      </p:sp>
      <p:sp>
        <p:nvSpPr>
          <p:cNvPr id="31" name="Content Placeholder 16">
            <a:extLst>
              <a:ext uri="{FF2B5EF4-FFF2-40B4-BE49-F238E27FC236}">
                <a16:creationId xmlns="" xmlns:a16="http://schemas.microsoft.com/office/drawing/2014/main" id="{CF856317-36DD-43B7-8DA6-565420D41596}"/>
              </a:ext>
            </a:extLst>
          </p:cNvPr>
          <p:cNvSpPr txBox="1">
            <a:spLocks/>
          </p:cNvSpPr>
          <p:nvPr/>
        </p:nvSpPr>
        <p:spPr>
          <a:xfrm>
            <a:off x="862488" y="1334022"/>
            <a:ext cx="4917089" cy="4172712"/>
          </a:xfrm>
          <a:prstGeom prst="rect">
            <a:avLst/>
          </a:prstGeom>
        </p:spPr>
        <p:txBody>
          <a:bodyPr vert="horz" lIns="0" tIns="0" rIns="0" bIns="0" rtlCol="0">
            <a:normAutofit/>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b="1" dirty="0"/>
              <a:t>Microsoft Windows Server 2016 and Windows Hyper-V 2016 Server</a:t>
            </a:r>
          </a:p>
          <a:p>
            <a:r>
              <a:rPr lang="en-US" dirty="0"/>
              <a:t>Synergy integrated OS deployment solution</a:t>
            </a:r>
          </a:p>
          <a:p>
            <a:r>
              <a:rPr lang="en-US" dirty="0"/>
              <a:t>Reduce overprovisioning by switching workloads</a:t>
            </a:r>
          </a:p>
          <a:p>
            <a:r>
              <a:rPr lang="en-US" dirty="0"/>
              <a:t>Reduce </a:t>
            </a:r>
            <a:r>
              <a:rPr lang="en-US" dirty="0" err="1"/>
              <a:t>CapEx</a:t>
            </a:r>
            <a:r>
              <a:rPr lang="en-US" dirty="0"/>
              <a:t> with diskless servers</a:t>
            </a:r>
          </a:p>
          <a:p>
            <a:r>
              <a:rPr lang="en-US" dirty="0"/>
              <a:t>Slash service response time from hours to minutes</a:t>
            </a:r>
          </a:p>
          <a:p>
            <a:r>
              <a:rPr lang="en-US" dirty="0"/>
              <a:t>Popular workloads – </a:t>
            </a:r>
            <a:r>
              <a:rPr lang="en-US" dirty="0" err="1"/>
              <a:t>HyperV</a:t>
            </a:r>
            <a:r>
              <a:rPr lang="en-US" dirty="0"/>
              <a:t>, MSSQL, Exchange, VDI</a:t>
            </a:r>
          </a:p>
          <a:p>
            <a:pPr lvl="1"/>
            <a:endParaRPr lang="en-US" dirty="0"/>
          </a:p>
        </p:txBody>
      </p:sp>
      <p:sp>
        <p:nvSpPr>
          <p:cNvPr id="14" name="TextBox 13"/>
          <p:cNvSpPr txBox="1"/>
          <p:nvPr/>
        </p:nvSpPr>
        <p:spPr>
          <a:xfrm>
            <a:off x="881756" y="3922198"/>
            <a:ext cx="5308633" cy="1354570"/>
          </a:xfrm>
          <a:prstGeom prst="rect">
            <a:avLst/>
          </a:prstGeom>
          <a:solidFill>
            <a:srgbClr val="01A982"/>
          </a:solidFill>
          <a:ln w="28575">
            <a:solidFill>
              <a:srgbClr val="01A982"/>
            </a:solidFill>
          </a:ln>
        </p:spPr>
        <p:txBody>
          <a:bodyPr wrap="square" lIns="0" tIns="0" rIns="0" bIns="0" rtlCol="0" anchor="ctr">
            <a:noAutofit/>
          </a:bodyPr>
          <a:lstStyle/>
          <a:p>
            <a:pPr algn="ctr">
              <a:lnSpc>
                <a:spcPct val="90000"/>
              </a:lnSpc>
            </a:pPr>
            <a:r>
              <a:rPr lang="en-GB" dirty="0">
                <a:solidFill>
                  <a:schemeClr val="bg1"/>
                </a:solidFill>
              </a:rPr>
              <a:t>Windows Artifacts go live Aug 1</a:t>
            </a:r>
            <a:r>
              <a:rPr lang="en-GB" baseline="30000" dirty="0">
                <a:solidFill>
                  <a:schemeClr val="bg1"/>
                </a:solidFill>
              </a:rPr>
              <a:t>st</a:t>
            </a:r>
            <a:r>
              <a:rPr lang="en-GB" dirty="0">
                <a:solidFill>
                  <a:schemeClr val="bg1"/>
                </a:solidFill>
              </a:rPr>
              <a:t> 2018 week on HPE GitHub</a:t>
            </a:r>
          </a:p>
          <a:p>
            <a:pPr algn="ctr">
              <a:lnSpc>
                <a:spcPct val="90000"/>
              </a:lnSpc>
            </a:pPr>
            <a:r>
              <a:rPr lang="en-GB" dirty="0">
                <a:solidFill>
                  <a:schemeClr val="bg1"/>
                </a:solidFill>
              </a:rPr>
              <a:t>Supported on Image Streamer 4.1</a:t>
            </a:r>
          </a:p>
        </p:txBody>
      </p:sp>
      <p:sp>
        <p:nvSpPr>
          <p:cNvPr id="32" name="Content Placeholder 3"/>
          <p:cNvSpPr>
            <a:spLocks noGrp="1"/>
          </p:cNvSpPr>
          <p:nvPr>
            <p:ph idx="1"/>
          </p:nvPr>
        </p:nvSpPr>
        <p:spPr>
          <a:xfrm>
            <a:off x="705497" y="5741786"/>
            <a:ext cx="10969784" cy="396240"/>
          </a:xfrm>
        </p:spPr>
        <p:txBody>
          <a:bodyPr>
            <a:normAutofit/>
          </a:bodyPr>
          <a:lstStyle/>
          <a:p>
            <a:pPr marL="9144" lvl="0" indent="0">
              <a:lnSpc>
                <a:spcPct val="100000"/>
              </a:lnSpc>
              <a:spcBef>
                <a:spcPts val="600"/>
              </a:spcBef>
              <a:buClrTx/>
              <a:buSzPct val="25000"/>
              <a:buNone/>
              <a:defRPr/>
            </a:pPr>
            <a:r>
              <a:rPr lang="en-GB" sz="1600" dirty="0"/>
              <a:t>Windows artifacts </a:t>
            </a:r>
            <a:r>
              <a:rPr lang="en-GB" sz="1600" dirty="0">
                <a:hlinkClick r:id="rId8"/>
              </a:rPr>
              <a:t>https://github.com/search?q=org%3AHewlettPackard+image-streamer&amp;unscoped_q=image-streamer</a:t>
            </a:r>
            <a:r>
              <a:rPr lang="en-GB" sz="1600" dirty="0"/>
              <a:t> </a:t>
            </a:r>
          </a:p>
          <a:p>
            <a:pPr marL="0" indent="0">
              <a:buNone/>
            </a:pPr>
            <a:endParaRPr lang="en-GB" sz="1600" dirty="0"/>
          </a:p>
        </p:txBody>
      </p:sp>
      <p:grpSp>
        <p:nvGrpSpPr>
          <p:cNvPr id="33" name="Group 32"/>
          <p:cNvGrpSpPr/>
          <p:nvPr/>
        </p:nvGrpSpPr>
        <p:grpSpPr>
          <a:xfrm>
            <a:off x="10455830" y="-6415"/>
            <a:ext cx="1736167" cy="1476576"/>
            <a:chOff x="8021080" y="0"/>
            <a:chExt cx="1132871" cy="963484"/>
          </a:xfrm>
        </p:grpSpPr>
        <p:sp>
          <p:nvSpPr>
            <p:cNvPr id="34" name="Diagonal Stripe 33"/>
            <p:cNvSpPr/>
            <p:nvPr/>
          </p:nvSpPr>
          <p:spPr bwMode="ltGray">
            <a:xfrm rot="5400000">
              <a:off x="8105774" y="-84694"/>
              <a:ext cx="963484" cy="1132871"/>
            </a:xfrm>
            <a:prstGeom prst="diagStripe">
              <a:avLst/>
            </a:prstGeom>
            <a:solidFill>
              <a:srgbClr val="00B3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endParaRPr lang="en-US" sz="1898">
                <a:solidFill>
                  <a:prstClr val="black"/>
                </a:solidFill>
              </a:endParaRPr>
            </a:p>
          </p:txBody>
        </p:sp>
        <p:sp>
          <p:nvSpPr>
            <p:cNvPr id="35" name="TextBox 8"/>
            <p:cNvSpPr txBox="1"/>
            <p:nvPr/>
          </p:nvSpPr>
          <p:spPr>
            <a:xfrm rot="2476379">
              <a:off x="8418036" y="259947"/>
              <a:ext cx="685800" cy="238408"/>
            </a:xfrm>
            <a:prstGeom prst="rect">
              <a:avLst/>
            </a:prstGeom>
            <a:noFill/>
          </p:spPr>
          <p:txBody>
            <a:bodyPr wrap="non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2400" b="1" dirty="0" smtClean="0">
                  <a:solidFill>
                    <a:prstClr val="white"/>
                  </a:solidFill>
                </a:rPr>
                <a:t>NEW</a:t>
              </a:r>
              <a:endParaRPr lang="en-US" sz="2400" b="1" dirty="0">
                <a:solidFill>
                  <a:prstClr val="white"/>
                </a:solidFill>
              </a:endParaRPr>
            </a:p>
          </p:txBody>
        </p:sp>
      </p:grpSp>
      <p:sp>
        <p:nvSpPr>
          <p:cNvPr id="2" name="Footer Placeholder 1"/>
          <p:cNvSpPr>
            <a:spLocks noGrp="1"/>
          </p:cNvSpPr>
          <p:nvPr>
            <p:ph type="ftr" sz="quarter" idx="11"/>
          </p:nvPr>
        </p:nvSpPr>
        <p:spPr/>
        <p:txBody>
          <a:bodyPr/>
          <a:lstStyle/>
          <a:p>
            <a:r>
              <a:rPr lang="en-US" smtClean="0"/>
              <a:t>For HPE and Channel Partner internal use only</a:t>
            </a:r>
            <a:endParaRPr lang="en-US" dirty="0"/>
          </a:p>
        </p:txBody>
      </p:sp>
    </p:spTree>
    <p:extLst>
      <p:ext uri="{BB962C8B-B14F-4D97-AF65-F5344CB8AC3E}">
        <p14:creationId xmlns:p14="http://schemas.microsoft.com/office/powerpoint/2010/main" val="140205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Box 204"/>
          <p:cNvSpPr txBox="1">
            <a:spLocks noChangeAspect="1"/>
          </p:cNvSpPr>
          <p:nvPr/>
        </p:nvSpPr>
        <p:spPr>
          <a:xfrm>
            <a:off x="4646795" y="2782254"/>
            <a:ext cx="1259371" cy="284732"/>
          </a:xfrm>
          <a:prstGeom prst="rect">
            <a:avLst/>
          </a:prstGeom>
          <a:noFill/>
        </p:spPr>
        <p:txBody>
          <a:bodyPr wrap="none" lIns="0" tIns="0" rIns="0" bIns="0" rtlCol="0">
            <a:noAutofit/>
          </a:bodyPr>
          <a:lstStyle/>
          <a:p>
            <a:pPr algn="ctr" defTabSz="914088">
              <a:lnSpc>
                <a:spcPct val="90000"/>
              </a:lnSpc>
            </a:pPr>
            <a:r>
              <a:rPr lang="en-US" sz="1600" b="1" dirty="0">
                <a:cs typeface="Arial" panose="020B0604020202020204" pitchFamily="34" charset="0"/>
              </a:rPr>
              <a:t>Auto-stage</a:t>
            </a:r>
          </a:p>
        </p:txBody>
      </p:sp>
      <p:sp>
        <p:nvSpPr>
          <p:cNvPr id="132" name="Round Diagonal Corner Rectangle 131"/>
          <p:cNvSpPr/>
          <p:nvPr/>
        </p:nvSpPr>
        <p:spPr>
          <a:xfrm>
            <a:off x="838200" y="4828232"/>
            <a:ext cx="10668000" cy="452021"/>
          </a:xfrm>
          <a:prstGeom prst="round2DiagRect">
            <a:avLst>
              <a:gd name="adj1" fmla="val 0"/>
              <a:gd name="adj2" fmla="val 0"/>
            </a:avLst>
          </a:prstGeom>
          <a:solidFill>
            <a:schemeClr val="bg1"/>
          </a:solidFill>
          <a:ln w="76200">
            <a:solidFill>
              <a:srgbClr val="00B388"/>
            </a:solidFill>
          </a:ln>
          <a:effectLst/>
        </p:spPr>
        <p:style>
          <a:lnRef idx="1">
            <a:schemeClr val="accent1"/>
          </a:lnRef>
          <a:fillRef idx="3">
            <a:schemeClr val="accent1"/>
          </a:fillRef>
          <a:effectRef idx="2">
            <a:schemeClr val="accent1"/>
          </a:effectRef>
          <a:fontRef idx="minor">
            <a:schemeClr val="lt1"/>
          </a:fontRef>
        </p:style>
        <p:txBody>
          <a:bodyPr lIns="63987" tIns="0" rIns="63987" bIns="63987" rtlCol="0" anchor="ctr"/>
          <a:lstStyle/>
          <a:p>
            <a:pPr algn="ctr" defTabSz="609570"/>
            <a:r>
              <a:rPr lang="en-US" sz="2133" b="1" dirty="0">
                <a:solidFill>
                  <a:schemeClr val="tx1"/>
                </a:solidFill>
                <a:cs typeface="Arial" panose="020B0604020202020204" pitchFamily="34" charset="0"/>
              </a:rPr>
              <a:t>Seamlessly deliver firmware and driver updates without impacting operations</a:t>
            </a:r>
          </a:p>
        </p:txBody>
      </p:sp>
      <p:sp>
        <p:nvSpPr>
          <p:cNvPr id="4" name="Title 3"/>
          <p:cNvSpPr>
            <a:spLocks noGrp="1"/>
          </p:cNvSpPr>
          <p:nvPr>
            <p:ph type="title"/>
          </p:nvPr>
        </p:nvSpPr>
        <p:spPr/>
        <p:txBody>
          <a:bodyPr/>
          <a:lstStyle/>
          <a:p>
            <a:r>
              <a:rPr lang="en-US" dirty="0"/>
              <a:t>Seamlessly deliver updates without impacting operations</a:t>
            </a:r>
            <a:br>
              <a:rPr lang="en-US" dirty="0"/>
            </a:br>
            <a:endParaRPr lang="en-GB" dirty="0"/>
          </a:p>
        </p:txBody>
      </p:sp>
      <p:sp>
        <p:nvSpPr>
          <p:cNvPr id="213" name="Text Placeholder 1"/>
          <p:cNvSpPr>
            <a:spLocks noGrp="1"/>
          </p:cNvSpPr>
          <p:nvPr>
            <p:ph type="body" sz="quarter" idx="13"/>
          </p:nvPr>
        </p:nvSpPr>
        <p:spPr/>
        <p:txBody>
          <a:bodyPr/>
          <a:lstStyle/>
          <a:p>
            <a:pPr defTabSz="457200">
              <a:lnSpc>
                <a:spcPts val="3000"/>
              </a:lnSpc>
            </a:pPr>
            <a:r>
              <a:rPr lang="en-US" dirty="0">
                <a:latin typeface="+mj-lt"/>
                <a:cs typeface="Metric Regular"/>
              </a:rPr>
              <a:t>Frictionless operations reduce operational effort</a:t>
            </a:r>
          </a:p>
        </p:txBody>
      </p:sp>
      <p:sp>
        <p:nvSpPr>
          <p:cNvPr id="3" name="TextBox 2"/>
          <p:cNvSpPr txBox="1"/>
          <p:nvPr/>
        </p:nvSpPr>
        <p:spPr>
          <a:xfrm>
            <a:off x="663358" y="2739321"/>
            <a:ext cx="3885088" cy="1605568"/>
          </a:xfrm>
          <a:prstGeom prst="rect">
            <a:avLst/>
          </a:prstGeom>
          <a:noFill/>
        </p:spPr>
        <p:txBody>
          <a:bodyPr wrap="square" rtlCol="0">
            <a:spAutoFit/>
          </a:bodyPr>
          <a:lstStyle/>
          <a:p>
            <a:pPr marL="231775" indent="-231775" defTabSz="573603">
              <a:spcAft>
                <a:spcPts val="533"/>
              </a:spcAft>
              <a:buSzPct val="100000"/>
              <a:buFont typeface="Arial" panose="020B0604020202020204" pitchFamily="34" charset="0"/>
              <a:buChar char="–"/>
            </a:pPr>
            <a:r>
              <a:rPr lang="en-US" dirty="0">
                <a:cs typeface="Arial" panose="020B0604020202020204" pitchFamily="34" charset="0"/>
              </a:rPr>
              <a:t>HPE delivers tested and validated Firmware and Drivers as One</a:t>
            </a:r>
          </a:p>
          <a:p>
            <a:pPr marL="231775" indent="-231775" defTabSz="573603">
              <a:spcAft>
                <a:spcPts val="533"/>
              </a:spcAft>
              <a:buSzPct val="100000"/>
              <a:buFont typeface="Arial" panose="020B0604020202020204" pitchFamily="34" charset="0"/>
              <a:buChar char="–"/>
            </a:pPr>
            <a:r>
              <a:rPr lang="en-US" dirty="0" smtClean="0">
                <a:cs typeface="Arial" panose="020B0604020202020204" pitchFamily="34" charset="0"/>
              </a:rPr>
              <a:t>Automated </a:t>
            </a:r>
            <a:r>
              <a:rPr lang="en-US" dirty="0">
                <a:cs typeface="Arial" panose="020B0604020202020204" pitchFamily="34" charset="0"/>
              </a:rPr>
              <a:t>delivery you control</a:t>
            </a:r>
          </a:p>
          <a:p>
            <a:pPr marL="231775" indent="-231775" defTabSz="573603">
              <a:spcAft>
                <a:spcPts val="533"/>
              </a:spcAft>
              <a:buSzPct val="100000"/>
              <a:buFont typeface="Arial" panose="020B0604020202020204" pitchFamily="34" charset="0"/>
              <a:buChar char="–"/>
            </a:pPr>
            <a:r>
              <a:rPr lang="en-US" dirty="0">
                <a:cs typeface="Arial" panose="020B0604020202020204" pitchFamily="34" charset="0"/>
              </a:rPr>
              <a:t>Deploy </a:t>
            </a:r>
            <a:r>
              <a:rPr lang="en-US" dirty="0" smtClean="0">
                <a:cs typeface="Arial" panose="020B0604020202020204" pitchFamily="34" charset="0"/>
              </a:rPr>
              <a:t>quickly </a:t>
            </a:r>
            <a:r>
              <a:rPr lang="en-US" dirty="0">
                <a:cs typeface="Arial" panose="020B0604020202020204" pitchFamily="34" charset="0"/>
              </a:rPr>
              <a:t>and confidently for continuous availability</a:t>
            </a:r>
          </a:p>
        </p:txBody>
      </p:sp>
      <p:pic>
        <p:nvPicPr>
          <p:cNvPr id="5" name="Picture 4"/>
          <p:cNvPicPr>
            <a:picLocks noChangeAspect="1"/>
          </p:cNvPicPr>
          <p:nvPr/>
        </p:nvPicPr>
        <p:blipFill>
          <a:blip r:embed="rId3"/>
          <a:stretch>
            <a:fillRect/>
          </a:stretch>
        </p:blipFill>
        <p:spPr>
          <a:xfrm>
            <a:off x="6958543" y="2590800"/>
            <a:ext cx="2795057" cy="1825555"/>
          </a:xfrm>
          <a:prstGeom prst="rect">
            <a:avLst/>
          </a:prstGeom>
        </p:spPr>
      </p:pic>
      <p:cxnSp>
        <p:nvCxnSpPr>
          <p:cNvPr id="51" name="Straight Connector 50"/>
          <p:cNvCxnSpPr/>
          <p:nvPr/>
        </p:nvCxnSpPr>
        <p:spPr>
          <a:xfrm flipH="1" flipV="1">
            <a:off x="5829423" y="3719549"/>
            <a:ext cx="1855285" cy="543507"/>
          </a:xfrm>
          <a:prstGeom prst="line">
            <a:avLst/>
          </a:prstGeom>
          <a:ln w="19050" cmpd="sng">
            <a:solidFill>
              <a:srgbClr val="00B388"/>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5829423" y="3435079"/>
            <a:ext cx="3319235" cy="281319"/>
          </a:xfrm>
          <a:prstGeom prst="line">
            <a:avLst/>
          </a:prstGeom>
          <a:ln w="19050" cmpd="sng">
            <a:solidFill>
              <a:srgbClr val="00B388"/>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flipV="1">
            <a:off x="5829423" y="3719550"/>
            <a:ext cx="2967944" cy="303153"/>
          </a:xfrm>
          <a:prstGeom prst="line">
            <a:avLst/>
          </a:prstGeom>
          <a:ln w="19050" cmpd="sng">
            <a:solidFill>
              <a:srgbClr val="00B388"/>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5829423" y="3119864"/>
            <a:ext cx="1452596" cy="599685"/>
          </a:xfrm>
          <a:prstGeom prst="line">
            <a:avLst/>
          </a:prstGeom>
          <a:ln w="19050" cmpd="sng">
            <a:solidFill>
              <a:srgbClr val="00B388"/>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5805040" y="3247473"/>
            <a:ext cx="2362788" cy="486327"/>
          </a:xfrm>
          <a:prstGeom prst="line">
            <a:avLst/>
          </a:prstGeom>
          <a:ln w="19050" cmpd="sng">
            <a:solidFill>
              <a:srgbClr val="00B388"/>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6" name="Flowchart: Document 55"/>
          <p:cNvSpPr/>
          <p:nvPr/>
        </p:nvSpPr>
        <p:spPr>
          <a:xfrm>
            <a:off x="4741411" y="3233223"/>
            <a:ext cx="1123908" cy="949023"/>
          </a:xfrm>
          <a:prstGeom prst="flowChartDocumen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dirty="0">
                <a:solidFill>
                  <a:schemeClr val="accent1"/>
                </a:solidFill>
              </a:rPr>
              <a:t>Firmware/</a:t>
            </a:r>
          </a:p>
          <a:p>
            <a:pPr algn="ctr">
              <a:lnSpc>
                <a:spcPct val="90000"/>
              </a:lnSpc>
            </a:pPr>
            <a:r>
              <a:rPr lang="en-US" sz="1400" dirty="0">
                <a:solidFill>
                  <a:schemeClr val="accent1"/>
                </a:solidFill>
              </a:rPr>
              <a:t>Drivers</a:t>
            </a:r>
          </a:p>
        </p:txBody>
      </p:sp>
      <p:sp>
        <p:nvSpPr>
          <p:cNvPr id="37" name="Rectangle 36"/>
          <p:cNvSpPr/>
          <p:nvPr/>
        </p:nvSpPr>
        <p:spPr>
          <a:xfrm>
            <a:off x="6060118" y="2715444"/>
            <a:ext cx="867545" cy="338554"/>
          </a:xfrm>
          <a:prstGeom prst="rect">
            <a:avLst/>
          </a:prstGeom>
        </p:spPr>
        <p:txBody>
          <a:bodyPr wrap="none">
            <a:spAutoFit/>
          </a:bodyPr>
          <a:lstStyle/>
          <a:p>
            <a:r>
              <a:rPr lang="en-US" sz="1600" b="1" dirty="0">
                <a:cs typeface="Arial" panose="020B0604020202020204" pitchFamily="34" charset="0"/>
              </a:rPr>
              <a:t>Deploy</a:t>
            </a:r>
          </a:p>
        </p:txBody>
      </p:sp>
      <p:grpSp>
        <p:nvGrpSpPr>
          <p:cNvPr id="209" name="Group 208"/>
          <p:cNvGrpSpPr>
            <a:grpSpLocks noChangeAspect="1"/>
          </p:cNvGrpSpPr>
          <p:nvPr/>
        </p:nvGrpSpPr>
        <p:grpSpPr>
          <a:xfrm flipH="1">
            <a:off x="4707543" y="3063321"/>
            <a:ext cx="1155748" cy="1110489"/>
            <a:chOff x="4556091" y="2522288"/>
            <a:chExt cx="605303" cy="581598"/>
          </a:xfrm>
          <a:solidFill>
            <a:srgbClr val="00B388"/>
          </a:solidFill>
        </p:grpSpPr>
        <p:sp>
          <p:nvSpPr>
            <p:cNvPr id="210" name="Freeform 5"/>
            <p:cNvSpPr>
              <a:spLocks/>
            </p:cNvSpPr>
            <p:nvPr/>
          </p:nvSpPr>
          <p:spPr bwMode="auto">
            <a:xfrm>
              <a:off x="4788030" y="2544235"/>
              <a:ext cx="373364" cy="559651"/>
            </a:xfrm>
            <a:custGeom>
              <a:avLst/>
              <a:gdLst>
                <a:gd name="T0" fmla="*/ 225 w 264"/>
                <a:gd name="T1" fmla="*/ 75 h 408"/>
                <a:gd name="T2" fmla="*/ 238 w 264"/>
                <a:gd name="T3" fmla="*/ 67 h 408"/>
                <a:gd name="T4" fmla="*/ 243 w 264"/>
                <a:gd name="T5" fmla="*/ 62 h 408"/>
                <a:gd name="T6" fmla="*/ 246 w 264"/>
                <a:gd name="T7" fmla="*/ 57 h 408"/>
                <a:gd name="T8" fmla="*/ 245 w 264"/>
                <a:gd name="T9" fmla="*/ 51 h 408"/>
                <a:gd name="T10" fmla="*/ 239 w 264"/>
                <a:gd name="T11" fmla="*/ 46 h 408"/>
                <a:gd name="T12" fmla="*/ 156 w 264"/>
                <a:gd name="T13" fmla="*/ 2 h 408"/>
                <a:gd name="T14" fmla="*/ 149 w 264"/>
                <a:gd name="T15" fmla="*/ 0 h 408"/>
                <a:gd name="T16" fmla="*/ 144 w 264"/>
                <a:gd name="T17" fmla="*/ 2 h 408"/>
                <a:gd name="T18" fmla="*/ 141 w 264"/>
                <a:gd name="T19" fmla="*/ 7 h 408"/>
                <a:gd name="T20" fmla="*/ 140 w 264"/>
                <a:gd name="T21" fmla="*/ 13 h 408"/>
                <a:gd name="T22" fmla="*/ 146 w 264"/>
                <a:gd name="T23" fmla="*/ 106 h 408"/>
                <a:gd name="T24" fmla="*/ 148 w 264"/>
                <a:gd name="T25" fmla="*/ 113 h 408"/>
                <a:gd name="T26" fmla="*/ 153 w 264"/>
                <a:gd name="T27" fmla="*/ 117 h 408"/>
                <a:gd name="T28" fmla="*/ 159 w 264"/>
                <a:gd name="T29" fmla="*/ 117 h 408"/>
                <a:gd name="T30" fmla="*/ 166 w 264"/>
                <a:gd name="T31" fmla="*/ 114 h 408"/>
                <a:gd name="T32" fmla="*/ 188 w 264"/>
                <a:gd name="T33" fmla="*/ 118 h 408"/>
                <a:gd name="T34" fmla="*/ 194 w 264"/>
                <a:gd name="T35" fmla="*/ 128 h 408"/>
                <a:gd name="T36" fmla="*/ 201 w 264"/>
                <a:gd name="T37" fmla="*/ 146 h 408"/>
                <a:gd name="T38" fmla="*/ 207 w 264"/>
                <a:gd name="T39" fmla="*/ 166 h 408"/>
                <a:gd name="T40" fmla="*/ 209 w 264"/>
                <a:gd name="T41" fmla="*/ 186 h 408"/>
                <a:gd name="T42" fmla="*/ 209 w 264"/>
                <a:gd name="T43" fmla="*/ 196 h 408"/>
                <a:gd name="T44" fmla="*/ 206 w 264"/>
                <a:gd name="T45" fmla="*/ 227 h 408"/>
                <a:gd name="T46" fmla="*/ 197 w 264"/>
                <a:gd name="T47" fmla="*/ 257 h 408"/>
                <a:gd name="T48" fmla="*/ 183 w 264"/>
                <a:gd name="T49" fmla="*/ 284 h 408"/>
                <a:gd name="T50" fmla="*/ 163 w 264"/>
                <a:gd name="T51" fmla="*/ 306 h 408"/>
                <a:gd name="T52" fmla="*/ 140 w 264"/>
                <a:gd name="T53" fmla="*/ 326 h 408"/>
                <a:gd name="T54" fmla="*/ 114 w 264"/>
                <a:gd name="T55" fmla="*/ 340 h 408"/>
                <a:gd name="T56" fmla="*/ 85 w 264"/>
                <a:gd name="T57" fmla="*/ 350 h 408"/>
                <a:gd name="T58" fmla="*/ 52 w 264"/>
                <a:gd name="T59" fmla="*/ 353 h 408"/>
                <a:gd name="T60" fmla="*/ 39 w 264"/>
                <a:gd name="T61" fmla="*/ 352 h 408"/>
                <a:gd name="T62" fmla="*/ 13 w 264"/>
                <a:gd name="T63" fmla="*/ 347 h 408"/>
                <a:gd name="T64" fmla="*/ 0 w 264"/>
                <a:gd name="T65" fmla="*/ 401 h 408"/>
                <a:gd name="T66" fmla="*/ 13 w 264"/>
                <a:gd name="T67" fmla="*/ 405 h 408"/>
                <a:gd name="T68" fmla="*/ 39 w 264"/>
                <a:gd name="T69" fmla="*/ 408 h 408"/>
                <a:gd name="T70" fmla="*/ 52 w 264"/>
                <a:gd name="T71" fmla="*/ 408 h 408"/>
                <a:gd name="T72" fmla="*/ 95 w 264"/>
                <a:gd name="T73" fmla="*/ 404 h 408"/>
                <a:gd name="T74" fmla="*/ 135 w 264"/>
                <a:gd name="T75" fmla="*/ 392 h 408"/>
                <a:gd name="T76" fmla="*/ 171 w 264"/>
                <a:gd name="T77" fmla="*/ 371 h 408"/>
                <a:gd name="T78" fmla="*/ 202 w 264"/>
                <a:gd name="T79" fmla="*/ 346 h 408"/>
                <a:gd name="T80" fmla="*/ 228 w 264"/>
                <a:gd name="T81" fmla="*/ 315 h 408"/>
                <a:gd name="T82" fmla="*/ 248 w 264"/>
                <a:gd name="T83" fmla="*/ 278 h 408"/>
                <a:gd name="T84" fmla="*/ 260 w 264"/>
                <a:gd name="T85" fmla="*/ 238 h 408"/>
                <a:gd name="T86" fmla="*/ 264 w 264"/>
                <a:gd name="T87" fmla="*/ 196 h 408"/>
                <a:gd name="T88" fmla="*/ 264 w 264"/>
                <a:gd name="T89" fmla="*/ 182 h 408"/>
                <a:gd name="T90" fmla="*/ 261 w 264"/>
                <a:gd name="T91" fmla="*/ 155 h 408"/>
                <a:gd name="T92" fmla="*/ 253 w 264"/>
                <a:gd name="T93" fmla="*/ 128 h 408"/>
                <a:gd name="T94" fmla="*/ 242 w 264"/>
                <a:gd name="T95" fmla="*/ 10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4" h="408">
                  <a:moveTo>
                    <a:pt x="236" y="90"/>
                  </a:moveTo>
                  <a:lnTo>
                    <a:pt x="225" y="75"/>
                  </a:lnTo>
                  <a:lnTo>
                    <a:pt x="238" y="67"/>
                  </a:lnTo>
                  <a:lnTo>
                    <a:pt x="238" y="67"/>
                  </a:lnTo>
                  <a:lnTo>
                    <a:pt x="241" y="64"/>
                  </a:lnTo>
                  <a:lnTo>
                    <a:pt x="243" y="62"/>
                  </a:lnTo>
                  <a:lnTo>
                    <a:pt x="246" y="59"/>
                  </a:lnTo>
                  <a:lnTo>
                    <a:pt x="246" y="57"/>
                  </a:lnTo>
                  <a:lnTo>
                    <a:pt x="246" y="53"/>
                  </a:lnTo>
                  <a:lnTo>
                    <a:pt x="245" y="51"/>
                  </a:lnTo>
                  <a:lnTo>
                    <a:pt x="241" y="48"/>
                  </a:lnTo>
                  <a:lnTo>
                    <a:pt x="239" y="46"/>
                  </a:lnTo>
                  <a:lnTo>
                    <a:pt x="156" y="2"/>
                  </a:lnTo>
                  <a:lnTo>
                    <a:pt x="156" y="2"/>
                  </a:lnTo>
                  <a:lnTo>
                    <a:pt x="153" y="1"/>
                  </a:lnTo>
                  <a:lnTo>
                    <a:pt x="149" y="0"/>
                  </a:lnTo>
                  <a:lnTo>
                    <a:pt x="147" y="1"/>
                  </a:lnTo>
                  <a:lnTo>
                    <a:pt x="144" y="2"/>
                  </a:lnTo>
                  <a:lnTo>
                    <a:pt x="143" y="4"/>
                  </a:lnTo>
                  <a:lnTo>
                    <a:pt x="141" y="7"/>
                  </a:lnTo>
                  <a:lnTo>
                    <a:pt x="141" y="10"/>
                  </a:lnTo>
                  <a:lnTo>
                    <a:pt x="140" y="13"/>
                  </a:lnTo>
                  <a:lnTo>
                    <a:pt x="146" y="106"/>
                  </a:lnTo>
                  <a:lnTo>
                    <a:pt x="146" y="106"/>
                  </a:lnTo>
                  <a:lnTo>
                    <a:pt x="147" y="110"/>
                  </a:lnTo>
                  <a:lnTo>
                    <a:pt x="148" y="113"/>
                  </a:lnTo>
                  <a:lnTo>
                    <a:pt x="150" y="115"/>
                  </a:lnTo>
                  <a:lnTo>
                    <a:pt x="153" y="117"/>
                  </a:lnTo>
                  <a:lnTo>
                    <a:pt x="156" y="117"/>
                  </a:lnTo>
                  <a:lnTo>
                    <a:pt x="159" y="117"/>
                  </a:lnTo>
                  <a:lnTo>
                    <a:pt x="162" y="116"/>
                  </a:lnTo>
                  <a:lnTo>
                    <a:pt x="166" y="114"/>
                  </a:lnTo>
                  <a:lnTo>
                    <a:pt x="179" y="105"/>
                  </a:lnTo>
                  <a:lnTo>
                    <a:pt x="188" y="118"/>
                  </a:lnTo>
                  <a:lnTo>
                    <a:pt x="188" y="118"/>
                  </a:lnTo>
                  <a:lnTo>
                    <a:pt x="194" y="128"/>
                  </a:lnTo>
                  <a:lnTo>
                    <a:pt x="198" y="137"/>
                  </a:lnTo>
                  <a:lnTo>
                    <a:pt x="201" y="146"/>
                  </a:lnTo>
                  <a:lnTo>
                    <a:pt x="203" y="156"/>
                  </a:lnTo>
                  <a:lnTo>
                    <a:pt x="207" y="166"/>
                  </a:lnTo>
                  <a:lnTo>
                    <a:pt x="208" y="175"/>
                  </a:lnTo>
                  <a:lnTo>
                    <a:pt x="209" y="186"/>
                  </a:lnTo>
                  <a:lnTo>
                    <a:pt x="209" y="196"/>
                  </a:lnTo>
                  <a:lnTo>
                    <a:pt x="209" y="196"/>
                  </a:lnTo>
                  <a:lnTo>
                    <a:pt x="209" y="212"/>
                  </a:lnTo>
                  <a:lnTo>
                    <a:pt x="206" y="227"/>
                  </a:lnTo>
                  <a:lnTo>
                    <a:pt x="202" y="242"/>
                  </a:lnTo>
                  <a:lnTo>
                    <a:pt x="197" y="257"/>
                  </a:lnTo>
                  <a:lnTo>
                    <a:pt x="190" y="271"/>
                  </a:lnTo>
                  <a:lnTo>
                    <a:pt x="183" y="284"/>
                  </a:lnTo>
                  <a:lnTo>
                    <a:pt x="173" y="295"/>
                  </a:lnTo>
                  <a:lnTo>
                    <a:pt x="163" y="306"/>
                  </a:lnTo>
                  <a:lnTo>
                    <a:pt x="153" y="317"/>
                  </a:lnTo>
                  <a:lnTo>
                    <a:pt x="140" y="326"/>
                  </a:lnTo>
                  <a:lnTo>
                    <a:pt x="127" y="333"/>
                  </a:lnTo>
                  <a:lnTo>
                    <a:pt x="114" y="340"/>
                  </a:lnTo>
                  <a:lnTo>
                    <a:pt x="99" y="345"/>
                  </a:lnTo>
                  <a:lnTo>
                    <a:pt x="85" y="350"/>
                  </a:lnTo>
                  <a:lnTo>
                    <a:pt x="68" y="352"/>
                  </a:lnTo>
                  <a:lnTo>
                    <a:pt x="52" y="353"/>
                  </a:lnTo>
                  <a:lnTo>
                    <a:pt x="52" y="353"/>
                  </a:lnTo>
                  <a:lnTo>
                    <a:pt x="39" y="352"/>
                  </a:lnTo>
                  <a:lnTo>
                    <a:pt x="26" y="351"/>
                  </a:lnTo>
                  <a:lnTo>
                    <a:pt x="13" y="347"/>
                  </a:lnTo>
                  <a:lnTo>
                    <a:pt x="0" y="344"/>
                  </a:lnTo>
                  <a:lnTo>
                    <a:pt x="0" y="401"/>
                  </a:lnTo>
                  <a:lnTo>
                    <a:pt x="0" y="401"/>
                  </a:lnTo>
                  <a:lnTo>
                    <a:pt x="13" y="405"/>
                  </a:lnTo>
                  <a:lnTo>
                    <a:pt x="26" y="406"/>
                  </a:lnTo>
                  <a:lnTo>
                    <a:pt x="39" y="408"/>
                  </a:lnTo>
                  <a:lnTo>
                    <a:pt x="52" y="408"/>
                  </a:lnTo>
                  <a:lnTo>
                    <a:pt x="52" y="408"/>
                  </a:lnTo>
                  <a:lnTo>
                    <a:pt x="74" y="407"/>
                  </a:lnTo>
                  <a:lnTo>
                    <a:pt x="95" y="404"/>
                  </a:lnTo>
                  <a:lnTo>
                    <a:pt x="116" y="398"/>
                  </a:lnTo>
                  <a:lnTo>
                    <a:pt x="135" y="392"/>
                  </a:lnTo>
                  <a:lnTo>
                    <a:pt x="154" y="382"/>
                  </a:lnTo>
                  <a:lnTo>
                    <a:pt x="171" y="371"/>
                  </a:lnTo>
                  <a:lnTo>
                    <a:pt x="187" y="359"/>
                  </a:lnTo>
                  <a:lnTo>
                    <a:pt x="202" y="346"/>
                  </a:lnTo>
                  <a:lnTo>
                    <a:pt x="216" y="331"/>
                  </a:lnTo>
                  <a:lnTo>
                    <a:pt x="228" y="315"/>
                  </a:lnTo>
                  <a:lnTo>
                    <a:pt x="239" y="297"/>
                  </a:lnTo>
                  <a:lnTo>
                    <a:pt x="248" y="278"/>
                  </a:lnTo>
                  <a:lnTo>
                    <a:pt x="255" y="259"/>
                  </a:lnTo>
                  <a:lnTo>
                    <a:pt x="260" y="238"/>
                  </a:lnTo>
                  <a:lnTo>
                    <a:pt x="263" y="218"/>
                  </a:lnTo>
                  <a:lnTo>
                    <a:pt x="264" y="196"/>
                  </a:lnTo>
                  <a:lnTo>
                    <a:pt x="264" y="196"/>
                  </a:lnTo>
                  <a:lnTo>
                    <a:pt x="264" y="182"/>
                  </a:lnTo>
                  <a:lnTo>
                    <a:pt x="263" y="168"/>
                  </a:lnTo>
                  <a:lnTo>
                    <a:pt x="261" y="155"/>
                  </a:lnTo>
                  <a:lnTo>
                    <a:pt x="258" y="141"/>
                  </a:lnTo>
                  <a:lnTo>
                    <a:pt x="253" y="128"/>
                  </a:lnTo>
                  <a:lnTo>
                    <a:pt x="248" y="115"/>
                  </a:lnTo>
                  <a:lnTo>
                    <a:pt x="242" y="102"/>
                  </a:lnTo>
                  <a:lnTo>
                    <a:pt x="236" y="90"/>
                  </a:lnTo>
                  <a:close/>
                </a:path>
              </a:pathLst>
            </a:custGeom>
            <a:grpFill/>
            <a:ln>
              <a:solidFill>
                <a:srgbClr val="00B388"/>
              </a:solidFill>
            </a:ln>
          </p:spPr>
          <p:txBody>
            <a:bodyPr/>
            <a:lstStyle/>
            <a:p>
              <a:pPr defTabSz="609570">
                <a:defRPr/>
              </a:pPr>
              <a:endParaRPr lang="en-US" sz="2399" dirty="0">
                <a:solidFill>
                  <a:prstClr val="black"/>
                </a:solidFill>
                <a:cs typeface="Arial" panose="020B0604020202020204" pitchFamily="34" charset="0"/>
              </a:endParaRPr>
            </a:p>
          </p:txBody>
        </p:sp>
        <p:sp>
          <p:nvSpPr>
            <p:cNvPr id="211" name="Freeform 8"/>
            <p:cNvSpPr>
              <a:spLocks/>
            </p:cNvSpPr>
            <p:nvPr/>
          </p:nvSpPr>
          <p:spPr bwMode="auto">
            <a:xfrm>
              <a:off x="4556091" y="2522288"/>
              <a:ext cx="373364" cy="559651"/>
            </a:xfrm>
            <a:custGeom>
              <a:avLst/>
              <a:gdLst>
                <a:gd name="T0" fmla="*/ 85 w 264"/>
                <a:gd name="T1" fmla="*/ 303 h 408"/>
                <a:gd name="T2" fmla="*/ 76 w 264"/>
                <a:gd name="T3" fmla="*/ 290 h 408"/>
                <a:gd name="T4" fmla="*/ 66 w 264"/>
                <a:gd name="T5" fmla="*/ 271 h 408"/>
                <a:gd name="T6" fmla="*/ 61 w 264"/>
                <a:gd name="T7" fmla="*/ 252 h 408"/>
                <a:gd name="T8" fmla="*/ 56 w 264"/>
                <a:gd name="T9" fmla="*/ 233 h 408"/>
                <a:gd name="T10" fmla="*/ 55 w 264"/>
                <a:gd name="T11" fmla="*/ 212 h 408"/>
                <a:gd name="T12" fmla="*/ 55 w 264"/>
                <a:gd name="T13" fmla="*/ 196 h 408"/>
                <a:gd name="T14" fmla="*/ 62 w 264"/>
                <a:gd name="T15" fmla="*/ 166 h 408"/>
                <a:gd name="T16" fmla="*/ 74 w 264"/>
                <a:gd name="T17" fmla="*/ 137 h 408"/>
                <a:gd name="T18" fmla="*/ 91 w 264"/>
                <a:gd name="T19" fmla="*/ 113 h 408"/>
                <a:gd name="T20" fmla="*/ 111 w 264"/>
                <a:gd name="T21" fmla="*/ 91 h 408"/>
                <a:gd name="T22" fmla="*/ 137 w 264"/>
                <a:gd name="T23" fmla="*/ 75 h 408"/>
                <a:gd name="T24" fmla="*/ 165 w 264"/>
                <a:gd name="T25" fmla="*/ 63 h 408"/>
                <a:gd name="T26" fmla="*/ 196 w 264"/>
                <a:gd name="T27" fmla="*/ 56 h 408"/>
                <a:gd name="T28" fmla="*/ 212 w 264"/>
                <a:gd name="T29" fmla="*/ 55 h 408"/>
                <a:gd name="T30" fmla="*/ 238 w 264"/>
                <a:gd name="T31" fmla="*/ 57 h 408"/>
                <a:gd name="T32" fmla="*/ 264 w 264"/>
                <a:gd name="T33" fmla="*/ 64 h 408"/>
                <a:gd name="T34" fmla="*/ 264 w 264"/>
                <a:gd name="T35" fmla="*/ 7 h 408"/>
                <a:gd name="T36" fmla="*/ 238 w 264"/>
                <a:gd name="T37" fmla="*/ 2 h 408"/>
                <a:gd name="T38" fmla="*/ 212 w 264"/>
                <a:gd name="T39" fmla="*/ 0 h 408"/>
                <a:gd name="T40" fmla="*/ 190 w 264"/>
                <a:gd name="T41" fmla="*/ 1 h 408"/>
                <a:gd name="T42" fmla="*/ 148 w 264"/>
                <a:gd name="T43" fmla="*/ 10 h 408"/>
                <a:gd name="T44" fmla="*/ 110 w 264"/>
                <a:gd name="T45" fmla="*/ 26 h 408"/>
                <a:gd name="T46" fmla="*/ 77 w 264"/>
                <a:gd name="T47" fmla="*/ 49 h 408"/>
                <a:gd name="T48" fmla="*/ 48 w 264"/>
                <a:gd name="T49" fmla="*/ 77 h 408"/>
                <a:gd name="T50" fmla="*/ 25 w 264"/>
                <a:gd name="T51" fmla="*/ 111 h 408"/>
                <a:gd name="T52" fmla="*/ 9 w 264"/>
                <a:gd name="T53" fmla="*/ 149 h 408"/>
                <a:gd name="T54" fmla="*/ 1 w 264"/>
                <a:gd name="T55" fmla="*/ 190 h 408"/>
                <a:gd name="T56" fmla="*/ 0 w 264"/>
                <a:gd name="T57" fmla="*/ 212 h 408"/>
                <a:gd name="T58" fmla="*/ 1 w 264"/>
                <a:gd name="T59" fmla="*/ 240 h 408"/>
                <a:gd name="T60" fmla="*/ 6 w 264"/>
                <a:gd name="T61" fmla="*/ 267 h 408"/>
                <a:gd name="T62" fmla="*/ 16 w 264"/>
                <a:gd name="T63" fmla="*/ 293 h 408"/>
                <a:gd name="T64" fmla="*/ 28 w 264"/>
                <a:gd name="T65" fmla="*/ 318 h 408"/>
                <a:gd name="T66" fmla="*/ 26 w 264"/>
                <a:gd name="T67" fmla="*/ 341 h 408"/>
                <a:gd name="T68" fmla="*/ 23 w 264"/>
                <a:gd name="T69" fmla="*/ 344 h 408"/>
                <a:gd name="T70" fmla="*/ 18 w 264"/>
                <a:gd name="T71" fmla="*/ 349 h 408"/>
                <a:gd name="T72" fmla="*/ 18 w 264"/>
                <a:gd name="T73" fmla="*/ 355 h 408"/>
                <a:gd name="T74" fmla="*/ 23 w 264"/>
                <a:gd name="T75" fmla="*/ 360 h 408"/>
                <a:gd name="T76" fmla="*/ 108 w 264"/>
                <a:gd name="T77" fmla="*/ 406 h 408"/>
                <a:gd name="T78" fmla="*/ 111 w 264"/>
                <a:gd name="T79" fmla="*/ 407 h 408"/>
                <a:gd name="T80" fmla="*/ 117 w 264"/>
                <a:gd name="T81" fmla="*/ 407 h 408"/>
                <a:gd name="T82" fmla="*/ 121 w 264"/>
                <a:gd name="T83" fmla="*/ 404 h 408"/>
                <a:gd name="T84" fmla="*/ 123 w 264"/>
                <a:gd name="T85" fmla="*/ 398 h 408"/>
                <a:gd name="T86" fmla="*/ 118 w 264"/>
                <a:gd name="T87" fmla="*/ 302 h 408"/>
                <a:gd name="T88" fmla="*/ 117 w 264"/>
                <a:gd name="T89" fmla="*/ 299 h 408"/>
                <a:gd name="T90" fmla="*/ 114 w 264"/>
                <a:gd name="T91" fmla="*/ 293 h 408"/>
                <a:gd name="T92" fmla="*/ 108 w 264"/>
                <a:gd name="T93" fmla="*/ 291 h 408"/>
                <a:gd name="T94" fmla="*/ 102 w 264"/>
                <a:gd name="T95" fmla="*/ 29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4" h="408">
                  <a:moveTo>
                    <a:pt x="98" y="294"/>
                  </a:moveTo>
                  <a:lnTo>
                    <a:pt x="85" y="303"/>
                  </a:lnTo>
                  <a:lnTo>
                    <a:pt x="76" y="290"/>
                  </a:lnTo>
                  <a:lnTo>
                    <a:pt x="76" y="290"/>
                  </a:lnTo>
                  <a:lnTo>
                    <a:pt x="70" y="280"/>
                  </a:lnTo>
                  <a:lnTo>
                    <a:pt x="66" y="271"/>
                  </a:lnTo>
                  <a:lnTo>
                    <a:pt x="63" y="262"/>
                  </a:lnTo>
                  <a:lnTo>
                    <a:pt x="61" y="252"/>
                  </a:lnTo>
                  <a:lnTo>
                    <a:pt x="57" y="242"/>
                  </a:lnTo>
                  <a:lnTo>
                    <a:pt x="56" y="233"/>
                  </a:lnTo>
                  <a:lnTo>
                    <a:pt x="55" y="222"/>
                  </a:lnTo>
                  <a:lnTo>
                    <a:pt x="55" y="212"/>
                  </a:lnTo>
                  <a:lnTo>
                    <a:pt x="55" y="212"/>
                  </a:lnTo>
                  <a:lnTo>
                    <a:pt x="55" y="196"/>
                  </a:lnTo>
                  <a:lnTo>
                    <a:pt x="58" y="181"/>
                  </a:lnTo>
                  <a:lnTo>
                    <a:pt x="62" y="166"/>
                  </a:lnTo>
                  <a:lnTo>
                    <a:pt x="67" y="151"/>
                  </a:lnTo>
                  <a:lnTo>
                    <a:pt x="74" y="137"/>
                  </a:lnTo>
                  <a:lnTo>
                    <a:pt x="81" y="124"/>
                  </a:lnTo>
                  <a:lnTo>
                    <a:pt x="91" y="113"/>
                  </a:lnTo>
                  <a:lnTo>
                    <a:pt x="101" y="102"/>
                  </a:lnTo>
                  <a:lnTo>
                    <a:pt x="111" y="91"/>
                  </a:lnTo>
                  <a:lnTo>
                    <a:pt x="124" y="82"/>
                  </a:lnTo>
                  <a:lnTo>
                    <a:pt x="137" y="75"/>
                  </a:lnTo>
                  <a:lnTo>
                    <a:pt x="150" y="68"/>
                  </a:lnTo>
                  <a:lnTo>
                    <a:pt x="165" y="63"/>
                  </a:lnTo>
                  <a:lnTo>
                    <a:pt x="179" y="58"/>
                  </a:lnTo>
                  <a:lnTo>
                    <a:pt x="196" y="56"/>
                  </a:lnTo>
                  <a:lnTo>
                    <a:pt x="212" y="55"/>
                  </a:lnTo>
                  <a:lnTo>
                    <a:pt x="212" y="55"/>
                  </a:lnTo>
                  <a:lnTo>
                    <a:pt x="225" y="56"/>
                  </a:lnTo>
                  <a:lnTo>
                    <a:pt x="238" y="57"/>
                  </a:lnTo>
                  <a:lnTo>
                    <a:pt x="251" y="61"/>
                  </a:lnTo>
                  <a:lnTo>
                    <a:pt x="264" y="64"/>
                  </a:lnTo>
                  <a:lnTo>
                    <a:pt x="264" y="7"/>
                  </a:lnTo>
                  <a:lnTo>
                    <a:pt x="264" y="7"/>
                  </a:lnTo>
                  <a:lnTo>
                    <a:pt x="251" y="3"/>
                  </a:lnTo>
                  <a:lnTo>
                    <a:pt x="238" y="2"/>
                  </a:lnTo>
                  <a:lnTo>
                    <a:pt x="225" y="0"/>
                  </a:lnTo>
                  <a:lnTo>
                    <a:pt x="212" y="0"/>
                  </a:lnTo>
                  <a:lnTo>
                    <a:pt x="212" y="0"/>
                  </a:lnTo>
                  <a:lnTo>
                    <a:pt x="190" y="1"/>
                  </a:lnTo>
                  <a:lnTo>
                    <a:pt x="169" y="4"/>
                  </a:lnTo>
                  <a:lnTo>
                    <a:pt x="148" y="10"/>
                  </a:lnTo>
                  <a:lnTo>
                    <a:pt x="129" y="16"/>
                  </a:lnTo>
                  <a:lnTo>
                    <a:pt x="110" y="26"/>
                  </a:lnTo>
                  <a:lnTo>
                    <a:pt x="93" y="37"/>
                  </a:lnTo>
                  <a:lnTo>
                    <a:pt x="77" y="49"/>
                  </a:lnTo>
                  <a:lnTo>
                    <a:pt x="62" y="62"/>
                  </a:lnTo>
                  <a:lnTo>
                    <a:pt x="48" y="77"/>
                  </a:lnTo>
                  <a:lnTo>
                    <a:pt x="36" y="94"/>
                  </a:lnTo>
                  <a:lnTo>
                    <a:pt x="25" y="111"/>
                  </a:lnTo>
                  <a:lnTo>
                    <a:pt x="16" y="130"/>
                  </a:lnTo>
                  <a:lnTo>
                    <a:pt x="9" y="149"/>
                  </a:lnTo>
                  <a:lnTo>
                    <a:pt x="4" y="170"/>
                  </a:lnTo>
                  <a:lnTo>
                    <a:pt x="1" y="190"/>
                  </a:lnTo>
                  <a:lnTo>
                    <a:pt x="0" y="212"/>
                  </a:lnTo>
                  <a:lnTo>
                    <a:pt x="0" y="212"/>
                  </a:lnTo>
                  <a:lnTo>
                    <a:pt x="0" y="226"/>
                  </a:lnTo>
                  <a:lnTo>
                    <a:pt x="1" y="240"/>
                  </a:lnTo>
                  <a:lnTo>
                    <a:pt x="3" y="253"/>
                  </a:lnTo>
                  <a:lnTo>
                    <a:pt x="6" y="267"/>
                  </a:lnTo>
                  <a:lnTo>
                    <a:pt x="11" y="280"/>
                  </a:lnTo>
                  <a:lnTo>
                    <a:pt x="16" y="293"/>
                  </a:lnTo>
                  <a:lnTo>
                    <a:pt x="22" y="306"/>
                  </a:lnTo>
                  <a:lnTo>
                    <a:pt x="28" y="318"/>
                  </a:lnTo>
                  <a:lnTo>
                    <a:pt x="39" y="333"/>
                  </a:lnTo>
                  <a:lnTo>
                    <a:pt x="26" y="341"/>
                  </a:lnTo>
                  <a:lnTo>
                    <a:pt x="26" y="341"/>
                  </a:lnTo>
                  <a:lnTo>
                    <a:pt x="23" y="344"/>
                  </a:lnTo>
                  <a:lnTo>
                    <a:pt x="21" y="346"/>
                  </a:lnTo>
                  <a:lnTo>
                    <a:pt x="18" y="349"/>
                  </a:lnTo>
                  <a:lnTo>
                    <a:pt x="18" y="351"/>
                  </a:lnTo>
                  <a:lnTo>
                    <a:pt x="18" y="355"/>
                  </a:lnTo>
                  <a:lnTo>
                    <a:pt x="19" y="358"/>
                  </a:lnTo>
                  <a:lnTo>
                    <a:pt x="23" y="360"/>
                  </a:lnTo>
                  <a:lnTo>
                    <a:pt x="25" y="362"/>
                  </a:lnTo>
                  <a:lnTo>
                    <a:pt x="108" y="406"/>
                  </a:lnTo>
                  <a:lnTo>
                    <a:pt x="108" y="406"/>
                  </a:lnTo>
                  <a:lnTo>
                    <a:pt x="111" y="407"/>
                  </a:lnTo>
                  <a:lnTo>
                    <a:pt x="115" y="408"/>
                  </a:lnTo>
                  <a:lnTo>
                    <a:pt x="117" y="407"/>
                  </a:lnTo>
                  <a:lnTo>
                    <a:pt x="120" y="406"/>
                  </a:lnTo>
                  <a:lnTo>
                    <a:pt x="121" y="404"/>
                  </a:lnTo>
                  <a:lnTo>
                    <a:pt x="123" y="401"/>
                  </a:lnTo>
                  <a:lnTo>
                    <a:pt x="123" y="398"/>
                  </a:lnTo>
                  <a:lnTo>
                    <a:pt x="124" y="395"/>
                  </a:lnTo>
                  <a:lnTo>
                    <a:pt x="118" y="302"/>
                  </a:lnTo>
                  <a:lnTo>
                    <a:pt x="118" y="302"/>
                  </a:lnTo>
                  <a:lnTo>
                    <a:pt x="117" y="299"/>
                  </a:lnTo>
                  <a:lnTo>
                    <a:pt x="116" y="295"/>
                  </a:lnTo>
                  <a:lnTo>
                    <a:pt x="114" y="293"/>
                  </a:lnTo>
                  <a:lnTo>
                    <a:pt x="111" y="291"/>
                  </a:lnTo>
                  <a:lnTo>
                    <a:pt x="108" y="291"/>
                  </a:lnTo>
                  <a:lnTo>
                    <a:pt x="105" y="291"/>
                  </a:lnTo>
                  <a:lnTo>
                    <a:pt x="102" y="292"/>
                  </a:lnTo>
                  <a:lnTo>
                    <a:pt x="98" y="294"/>
                  </a:lnTo>
                </a:path>
              </a:pathLst>
            </a:custGeom>
            <a:grpFill/>
            <a:ln>
              <a:solidFill>
                <a:srgbClr val="00B388"/>
              </a:solidFill>
            </a:ln>
          </p:spPr>
          <p:txBody>
            <a:bodyPr/>
            <a:lstStyle/>
            <a:p>
              <a:pPr defTabSz="609570">
                <a:defRPr/>
              </a:pPr>
              <a:endParaRPr lang="en-US" sz="2399" dirty="0">
                <a:solidFill>
                  <a:prstClr val="black"/>
                </a:solidFill>
                <a:cs typeface="Arial" panose="020B0604020202020204" pitchFamily="34" charset="0"/>
              </a:endParaRPr>
            </a:p>
          </p:txBody>
        </p:sp>
      </p:grpSp>
      <p:grpSp>
        <p:nvGrpSpPr>
          <p:cNvPr id="33" name="Group 32"/>
          <p:cNvGrpSpPr/>
          <p:nvPr/>
        </p:nvGrpSpPr>
        <p:grpSpPr>
          <a:xfrm>
            <a:off x="10696362" y="1"/>
            <a:ext cx="1496195" cy="1284645"/>
            <a:chOff x="8021080" y="0"/>
            <a:chExt cx="1122146" cy="963484"/>
          </a:xfrm>
        </p:grpSpPr>
        <p:sp>
          <p:nvSpPr>
            <p:cNvPr id="34" name="Diagonal Stripe 33"/>
            <p:cNvSpPr/>
            <p:nvPr/>
          </p:nvSpPr>
          <p:spPr bwMode="ltGray">
            <a:xfrm rot="5400000">
              <a:off x="8100411" y="-79331"/>
              <a:ext cx="963484" cy="1122146"/>
            </a:xfrm>
            <a:prstGeom prst="diagStripe">
              <a:avLst/>
            </a:prstGeom>
            <a:solidFill>
              <a:srgbClr val="00B3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tx1"/>
                </a:solidFill>
              </a:endParaRPr>
            </a:p>
          </p:txBody>
        </p:sp>
        <p:sp>
          <p:nvSpPr>
            <p:cNvPr id="40" name="TextBox 39"/>
            <p:cNvSpPr txBox="1"/>
            <p:nvPr/>
          </p:nvSpPr>
          <p:spPr>
            <a:xfrm rot="2476379">
              <a:off x="8349887" y="241569"/>
              <a:ext cx="685800" cy="269042"/>
            </a:xfrm>
            <a:prstGeom prst="rect">
              <a:avLst/>
            </a:prstGeom>
            <a:noFill/>
          </p:spPr>
          <p:txBody>
            <a:bodyPr wrap="none" lIns="0" tIns="0" rIns="0" bIns="0" rtlCol="0">
              <a:noAutofit/>
            </a:bodyPr>
            <a:lstStyle/>
            <a:p>
              <a:pPr algn="ctr">
                <a:lnSpc>
                  <a:spcPct val="90000"/>
                </a:lnSpc>
              </a:pPr>
              <a:r>
                <a:rPr lang="en-US" dirty="0">
                  <a:solidFill>
                    <a:schemeClr val="bg1"/>
                  </a:solidFill>
                  <a:latin typeface="+mj-lt"/>
                </a:rPr>
                <a:t>Only HPE</a:t>
              </a:r>
            </a:p>
          </p:txBody>
        </p:sp>
      </p:grpSp>
      <p:sp>
        <p:nvSpPr>
          <p:cNvPr id="6" name="Footer Placeholder 5"/>
          <p:cNvSpPr>
            <a:spLocks noGrp="1"/>
          </p:cNvSpPr>
          <p:nvPr>
            <p:ph type="ftr" sz="quarter" idx="11"/>
          </p:nvPr>
        </p:nvSpPr>
        <p:spPr/>
        <p:txBody>
          <a:bodyPr/>
          <a:lstStyle/>
          <a:p>
            <a:r>
              <a:rPr lang="en-US" dirty="0" smtClean="0"/>
              <a:t>For HPE and Channel Partner internal use only</a:t>
            </a:r>
            <a:endParaRPr lang="en-US" dirty="0"/>
          </a:p>
        </p:txBody>
      </p:sp>
      <p:sp>
        <p:nvSpPr>
          <p:cNvPr id="7" name="Slide Number Placeholder 6"/>
          <p:cNvSpPr>
            <a:spLocks noGrp="1"/>
          </p:cNvSpPr>
          <p:nvPr>
            <p:ph type="sldNum" sz="quarter" idx="12"/>
          </p:nvPr>
        </p:nvSpPr>
        <p:spPr/>
        <p:txBody>
          <a:bodyPr/>
          <a:lstStyle/>
          <a:p>
            <a:fld id="{B016F8AB-BCEA-4347-8BA6-BE776009BC89}" type="slidenum">
              <a:rPr lang="en-GB" smtClean="0"/>
              <a:t>21</a:t>
            </a:fld>
            <a:endParaRPr lang="en-GB" dirty="0"/>
          </a:p>
        </p:txBody>
      </p:sp>
    </p:spTree>
    <p:extLst>
      <p:ext uri="{BB962C8B-B14F-4D97-AF65-F5344CB8AC3E}">
        <p14:creationId xmlns:p14="http://schemas.microsoft.com/office/powerpoint/2010/main" val="126397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05"/>
                                        </p:tgtEl>
                                        <p:attrNameLst>
                                          <p:attrName>style.visibility</p:attrName>
                                        </p:attrNameLst>
                                      </p:cBhvr>
                                      <p:to>
                                        <p:strVal val="visible"/>
                                      </p:to>
                                    </p:set>
                                  </p:childTnLst>
                                </p:cTn>
                              </p:par>
                              <p:par>
                                <p:cTn id="18" presetID="21" presetClass="entr" presetSubtype="1" fill="hold" nodeType="withEffect">
                                  <p:stCondLst>
                                    <p:cond delay="0"/>
                                  </p:stCondLst>
                                  <p:childTnLst>
                                    <p:set>
                                      <p:cBhvr>
                                        <p:cTn id="19" dur="1" fill="hold">
                                          <p:stCondLst>
                                            <p:cond delay="0"/>
                                          </p:stCondLst>
                                        </p:cTn>
                                        <p:tgtEl>
                                          <p:spTgt spid="209"/>
                                        </p:tgtEl>
                                        <p:attrNameLst>
                                          <p:attrName>style.visibility</p:attrName>
                                        </p:attrNameLst>
                                      </p:cBhvr>
                                      <p:to>
                                        <p:strVal val="visible"/>
                                      </p:to>
                                    </p:set>
                                    <p:animEffect transition="in" filter="wheel(1)">
                                      <p:cBhvr>
                                        <p:cTn id="20" dur="2000"/>
                                        <p:tgtEl>
                                          <p:spTgt spid="209"/>
                                        </p:tgtEl>
                                      </p:cBhvr>
                                    </p:animEffect>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1000"/>
                                        <p:tgtEl>
                                          <p:spTgt spid="54"/>
                                        </p:tgtEl>
                                      </p:cBhvr>
                                    </p:animEffect>
                                  </p:childTnLst>
                                </p:cTn>
                              </p:par>
                              <p:par>
                                <p:cTn id="28" presetID="22" presetClass="entr" presetSubtype="8"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1000"/>
                                        <p:tgtEl>
                                          <p:spTgt spid="55"/>
                                        </p:tgtEl>
                                      </p:cBhvr>
                                    </p:animEffect>
                                  </p:childTnLst>
                                </p:cTn>
                              </p:par>
                              <p:par>
                                <p:cTn id="31" presetID="22" presetClass="entr" presetSubtype="8"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left)">
                                      <p:cBhvr>
                                        <p:cTn id="33" dur="1000"/>
                                        <p:tgtEl>
                                          <p:spTgt spid="52"/>
                                        </p:tgtEl>
                                      </p:cBhvr>
                                    </p:animEffect>
                                  </p:childTnLst>
                                </p:cTn>
                              </p:par>
                              <p:par>
                                <p:cTn id="34" presetID="22" presetClass="entr" presetSubtype="8"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left)">
                                      <p:cBhvr>
                                        <p:cTn id="36" dur="1000"/>
                                        <p:tgtEl>
                                          <p:spTgt spid="53"/>
                                        </p:tgtEl>
                                      </p:cBhvr>
                                    </p:animEffect>
                                  </p:childTnLst>
                                </p:cTn>
                              </p:par>
                              <p:par>
                                <p:cTn id="37" presetID="22" presetClass="entr" presetSubtype="8"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left)">
                                      <p:cBhvr>
                                        <p:cTn id="39" dur="1000"/>
                                        <p:tgtEl>
                                          <p:spTgt spid="51"/>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132" grpId="0" animBg="1"/>
      <p:bldP spid="213" grpId="0" build="p"/>
      <p:bldP spid="3" grpId="0"/>
      <p:bldP spid="56" grpId="0" animBg="1"/>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descr="Gray_Mesh.png"/>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589" y="2722454"/>
            <a:ext cx="12188825" cy="4135547"/>
          </a:xfrm>
          <a:prstGeom prst="rect">
            <a:avLst/>
          </a:prstGeom>
        </p:spPr>
      </p:pic>
      <p:sp>
        <p:nvSpPr>
          <p:cNvPr id="12" name="Title 11"/>
          <p:cNvSpPr>
            <a:spLocks noGrp="1"/>
          </p:cNvSpPr>
          <p:nvPr>
            <p:ph type="title"/>
          </p:nvPr>
        </p:nvSpPr>
        <p:spPr>
          <a:xfrm>
            <a:off x="642356" y="507469"/>
            <a:ext cx="10967086" cy="491289"/>
          </a:xfrm>
        </p:spPr>
        <p:txBody>
          <a:bodyPr/>
          <a:lstStyle/>
          <a:p>
            <a:r>
              <a:rPr lang="en-US" dirty="0" smtClean="0">
                <a:latin typeface="Arial" panose="020B0604020202020204" pitchFamily="34" charset="0"/>
                <a:cs typeface="Arial" panose="020B0604020202020204" pitchFamily="34" charset="0"/>
              </a:rPr>
              <a:t>Scripting multiple API’s is complex and time consuming</a:t>
            </a:r>
            <a:endParaRPr lang="en-US" dirty="0">
              <a:latin typeface="Arial" panose="020B0604020202020204" pitchFamily="34" charset="0"/>
              <a:cs typeface="Arial" panose="020B0604020202020204" pitchFamily="34" charset="0"/>
            </a:endParaRPr>
          </a:p>
        </p:txBody>
      </p:sp>
      <p:sp>
        <p:nvSpPr>
          <p:cNvPr id="15" name="Rectangle 14"/>
          <p:cNvSpPr/>
          <p:nvPr/>
        </p:nvSpPr>
        <p:spPr bwMode="ltGray">
          <a:xfrm>
            <a:off x="9300887" y="2851263"/>
            <a:ext cx="2567770" cy="1912507"/>
          </a:xfrm>
          <a:prstGeom prst="rect">
            <a:avLst/>
          </a:prstGeom>
          <a:noFill/>
          <a:ln w="57150" cmpd="sng">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ts val="4199"/>
              </a:lnSpc>
            </a:pPr>
            <a:r>
              <a:rPr lang="en-US" sz="11500" b="1" dirty="0">
                <a:solidFill>
                  <a:schemeClr val="tx1"/>
                </a:solidFill>
                <a:latin typeface="Arial" panose="020B0604020202020204" pitchFamily="34" charset="0"/>
                <a:cs typeface="Arial" panose="020B0604020202020204" pitchFamily="34" charset="0"/>
              </a:rPr>
              <a:t>50</a:t>
            </a:r>
            <a:r>
              <a:rPr lang="en-US" sz="4400" b="1" dirty="0">
                <a:solidFill>
                  <a:prstClr val="black"/>
                </a:solidFill>
                <a:latin typeface="Arial" panose="020B0604020202020204" pitchFamily="34" charset="0"/>
                <a:cs typeface="Arial" panose="020B0604020202020204" pitchFamily="34" charset="0"/>
              </a:rPr>
              <a:t> </a:t>
            </a:r>
            <a:r>
              <a:rPr lang="en-US" sz="3599" b="1" dirty="0">
                <a:solidFill>
                  <a:prstClr val="black"/>
                </a:solidFill>
                <a:latin typeface="Arial" panose="020B0604020202020204" pitchFamily="34" charset="0"/>
                <a:cs typeface="Arial" panose="020B0604020202020204" pitchFamily="34" charset="0"/>
              </a:rPr>
              <a:t/>
            </a:r>
            <a:br>
              <a:rPr lang="en-US" sz="3599" b="1" dirty="0">
                <a:solidFill>
                  <a:prstClr val="black"/>
                </a:solidFill>
                <a:latin typeface="Arial" panose="020B0604020202020204" pitchFamily="34" charset="0"/>
                <a:cs typeface="Arial" panose="020B0604020202020204" pitchFamily="34" charset="0"/>
              </a:rPr>
            </a:br>
            <a:r>
              <a:rPr lang="en-US" sz="4399" dirty="0">
                <a:solidFill>
                  <a:prstClr val="black"/>
                </a:solidFill>
                <a:latin typeface="Arial" panose="020B0604020202020204" pitchFamily="34" charset="0"/>
                <a:cs typeface="Arial" panose="020B0604020202020204" pitchFamily="34" charset="0"/>
              </a:rPr>
              <a:t>hours</a:t>
            </a:r>
          </a:p>
        </p:txBody>
      </p:sp>
      <p:sp>
        <p:nvSpPr>
          <p:cNvPr id="23" name="TextBox 22"/>
          <p:cNvSpPr txBox="1"/>
          <p:nvPr/>
        </p:nvSpPr>
        <p:spPr>
          <a:xfrm>
            <a:off x="2211679" y="6306121"/>
            <a:ext cx="3276405" cy="190251"/>
          </a:xfrm>
          <a:prstGeom prst="rect">
            <a:avLst/>
          </a:prstGeom>
          <a:noFill/>
        </p:spPr>
        <p:txBody>
          <a:bodyPr wrap="none" lIns="0" tIns="0" rIns="0" bIns="0" rtlCol="0">
            <a:noAutofit/>
          </a:bodyPr>
          <a:lstStyle/>
          <a:p>
            <a:pPr>
              <a:lnSpc>
                <a:spcPct val="90000"/>
              </a:lnSpc>
            </a:pPr>
            <a:r>
              <a:rPr lang="en-US" sz="1100" dirty="0">
                <a:solidFill>
                  <a:schemeClr val="tx1">
                    <a:lumMod val="50000"/>
                    <a:lumOff val="50000"/>
                  </a:schemeClr>
                </a:solidFill>
                <a:latin typeface="Arial" panose="020B0604020202020204" pitchFamily="34" charset="0"/>
                <a:cs typeface="Arial" panose="020B0604020202020204" pitchFamily="34" charset="0"/>
              </a:rPr>
              <a:t> </a:t>
            </a:r>
            <a:r>
              <a:rPr lang="en-US" sz="1200" dirty="0">
                <a:solidFill>
                  <a:schemeClr val="tx1">
                    <a:lumMod val="50000"/>
                    <a:lumOff val="50000"/>
                  </a:schemeClr>
                </a:solidFill>
                <a:latin typeface="Arial" panose="020B0604020202020204" pitchFamily="34" charset="0"/>
                <a:cs typeface="Arial" panose="020B0604020202020204" pitchFamily="34" charset="0"/>
              </a:rPr>
              <a:t>Clutch </a:t>
            </a:r>
            <a:r>
              <a:rPr lang="en-US" sz="1200" dirty="0">
                <a:solidFill>
                  <a:schemeClr val="tx1">
                    <a:lumMod val="50000"/>
                    <a:lumOff val="50000"/>
                  </a:schemeClr>
                </a:solidFill>
                <a:latin typeface="Arial" panose="020B0604020202020204" pitchFamily="34" charset="0"/>
                <a:cs typeface="Arial" panose="020B0604020202020204" pitchFamily="34" charset="0"/>
                <a:hlinkClick r:id="rId4"/>
              </a:rPr>
              <a:t>Cost to Build  a Mobile App: A Survey</a:t>
            </a:r>
            <a:endParaRPr lang="en-US"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7" name="TextBox 26"/>
          <p:cNvSpPr txBox="1"/>
          <p:nvPr/>
        </p:nvSpPr>
        <p:spPr>
          <a:xfrm>
            <a:off x="578699" y="2477858"/>
            <a:ext cx="8565301" cy="2108425"/>
          </a:xfrm>
          <a:prstGeom prst="rect">
            <a:avLst/>
          </a:prstGeom>
          <a:solidFill>
            <a:schemeClr val="bg1"/>
          </a:solidFill>
          <a:ln w="76200">
            <a:solidFill>
              <a:srgbClr val="00B388"/>
            </a:solidFill>
            <a:miter lim="800000"/>
          </a:ln>
        </p:spPr>
        <p:txBody>
          <a:bodyPr wrap="square" lIns="0" tIns="0" rIns="0" bIns="0" rtlCol="0" anchor="ctr" anchorCtr="0">
            <a:noAutofit/>
          </a:bodyPr>
          <a:lstStyle/>
          <a:p>
            <a:pPr algn="ctr">
              <a:lnSpc>
                <a:spcPct val="90000"/>
              </a:lnSpc>
            </a:pPr>
            <a:endParaRPr lang="en-US" sz="1400" b="1" dirty="0">
              <a:latin typeface="Arial" panose="020B0604020202020204" pitchFamily="34" charset="0"/>
              <a:cs typeface="Arial" panose="020B0604020202020204" pitchFamily="34" charset="0"/>
            </a:endParaRPr>
          </a:p>
        </p:txBody>
      </p:sp>
      <p:sp>
        <p:nvSpPr>
          <p:cNvPr id="30" name="TextBox 29"/>
          <p:cNvSpPr txBox="1"/>
          <p:nvPr/>
        </p:nvSpPr>
        <p:spPr>
          <a:xfrm>
            <a:off x="1028683" y="4096455"/>
            <a:ext cx="1488994" cy="338466"/>
          </a:xfrm>
          <a:prstGeom prst="rect">
            <a:avLst/>
          </a:prstGeom>
          <a:noFill/>
        </p:spPr>
        <p:txBody>
          <a:bodyPr wrap="square" rtlCol="0">
            <a:spAutoFit/>
          </a:bodyPr>
          <a:lstStyle/>
          <a:p>
            <a:pPr defTabSz="573259">
              <a:spcAft>
                <a:spcPts val="533"/>
              </a:spcAft>
              <a:buSzPct val="100000"/>
            </a:pPr>
            <a:r>
              <a:rPr lang="en-US" sz="1600" dirty="0">
                <a:latin typeface="Arial" panose="020B0604020202020204" pitchFamily="34" charset="0"/>
                <a:cs typeface="Arial" panose="020B0604020202020204" pitchFamily="34" charset="0"/>
              </a:rPr>
              <a:t>Infrastructure</a:t>
            </a:r>
          </a:p>
        </p:txBody>
      </p:sp>
      <p:sp>
        <p:nvSpPr>
          <p:cNvPr id="53" name="Content Placeholder 3"/>
          <p:cNvSpPr txBox="1">
            <a:spLocks/>
          </p:cNvSpPr>
          <p:nvPr/>
        </p:nvSpPr>
        <p:spPr bwMode="black">
          <a:xfrm>
            <a:off x="7268114" y="3115166"/>
            <a:ext cx="750046" cy="816381"/>
          </a:xfrm>
          <a:prstGeom prst="rect">
            <a:avLst/>
          </a:prstGeom>
          <a:ln>
            <a:solidFill>
              <a:schemeClr val="tx2"/>
            </a:solidFill>
          </a:ln>
        </p:spPr>
        <p:txBody>
          <a:bodyPr vert="horz" wrap="square" lIns="0" tIns="0" rIns="0" bIns="0" rtlCol="0" anchor="ctr" anchorCtr="0">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Configure </a:t>
            </a:r>
          </a:p>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SAN zoning</a:t>
            </a:r>
          </a:p>
        </p:txBody>
      </p:sp>
      <p:sp>
        <p:nvSpPr>
          <p:cNvPr id="54" name="Content Placeholder 3"/>
          <p:cNvSpPr txBox="1">
            <a:spLocks/>
          </p:cNvSpPr>
          <p:nvPr/>
        </p:nvSpPr>
        <p:spPr bwMode="black">
          <a:xfrm>
            <a:off x="743716" y="3115166"/>
            <a:ext cx="750046" cy="816381"/>
          </a:xfrm>
          <a:prstGeom prst="rect">
            <a:avLst/>
          </a:prstGeom>
          <a:ln>
            <a:solidFill>
              <a:schemeClr val="tx2"/>
            </a:solidFill>
          </a:ln>
        </p:spPr>
        <p:txBody>
          <a:bodyPr vert="horz" wrap="square" lIns="0" tIns="0" rIns="0" bIns="0" rtlCol="0" anchor="ctr" anchorCtr="0">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Update </a:t>
            </a:r>
          </a:p>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Firmware</a:t>
            </a:r>
          </a:p>
        </p:txBody>
      </p:sp>
      <p:sp>
        <p:nvSpPr>
          <p:cNvPr id="55" name="Content Placeholder 3"/>
          <p:cNvSpPr txBox="1">
            <a:spLocks/>
          </p:cNvSpPr>
          <p:nvPr/>
        </p:nvSpPr>
        <p:spPr bwMode="black">
          <a:xfrm>
            <a:off x="2480991" y="3115166"/>
            <a:ext cx="750046" cy="816381"/>
          </a:xfrm>
          <a:prstGeom prst="rect">
            <a:avLst/>
          </a:prstGeom>
          <a:ln>
            <a:solidFill>
              <a:schemeClr val="tx2"/>
            </a:solidFill>
          </a:ln>
        </p:spPr>
        <p:txBody>
          <a:bodyPr vert="horz" wrap="square" lIns="0" tIns="0" rIns="0" bIns="0" rtlCol="0" anchor="ctr" anchorCtr="0">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Set BIOS </a:t>
            </a:r>
          </a:p>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settings</a:t>
            </a:r>
          </a:p>
        </p:txBody>
      </p:sp>
      <p:sp>
        <p:nvSpPr>
          <p:cNvPr id="56" name="Content Placeholder 3"/>
          <p:cNvSpPr txBox="1">
            <a:spLocks/>
          </p:cNvSpPr>
          <p:nvPr/>
        </p:nvSpPr>
        <p:spPr bwMode="black">
          <a:xfrm>
            <a:off x="6201335" y="3115166"/>
            <a:ext cx="920861" cy="816381"/>
          </a:xfrm>
          <a:prstGeom prst="rect">
            <a:avLst/>
          </a:prstGeom>
          <a:ln>
            <a:solidFill>
              <a:schemeClr val="tx2"/>
            </a:solidFill>
          </a:ln>
        </p:spPr>
        <p:txBody>
          <a:bodyPr vert="horz" wrap="square" lIns="0" tIns="0" rIns="0" bIns="0" rtlCol="0" anchor="ctr" anchorCtr="0">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Configure </a:t>
            </a:r>
          </a:p>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network connectivity</a:t>
            </a:r>
            <a:endParaRPr lang="en-US" sz="1600" dirty="0">
              <a:solidFill>
                <a:srgbClr val="000000"/>
              </a:solidFill>
              <a:latin typeface="Arial" panose="020B0604020202020204" pitchFamily="34" charset="0"/>
              <a:cs typeface="Arial" panose="020B0604020202020204" pitchFamily="34" charset="0"/>
            </a:endParaRPr>
          </a:p>
        </p:txBody>
      </p:sp>
      <p:sp>
        <p:nvSpPr>
          <p:cNvPr id="57" name="Content Placeholder 3"/>
          <p:cNvSpPr txBox="1">
            <a:spLocks/>
          </p:cNvSpPr>
          <p:nvPr/>
        </p:nvSpPr>
        <p:spPr bwMode="black">
          <a:xfrm>
            <a:off x="5312222" y="3115166"/>
            <a:ext cx="750046" cy="816381"/>
          </a:xfrm>
          <a:prstGeom prst="rect">
            <a:avLst/>
          </a:prstGeom>
          <a:ln>
            <a:solidFill>
              <a:schemeClr val="tx2"/>
            </a:solidFill>
          </a:ln>
        </p:spPr>
        <p:txBody>
          <a:bodyPr vert="horz" wrap="square" lIns="0" tIns="0" rIns="0" bIns="0" rtlCol="0" anchor="ctr" anchorCtr="0">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Configure </a:t>
            </a:r>
          </a:p>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smart array</a:t>
            </a:r>
          </a:p>
        </p:txBody>
      </p:sp>
      <p:sp>
        <p:nvSpPr>
          <p:cNvPr id="58" name="Content Placeholder 3"/>
          <p:cNvSpPr txBox="1">
            <a:spLocks/>
          </p:cNvSpPr>
          <p:nvPr/>
        </p:nvSpPr>
        <p:spPr bwMode="black">
          <a:xfrm>
            <a:off x="3311428" y="3115166"/>
            <a:ext cx="1076908" cy="816381"/>
          </a:xfrm>
          <a:prstGeom prst="rect">
            <a:avLst/>
          </a:prstGeom>
          <a:ln>
            <a:solidFill>
              <a:schemeClr val="tx2"/>
            </a:solidFill>
          </a:ln>
        </p:spPr>
        <p:txBody>
          <a:bodyPr vert="horz" wrap="square" lIns="0" tIns="0" rIns="0" bIns="0" rtlCol="0" anchor="ctr" anchorCtr="0">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Set unique identifiers </a:t>
            </a:r>
            <a:r>
              <a:rPr lang="en-US" sz="1200" b="0" dirty="0">
                <a:solidFill>
                  <a:srgbClr val="000000"/>
                </a:solidFill>
                <a:latin typeface="Arial" panose="020B0604020202020204" pitchFamily="34" charset="0"/>
                <a:cs typeface="Arial" panose="020B0604020202020204" pitchFamily="34" charset="0"/>
              </a:rPr>
              <a:t>(WWN, SN, UUID, MAC)</a:t>
            </a:r>
          </a:p>
        </p:txBody>
      </p:sp>
      <p:sp>
        <p:nvSpPr>
          <p:cNvPr id="59" name="Content Placeholder 3"/>
          <p:cNvSpPr txBox="1">
            <a:spLocks/>
          </p:cNvSpPr>
          <p:nvPr/>
        </p:nvSpPr>
        <p:spPr bwMode="black">
          <a:xfrm>
            <a:off x="8114964" y="3115166"/>
            <a:ext cx="750046" cy="816381"/>
          </a:xfrm>
          <a:prstGeom prst="rect">
            <a:avLst/>
          </a:prstGeom>
          <a:ln>
            <a:solidFill>
              <a:schemeClr val="tx2"/>
            </a:solidFill>
          </a:ln>
        </p:spPr>
        <p:txBody>
          <a:bodyPr vert="horz" wrap="square" lIns="0" tIns="0" rIns="0" bIns="0" rtlCol="0" anchor="ctr" anchorCtr="0">
            <a:noAutofit/>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chemeClr val="accent1"/>
                </a:solidFill>
                <a:latin typeface="HP Simplified" pitchFamily="34" charset="0"/>
                <a:ea typeface="+mn-ea"/>
                <a:cs typeface="HP Simplified" pitchFamily="34" charset="0"/>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P Simplified" pitchFamily="34" charset="0"/>
                <a:ea typeface="+mn-ea"/>
                <a:cs typeface="HP Simplified" pitchFamily="34" charset="0"/>
              </a:defRPr>
            </a:lvl2pPr>
            <a:lvl3pPr marL="169863" indent="-169863" algn="l" defTabSz="457200" rtl="0" eaLnBrk="1" latinLnBrk="0" hangingPunct="1">
              <a:lnSpc>
                <a:spcPct val="100000"/>
              </a:lnSpc>
              <a:spcBef>
                <a:spcPts val="0"/>
              </a:spcBef>
              <a:spcAft>
                <a:spcPts val="400"/>
              </a:spcAft>
              <a:buFont typeface="Arial"/>
              <a:buChar char="•"/>
              <a:defRPr sz="1400" b="0" i="0" kern="1200">
                <a:solidFill>
                  <a:srgbClr val="000000"/>
                </a:solidFill>
                <a:latin typeface="HP Simplified" pitchFamily="34" charset="0"/>
                <a:ea typeface="+mn-ea"/>
                <a:cs typeface="HP Simplified" pitchFamily="34" charset="0"/>
              </a:defRPr>
            </a:lvl3pPr>
            <a:lvl4pPr marL="341313" indent="-180975" algn="l" defTabSz="457200" rtl="0" eaLnBrk="1" latinLnBrk="0" hangingPunct="1">
              <a:lnSpc>
                <a:spcPct val="100000"/>
              </a:lnSpc>
              <a:spcBef>
                <a:spcPts val="0"/>
              </a:spcBef>
              <a:spcAft>
                <a:spcPts val="400"/>
              </a:spcAft>
              <a:buSzPct val="80000"/>
              <a:buFont typeface="Lucida Grande"/>
              <a:buChar char="−"/>
              <a:defRPr lang="en-US" sz="1400" b="0" i="0" kern="1200">
                <a:solidFill>
                  <a:srgbClr val="000000"/>
                </a:solidFill>
                <a:latin typeface="HP Simplified" pitchFamily="34" charset="0"/>
                <a:ea typeface="+mn-ea"/>
                <a:cs typeface="HP Simplified" pitchFamily="34" charset="0"/>
              </a:defRPr>
            </a:lvl4pPr>
            <a:lvl5pPr marL="469900" indent="-150813" algn="l" defTabSz="457200" rtl="0" eaLnBrk="1" latinLnBrk="0" hangingPunct="1">
              <a:lnSpc>
                <a:spcPct val="100000"/>
              </a:lnSpc>
              <a:spcBef>
                <a:spcPts val="0"/>
              </a:spcBef>
              <a:spcAft>
                <a:spcPts val="400"/>
              </a:spcAft>
              <a:buFont typeface="Arial"/>
              <a:buChar char="•"/>
              <a:tabLst/>
              <a:defRPr sz="1400" b="0" i="0" kern="1200">
                <a:solidFill>
                  <a:srgbClr val="000000"/>
                </a:solidFill>
                <a:latin typeface="HP Simplified" pitchFamily="34" charset="0"/>
                <a:ea typeface="+mn-ea"/>
                <a:cs typeface="HP Simplified" pitchFamily="34" charset="0"/>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Configure </a:t>
            </a:r>
          </a:p>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SAN</a:t>
            </a:r>
          </a:p>
          <a:p>
            <a:pPr algn="ctr">
              <a:lnSpc>
                <a:spcPct val="90000"/>
              </a:lnSpc>
              <a:spcAft>
                <a:spcPts val="0"/>
              </a:spcAft>
            </a:pPr>
            <a:r>
              <a:rPr lang="en-US" sz="1200" dirty="0">
                <a:solidFill>
                  <a:srgbClr val="000000"/>
                </a:solidFill>
                <a:latin typeface="Arial" panose="020B0604020202020204" pitchFamily="34" charset="0"/>
                <a:cs typeface="Arial" panose="020B0604020202020204" pitchFamily="34" charset="0"/>
              </a:rPr>
              <a:t> array</a:t>
            </a:r>
          </a:p>
        </p:txBody>
      </p:sp>
      <p:sp>
        <p:nvSpPr>
          <p:cNvPr id="60" name="Rectangle 59"/>
          <p:cNvSpPr/>
          <p:nvPr/>
        </p:nvSpPr>
        <p:spPr>
          <a:xfrm>
            <a:off x="1578857" y="3115166"/>
            <a:ext cx="750046" cy="816381"/>
          </a:xfrm>
          <a:prstGeom prst="rect">
            <a:avLst/>
          </a:prstGeom>
          <a:ln>
            <a:solidFill>
              <a:schemeClr val="tx2"/>
            </a:solidFill>
          </a:ln>
        </p:spPr>
        <p:txBody>
          <a:bodyPr wrap="square" lIns="0" tIns="0" rIns="0" bIns="0" anchor="ctr" anchorCtr="0">
            <a:noAutofit/>
          </a:bodyPr>
          <a:lstStyle/>
          <a:p>
            <a:pPr algn="ctr" defTabSz="573259">
              <a:lnSpc>
                <a:spcPct val="90000"/>
              </a:lnSpc>
              <a:buSzPct val="100000"/>
            </a:pPr>
            <a:r>
              <a:rPr lang="en-US" sz="1200" b="1" dirty="0">
                <a:solidFill>
                  <a:srgbClr val="000000"/>
                </a:solidFill>
                <a:latin typeface="Arial" panose="020B0604020202020204" pitchFamily="34" charset="0"/>
                <a:cs typeface="Arial" panose="020B0604020202020204" pitchFamily="34" charset="0"/>
              </a:rPr>
              <a:t>Update drivers</a:t>
            </a:r>
          </a:p>
        </p:txBody>
      </p:sp>
      <p:sp>
        <p:nvSpPr>
          <p:cNvPr id="61" name="Rectangle 60"/>
          <p:cNvSpPr/>
          <p:nvPr/>
        </p:nvSpPr>
        <p:spPr>
          <a:xfrm>
            <a:off x="4477082" y="3115165"/>
            <a:ext cx="750046" cy="816381"/>
          </a:xfrm>
          <a:prstGeom prst="rect">
            <a:avLst/>
          </a:prstGeom>
          <a:ln>
            <a:solidFill>
              <a:schemeClr val="tx2"/>
            </a:solidFill>
          </a:ln>
        </p:spPr>
        <p:txBody>
          <a:bodyPr wrap="square" lIns="0" tIns="0" rIns="0" bIns="0" anchor="ctr" anchorCtr="0">
            <a:noAutofit/>
          </a:bodyPr>
          <a:lstStyle/>
          <a:p>
            <a:pPr algn="ctr" defTabSz="573259">
              <a:lnSpc>
                <a:spcPct val="90000"/>
              </a:lnSpc>
              <a:buSzPct val="100000"/>
            </a:pPr>
            <a:r>
              <a:rPr lang="en-US" sz="1200" b="1" dirty="0">
                <a:solidFill>
                  <a:srgbClr val="000000"/>
                </a:solidFill>
                <a:latin typeface="Arial" panose="020B0604020202020204" pitchFamily="34" charset="0"/>
                <a:cs typeface="Arial" panose="020B0604020202020204" pitchFamily="34" charset="0"/>
              </a:rPr>
              <a:t>Install </a:t>
            </a:r>
            <a:r>
              <a:rPr lang="en-US" sz="1200" b="1" dirty="0" smtClean="0">
                <a:solidFill>
                  <a:srgbClr val="000000"/>
                </a:solidFill>
                <a:latin typeface="Arial" panose="020B0604020202020204" pitchFamily="34" charset="0"/>
                <a:cs typeface="Arial" panose="020B0604020202020204" pitchFamily="34" charset="0"/>
              </a:rPr>
              <a:t>OS, App/Hypervisor</a:t>
            </a:r>
            <a:endParaRPr lang="en-US" sz="1200" b="1" dirty="0">
              <a:solidFill>
                <a:srgbClr val="000000"/>
              </a:solidFill>
              <a:latin typeface="Arial" panose="020B0604020202020204" pitchFamily="34" charset="0"/>
              <a:cs typeface="Arial" panose="020B0604020202020204" pitchFamily="34" charset="0"/>
            </a:endParaRPr>
          </a:p>
        </p:txBody>
      </p:sp>
      <p:cxnSp>
        <p:nvCxnSpPr>
          <p:cNvPr id="50" name="Straight Connector 49"/>
          <p:cNvCxnSpPr/>
          <p:nvPr/>
        </p:nvCxnSpPr>
        <p:spPr>
          <a:xfrm>
            <a:off x="2387543" y="2832541"/>
            <a:ext cx="17117" cy="1285925"/>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6127750" y="2832541"/>
            <a:ext cx="6126" cy="1285925"/>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191219" y="2832541"/>
            <a:ext cx="2702" cy="1285925"/>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pic>
        <p:nvPicPr>
          <p:cNvPr id="38" name="Picture 37" descr="Infrastructure_2C.em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3411" y="4080697"/>
            <a:ext cx="321169" cy="323531"/>
          </a:xfrm>
          <a:prstGeom prst="rect">
            <a:avLst/>
          </a:prstGeom>
        </p:spPr>
      </p:pic>
      <p:sp>
        <p:nvSpPr>
          <p:cNvPr id="39" name="TextBox 38"/>
          <p:cNvSpPr txBox="1"/>
          <p:nvPr/>
        </p:nvSpPr>
        <p:spPr>
          <a:xfrm>
            <a:off x="4209915" y="4096455"/>
            <a:ext cx="1359169" cy="338466"/>
          </a:xfrm>
          <a:prstGeom prst="rect">
            <a:avLst/>
          </a:prstGeom>
          <a:noFill/>
        </p:spPr>
        <p:txBody>
          <a:bodyPr wrap="square" rtlCol="0">
            <a:spAutoFit/>
          </a:bodyPr>
          <a:lstStyle/>
          <a:p>
            <a:pPr defTabSz="573259">
              <a:spcAft>
                <a:spcPts val="533"/>
              </a:spcAft>
              <a:buSzPct val="100000"/>
            </a:pPr>
            <a:r>
              <a:rPr lang="en-US" sz="1600" dirty="0">
                <a:latin typeface="Arial" panose="020B0604020202020204" pitchFamily="34" charset="0"/>
                <a:cs typeface="Arial" panose="020B0604020202020204" pitchFamily="34" charset="0"/>
              </a:rPr>
              <a:t>Server</a:t>
            </a:r>
          </a:p>
        </p:txBody>
      </p:sp>
      <p:sp>
        <p:nvSpPr>
          <p:cNvPr id="41" name="TextBox 40"/>
          <p:cNvSpPr txBox="1"/>
          <p:nvPr/>
        </p:nvSpPr>
        <p:spPr>
          <a:xfrm>
            <a:off x="6340760" y="4096455"/>
            <a:ext cx="959361" cy="338554"/>
          </a:xfrm>
          <a:prstGeom prst="rect">
            <a:avLst/>
          </a:prstGeom>
          <a:noFill/>
        </p:spPr>
        <p:txBody>
          <a:bodyPr wrap="square" rtlCol="0">
            <a:spAutoFit/>
          </a:bodyPr>
          <a:lstStyle/>
          <a:p>
            <a:pPr defTabSz="573259">
              <a:spcAft>
                <a:spcPts val="533"/>
              </a:spcAft>
              <a:buSzPct val="100000"/>
            </a:pPr>
            <a:r>
              <a:rPr lang="en-US" sz="1600" dirty="0">
                <a:latin typeface="Arial" panose="020B0604020202020204" pitchFamily="34" charset="0"/>
                <a:cs typeface="Arial" panose="020B0604020202020204" pitchFamily="34" charset="0"/>
              </a:rPr>
              <a:t>Network</a:t>
            </a:r>
          </a:p>
        </p:txBody>
      </p:sp>
      <p:sp>
        <p:nvSpPr>
          <p:cNvPr id="44" name="TextBox 43"/>
          <p:cNvSpPr txBox="1"/>
          <p:nvPr/>
        </p:nvSpPr>
        <p:spPr>
          <a:xfrm>
            <a:off x="7835978" y="4096455"/>
            <a:ext cx="1029032" cy="338554"/>
          </a:xfrm>
          <a:prstGeom prst="rect">
            <a:avLst/>
          </a:prstGeom>
          <a:noFill/>
        </p:spPr>
        <p:txBody>
          <a:bodyPr wrap="square" rtlCol="0">
            <a:spAutoFit/>
          </a:bodyPr>
          <a:lstStyle/>
          <a:p>
            <a:pPr defTabSz="573259">
              <a:spcAft>
                <a:spcPts val="533"/>
              </a:spcAft>
              <a:buSzPct val="100000"/>
            </a:pPr>
            <a:r>
              <a:rPr lang="en-US" sz="1600" dirty="0">
                <a:latin typeface="Arial" panose="020B0604020202020204" pitchFamily="34" charset="0"/>
                <a:cs typeface="Arial" panose="020B0604020202020204" pitchFamily="34" charset="0"/>
              </a:rPr>
              <a:t>Storage</a:t>
            </a:r>
          </a:p>
        </p:txBody>
      </p:sp>
      <p:sp>
        <p:nvSpPr>
          <p:cNvPr id="42" name="Oval 41"/>
          <p:cNvSpPr/>
          <p:nvPr/>
        </p:nvSpPr>
        <p:spPr bwMode="ltGray">
          <a:xfrm>
            <a:off x="9300887" y="2124387"/>
            <a:ext cx="2567770" cy="2568437"/>
          </a:xfrm>
          <a:prstGeom prst="ellipse">
            <a:avLst/>
          </a:prstGeom>
          <a:noFill/>
          <a:ln w="76200" cmpd="sng">
            <a:solidFill>
              <a:srgbClr val="01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99" dirty="0">
              <a:latin typeface="Arial" panose="020B0604020202020204" pitchFamily="34" charset="0"/>
              <a:cs typeface="Arial" panose="020B0604020202020204" pitchFamily="34" charset="0"/>
            </a:endParaRPr>
          </a:p>
        </p:txBody>
      </p:sp>
      <p:sp>
        <p:nvSpPr>
          <p:cNvPr id="63" name="Rectangle 62"/>
          <p:cNvSpPr/>
          <p:nvPr/>
        </p:nvSpPr>
        <p:spPr bwMode="ltGray">
          <a:xfrm>
            <a:off x="9300887" y="4724400"/>
            <a:ext cx="2567770" cy="827257"/>
          </a:xfrm>
          <a:prstGeom prst="rect">
            <a:avLst/>
          </a:prstGeom>
          <a:noFill/>
          <a:ln w="571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999" dirty="0">
                <a:solidFill>
                  <a:prstClr val="black"/>
                </a:solidFill>
                <a:latin typeface="Arial" panose="020B0604020202020204" pitchFamily="34" charset="0"/>
                <a:cs typeface="Arial" panose="020B0604020202020204" pitchFamily="34" charset="0"/>
              </a:rPr>
              <a:t>t</a:t>
            </a:r>
            <a:r>
              <a:rPr lang="en-US" sz="1999" dirty="0" smtClean="0">
                <a:solidFill>
                  <a:prstClr val="black"/>
                </a:solidFill>
                <a:latin typeface="Arial" panose="020B0604020202020204" pitchFamily="34" charset="0"/>
                <a:cs typeface="Arial" panose="020B0604020202020204" pitchFamily="34" charset="0"/>
              </a:rPr>
              <a:t>o </a:t>
            </a:r>
            <a:r>
              <a:rPr lang="en-US" sz="1999" dirty="0">
                <a:solidFill>
                  <a:prstClr val="black"/>
                </a:solidFill>
                <a:latin typeface="Arial" panose="020B0604020202020204" pitchFamily="34" charset="0"/>
                <a:cs typeface="Arial" panose="020B0604020202020204" pitchFamily="34" charset="0"/>
              </a:rPr>
              <a:t>integrate a </a:t>
            </a:r>
            <a:br>
              <a:rPr lang="en-US" sz="1999" dirty="0">
                <a:solidFill>
                  <a:prstClr val="black"/>
                </a:solidFill>
                <a:latin typeface="Arial" panose="020B0604020202020204" pitchFamily="34" charset="0"/>
                <a:cs typeface="Arial" panose="020B0604020202020204" pitchFamily="34" charset="0"/>
              </a:rPr>
            </a:br>
            <a:r>
              <a:rPr lang="en-US" sz="1999" dirty="0" smtClean="0">
                <a:solidFill>
                  <a:prstClr val="black"/>
                </a:solidFill>
                <a:latin typeface="Arial" panose="020B0604020202020204" pitchFamily="34" charset="0"/>
                <a:cs typeface="Arial" panose="020B0604020202020204" pitchFamily="34" charset="0"/>
              </a:rPr>
              <a:t>third-party API</a:t>
            </a:r>
            <a:endParaRPr lang="en-US" sz="3599" dirty="0">
              <a:solidFill>
                <a:prstClr val="black"/>
              </a:solidFill>
              <a:latin typeface="Arial" panose="020B0604020202020204" pitchFamily="34" charset="0"/>
              <a:cs typeface="Arial" panose="020B0604020202020204" pitchFamily="34" charset="0"/>
            </a:endParaRPr>
          </a:p>
        </p:txBody>
      </p:sp>
      <p:sp>
        <p:nvSpPr>
          <p:cNvPr id="62" name="Text Placeholder 27"/>
          <p:cNvSpPr txBox="1">
            <a:spLocks/>
          </p:cNvSpPr>
          <p:nvPr/>
        </p:nvSpPr>
        <p:spPr>
          <a:xfrm>
            <a:off x="533582" y="1904022"/>
            <a:ext cx="9220018" cy="427327"/>
          </a:xfrm>
          <a:prstGeom prst="rect">
            <a:avLst/>
          </a:prstGeom>
        </p:spPr>
        <p:txBody>
          <a:bodyPr/>
          <a:lstStyle>
            <a:lvl1pPr marL="182825" indent="-182825" algn="l" defTabSz="914126" rtl="0" eaLnBrk="1" latinLnBrk="0" hangingPunct="1">
              <a:lnSpc>
                <a:spcPct val="90000"/>
              </a:lnSpc>
              <a:spcBef>
                <a:spcPts val="1200"/>
              </a:spcBef>
              <a:buFont typeface="Arial" panose="020B0604020202020204" pitchFamily="34" charset="0"/>
              <a:buChar char="–"/>
              <a:defRPr sz="1799" kern="1200">
                <a:solidFill>
                  <a:schemeClr val="tx1"/>
                </a:solidFill>
                <a:latin typeface="+mn-lt"/>
                <a:ea typeface="+mn-ea"/>
                <a:cs typeface="+mn-cs"/>
              </a:defRPr>
            </a:lvl1pPr>
            <a:lvl2pPr marL="411357" indent="-182825" algn="l" defTabSz="914126"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475" indent="-137119" algn="l" defTabSz="914126"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301" indent="-137119" algn="l" defTabSz="914126"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419" indent="-137119" algn="l" defTabSz="914126"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245" indent="-137119" algn="l" defTabSz="914126"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363" indent="-137119" algn="l" defTabSz="914126"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189" indent="-137119" algn="l" defTabSz="914126"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014" indent="-137119" algn="l" defTabSz="914126"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US" sz="2300" dirty="0">
                <a:latin typeface="Arial" panose="020B0604020202020204" pitchFamily="34" charset="0"/>
                <a:cs typeface="Arial" panose="020B0604020202020204" pitchFamily="34" charset="0"/>
              </a:rPr>
              <a:t>Typical deployments require &gt;50 scripts and 1000s of lines of code</a:t>
            </a:r>
          </a:p>
          <a:p>
            <a:endParaRPr lang="en-US" sz="2300" dirty="0">
              <a:latin typeface="Arial" panose="020B0604020202020204" pitchFamily="34" charset="0"/>
              <a:cs typeface="Arial" panose="020B0604020202020204" pitchFamily="34" charset="0"/>
            </a:endParaRPr>
          </a:p>
        </p:txBody>
      </p:sp>
      <p:sp>
        <p:nvSpPr>
          <p:cNvPr id="33" name="TextBox 32"/>
          <p:cNvSpPr txBox="1"/>
          <p:nvPr/>
        </p:nvSpPr>
        <p:spPr>
          <a:xfrm>
            <a:off x="4144114" y="2585728"/>
            <a:ext cx="801720" cy="190958"/>
          </a:xfrm>
          <a:prstGeom prst="rect">
            <a:avLst/>
          </a:prstGeom>
          <a:noFill/>
        </p:spPr>
        <p:txBody>
          <a:bodyPr wrap="none" lIns="0" tIns="0" rIns="0" bIns="0" rtlCol="0">
            <a:noAutofit/>
          </a:bodyPr>
          <a:lstStyle/>
          <a:p>
            <a:pPr algn="ctr">
              <a:lnSpc>
                <a:spcPct val="90000"/>
              </a:lnSpc>
            </a:pPr>
            <a:r>
              <a:rPr lang="en-US" sz="1600" dirty="0">
                <a:latin typeface="Arial" panose="020B0604020202020204" pitchFamily="34" charset="0"/>
                <a:cs typeface="Arial" panose="020B0604020202020204" pitchFamily="34" charset="0"/>
              </a:rPr>
              <a:t>Many APIs</a:t>
            </a:r>
          </a:p>
        </p:txBody>
      </p:sp>
      <p:grpSp>
        <p:nvGrpSpPr>
          <p:cNvPr id="46" name="Group 45"/>
          <p:cNvGrpSpPr/>
          <p:nvPr/>
        </p:nvGrpSpPr>
        <p:grpSpPr>
          <a:xfrm>
            <a:off x="3940344" y="4114505"/>
            <a:ext cx="300367" cy="292129"/>
            <a:chOff x="3410465" y="6486121"/>
            <a:chExt cx="942643" cy="924403"/>
          </a:xfrm>
          <a:solidFill>
            <a:schemeClr val="tx1"/>
          </a:solidFill>
        </p:grpSpPr>
        <p:sp>
          <p:nvSpPr>
            <p:cNvPr id="47"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8"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49" name="Rectangle 48"/>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64"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65"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66"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67"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68"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69"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0"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1"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2"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3"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4"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5"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6"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7"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8"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9"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0"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1" name="Group 80"/>
          <p:cNvGrpSpPr/>
          <p:nvPr/>
        </p:nvGrpSpPr>
        <p:grpSpPr>
          <a:xfrm>
            <a:off x="6068767" y="4127248"/>
            <a:ext cx="300640" cy="300157"/>
            <a:chOff x="4489450" y="6175383"/>
            <a:chExt cx="1416050" cy="1612207"/>
          </a:xfrm>
          <a:solidFill>
            <a:schemeClr val="tx1"/>
          </a:solidFill>
        </p:grpSpPr>
        <p:sp>
          <p:nvSpPr>
            <p:cNvPr id="82"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3"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4"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5"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6"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7"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8"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 name="Group 88"/>
          <p:cNvGrpSpPr/>
          <p:nvPr/>
        </p:nvGrpSpPr>
        <p:grpSpPr>
          <a:xfrm>
            <a:off x="7540752" y="4134677"/>
            <a:ext cx="299008" cy="292946"/>
            <a:chOff x="4413250" y="6553200"/>
            <a:chExt cx="939800" cy="920750"/>
          </a:xfrm>
          <a:solidFill>
            <a:schemeClr val="tx1"/>
          </a:solidFill>
        </p:grpSpPr>
        <p:sp>
          <p:nvSpPr>
            <p:cNvPr id="90"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1"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2"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3"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1" name="Rectangle 100"/>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2"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3"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4"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5"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6"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7"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8"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9"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cxnSp>
        <p:nvCxnSpPr>
          <p:cNvPr id="4" name="Straight Arrow Connector 3"/>
          <p:cNvCxnSpPr/>
          <p:nvPr/>
        </p:nvCxnSpPr>
        <p:spPr>
          <a:xfrm flipV="1">
            <a:off x="5202488" y="2690160"/>
            <a:ext cx="263349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1773180" y="2690159"/>
            <a:ext cx="21396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dirty="0" smtClean="0"/>
              <a:t>For HPE and Channel Partner internal use only</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GB" smtClean="0"/>
              <a:t>22</a:t>
            </a:fld>
            <a:endParaRPr lang="en-GB" dirty="0"/>
          </a:p>
        </p:txBody>
      </p:sp>
    </p:spTree>
    <p:extLst>
      <p:ext uri="{BB962C8B-B14F-4D97-AF65-F5344CB8AC3E}">
        <p14:creationId xmlns:p14="http://schemas.microsoft.com/office/powerpoint/2010/main" val="10144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0" y="1849679"/>
            <a:ext cx="12206288" cy="5008322"/>
            <a:chOff x="-12700" y="1849679"/>
            <a:chExt cx="12206288" cy="5008322"/>
          </a:xfrm>
        </p:grpSpPr>
        <p:pic>
          <p:nvPicPr>
            <p:cNvPr id="34" name="Picture 33" descr="Gray_Mesh.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12" y="2722454"/>
              <a:ext cx="12204700" cy="4135547"/>
            </a:xfrm>
            <a:prstGeom prst="rect">
              <a:avLst/>
            </a:prstGeom>
          </p:spPr>
        </p:pic>
        <p:sp>
          <p:nvSpPr>
            <p:cNvPr id="36" name="Rectangle 35"/>
            <p:cNvSpPr/>
            <p:nvPr/>
          </p:nvSpPr>
          <p:spPr bwMode="ltGray">
            <a:xfrm>
              <a:off x="-12700" y="1849679"/>
              <a:ext cx="12204700" cy="5008321"/>
            </a:xfrm>
            <a:prstGeom prst="rect">
              <a:avLst/>
            </a:prstGeom>
            <a:solidFill>
              <a:schemeClr val="bg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grpSp>
      <p:sp>
        <p:nvSpPr>
          <p:cNvPr id="172" name="TextBox 171"/>
          <p:cNvSpPr txBox="1"/>
          <p:nvPr/>
        </p:nvSpPr>
        <p:spPr>
          <a:xfrm>
            <a:off x="611189" y="3114982"/>
            <a:ext cx="7044559" cy="843768"/>
          </a:xfrm>
          <a:prstGeom prst="rect">
            <a:avLst/>
          </a:prstGeom>
          <a:solidFill>
            <a:schemeClr val="bg1"/>
          </a:solidFill>
          <a:ln w="95250">
            <a:solidFill>
              <a:srgbClr val="00B388"/>
            </a:solidFill>
            <a:miter lim="800000"/>
          </a:ln>
        </p:spPr>
        <p:txBody>
          <a:bodyPr wrap="square" lIns="0" tIns="0" rIns="0" bIns="0" rtlCol="0" anchor="ctr" anchorCtr="0">
            <a:noAutofit/>
          </a:bodyPr>
          <a:lstStyle/>
          <a:p>
            <a:pPr algn="ctr">
              <a:lnSpc>
                <a:spcPct val="90000"/>
              </a:lnSpc>
            </a:pPr>
            <a:endParaRPr lang="en-US" sz="1400" b="1" dirty="0">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610874" y="508682"/>
            <a:ext cx="10967086" cy="411480"/>
          </a:xfrm>
        </p:spPr>
        <p:txBody>
          <a:bodyPr/>
          <a:lstStyle/>
          <a:p>
            <a:r>
              <a:rPr lang="en-US" dirty="0"/>
              <a:t>HPE Composable </a:t>
            </a:r>
            <a:r>
              <a:rPr lang="en-US" dirty="0" smtClean="0"/>
              <a:t>API</a:t>
            </a:r>
            <a:endParaRPr lang="en-US" dirty="0"/>
          </a:p>
        </p:txBody>
      </p:sp>
      <p:sp>
        <p:nvSpPr>
          <p:cNvPr id="9" name="Text Placeholder 8"/>
          <p:cNvSpPr>
            <a:spLocks noGrp="1"/>
          </p:cNvSpPr>
          <p:nvPr>
            <p:ph type="body" sz="quarter" idx="13"/>
          </p:nvPr>
        </p:nvSpPr>
        <p:spPr>
          <a:xfrm>
            <a:off x="610873" y="909188"/>
            <a:ext cx="10967086" cy="381000"/>
          </a:xfrm>
        </p:spPr>
        <p:txBody>
          <a:bodyPr/>
          <a:lstStyle/>
          <a:p>
            <a:r>
              <a:rPr lang="en-US" dirty="0"/>
              <a:t>Transforms infrastructure into a single line of code</a:t>
            </a:r>
          </a:p>
          <a:p>
            <a:endParaRPr lang="en-US" dirty="0"/>
          </a:p>
        </p:txBody>
      </p:sp>
      <p:sp>
        <p:nvSpPr>
          <p:cNvPr id="174" name="TextBox 173"/>
          <p:cNvSpPr txBox="1"/>
          <p:nvPr/>
        </p:nvSpPr>
        <p:spPr>
          <a:xfrm>
            <a:off x="650052" y="3127835"/>
            <a:ext cx="6969948" cy="830914"/>
          </a:xfrm>
          <a:prstGeom prst="rect">
            <a:avLst/>
          </a:prstGeom>
          <a:noFill/>
        </p:spPr>
        <p:txBody>
          <a:bodyPr wrap="none" lIns="0" tIns="0" rIns="0" bIns="0" rtlCol="0" anchor="ctr">
            <a:noAutofit/>
          </a:bodyPr>
          <a:lstStyle/>
          <a:p>
            <a:pPr algn="ctr"/>
            <a:r>
              <a:rPr lang="en-US" sz="1200" b="1" dirty="0">
                <a:latin typeface="Arial" panose="020B0604020202020204" pitchFamily="34" charset="0"/>
                <a:cs typeface="Arial" panose="020B0604020202020204" pitchFamily="34" charset="0"/>
              </a:rPr>
              <a:t>HPOVProfile -name$name, -baseline$base, -sanStorage$san, server$server –deployPlan$plan</a:t>
            </a:r>
          </a:p>
        </p:txBody>
      </p:sp>
      <p:grpSp>
        <p:nvGrpSpPr>
          <p:cNvPr id="6" name="Group 5"/>
          <p:cNvGrpSpPr/>
          <p:nvPr/>
        </p:nvGrpSpPr>
        <p:grpSpPr>
          <a:xfrm>
            <a:off x="3706837" y="1853807"/>
            <a:ext cx="861539" cy="1032258"/>
            <a:chOff x="5408985" y="1736462"/>
            <a:chExt cx="861539" cy="1032258"/>
          </a:xfrm>
        </p:grpSpPr>
        <p:grpSp>
          <p:nvGrpSpPr>
            <p:cNvPr id="5" name="Group 4"/>
            <p:cNvGrpSpPr/>
            <p:nvPr/>
          </p:nvGrpSpPr>
          <p:grpSpPr>
            <a:xfrm>
              <a:off x="5437076" y="1812131"/>
              <a:ext cx="799150" cy="956040"/>
              <a:chOff x="5437076" y="1812131"/>
              <a:chExt cx="799150" cy="956040"/>
            </a:xfrm>
          </p:grpSpPr>
          <p:sp>
            <p:nvSpPr>
              <p:cNvPr id="2" name="Oval 1"/>
              <p:cNvSpPr/>
              <p:nvPr/>
            </p:nvSpPr>
            <p:spPr bwMode="ltGray">
              <a:xfrm>
                <a:off x="5636864" y="1812131"/>
                <a:ext cx="399574" cy="399574"/>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latin typeface="Arial" panose="020B0604020202020204" pitchFamily="34" charset="0"/>
                  <a:cs typeface="Arial" panose="020B0604020202020204" pitchFamily="34" charset="0"/>
                </a:endParaRPr>
              </a:p>
            </p:txBody>
          </p:sp>
          <p:sp>
            <p:nvSpPr>
              <p:cNvPr id="4" name="Freeform 3"/>
              <p:cNvSpPr/>
              <p:nvPr/>
            </p:nvSpPr>
            <p:spPr>
              <a:xfrm>
                <a:off x="5437076" y="2154607"/>
                <a:ext cx="799150" cy="613564"/>
              </a:xfrm>
              <a:custGeom>
                <a:avLst/>
                <a:gdLst>
                  <a:gd name="connsiteX0" fmla="*/ 0 w 799150"/>
                  <a:gd name="connsiteY0" fmla="*/ 613564 h 613564"/>
                  <a:gd name="connsiteX1" fmla="*/ 42811 w 799150"/>
                  <a:gd name="connsiteY1" fmla="*/ 256841 h 613564"/>
                  <a:gd name="connsiteX2" fmla="*/ 214058 w 799150"/>
                  <a:gd name="connsiteY2" fmla="*/ 99882 h 613564"/>
                  <a:gd name="connsiteX3" fmla="*/ 371034 w 799150"/>
                  <a:gd name="connsiteY3" fmla="*/ 0 h 613564"/>
                  <a:gd name="connsiteX4" fmla="*/ 585092 w 799150"/>
                  <a:gd name="connsiteY4" fmla="*/ 99882 h 613564"/>
                  <a:gd name="connsiteX5" fmla="*/ 742068 w 799150"/>
                  <a:gd name="connsiteY5" fmla="*/ 199765 h 613564"/>
                  <a:gd name="connsiteX6" fmla="*/ 799150 w 799150"/>
                  <a:gd name="connsiteY6" fmla="*/ 370992 h 613564"/>
                  <a:gd name="connsiteX7" fmla="*/ 799150 w 799150"/>
                  <a:gd name="connsiteY7" fmla="*/ 599295 h 613564"/>
                  <a:gd name="connsiteX8" fmla="*/ 0 w 799150"/>
                  <a:gd name="connsiteY8" fmla="*/ 613564 h 61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150" h="613564">
                    <a:moveTo>
                      <a:pt x="0" y="613564"/>
                    </a:moveTo>
                    <a:lnTo>
                      <a:pt x="42811" y="256841"/>
                    </a:lnTo>
                    <a:lnTo>
                      <a:pt x="214058" y="99882"/>
                    </a:lnTo>
                    <a:lnTo>
                      <a:pt x="371034" y="0"/>
                    </a:lnTo>
                    <a:lnTo>
                      <a:pt x="585092" y="99882"/>
                    </a:lnTo>
                    <a:lnTo>
                      <a:pt x="742068" y="199765"/>
                    </a:lnTo>
                    <a:lnTo>
                      <a:pt x="799150" y="370992"/>
                    </a:lnTo>
                    <a:lnTo>
                      <a:pt x="799150" y="599295"/>
                    </a:lnTo>
                    <a:lnTo>
                      <a:pt x="0" y="613564"/>
                    </a:ln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8985" y="1736462"/>
              <a:ext cx="861539" cy="1032258"/>
            </a:xfrm>
            <a:prstGeom prst="rect">
              <a:avLst/>
            </a:prstGeom>
          </p:spPr>
        </p:pic>
      </p:grpSp>
      <p:grpSp>
        <p:nvGrpSpPr>
          <p:cNvPr id="16" name="Group 15"/>
          <p:cNvGrpSpPr/>
          <p:nvPr/>
        </p:nvGrpSpPr>
        <p:grpSpPr>
          <a:xfrm>
            <a:off x="10696362" y="1"/>
            <a:ext cx="1496195" cy="1284645"/>
            <a:chOff x="8021080" y="0"/>
            <a:chExt cx="1122146" cy="963484"/>
          </a:xfrm>
        </p:grpSpPr>
        <p:sp>
          <p:nvSpPr>
            <p:cNvPr id="17" name="Diagonal Stripe 16"/>
            <p:cNvSpPr/>
            <p:nvPr/>
          </p:nvSpPr>
          <p:spPr bwMode="ltGray">
            <a:xfrm rot="5400000">
              <a:off x="8100411" y="-79331"/>
              <a:ext cx="963484" cy="1122146"/>
            </a:xfrm>
            <a:prstGeom prst="diagStripe">
              <a:avLst/>
            </a:prstGeom>
            <a:solidFill>
              <a:srgbClr val="00B3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tx1"/>
                </a:solidFill>
                <a:latin typeface="Arial" panose="020B0604020202020204" pitchFamily="34" charset="0"/>
                <a:cs typeface="Arial" panose="020B0604020202020204" pitchFamily="34" charset="0"/>
              </a:endParaRPr>
            </a:p>
          </p:txBody>
        </p:sp>
        <p:sp>
          <p:nvSpPr>
            <p:cNvPr id="18" name="TextBox 17"/>
            <p:cNvSpPr txBox="1"/>
            <p:nvPr/>
          </p:nvSpPr>
          <p:spPr>
            <a:xfrm rot="2476379">
              <a:off x="8349887" y="241569"/>
              <a:ext cx="685800" cy="269042"/>
            </a:xfrm>
            <a:prstGeom prst="rect">
              <a:avLst/>
            </a:prstGeom>
            <a:noFill/>
          </p:spPr>
          <p:txBody>
            <a:bodyPr wrap="none" lIns="0" tIns="0" rIns="0" bIns="0" rtlCol="0">
              <a:noAutofit/>
            </a:bodyPr>
            <a:lstStyle/>
            <a:p>
              <a:pPr algn="ctr">
                <a:lnSpc>
                  <a:spcPct val="90000"/>
                </a:lnSpc>
              </a:pPr>
              <a:r>
                <a:rPr lang="en-US" dirty="0">
                  <a:solidFill>
                    <a:schemeClr val="bg1"/>
                  </a:solidFill>
                  <a:latin typeface="Arial" panose="020B0604020202020204" pitchFamily="34" charset="0"/>
                  <a:cs typeface="Arial" panose="020B0604020202020204" pitchFamily="34" charset="0"/>
                </a:rPr>
                <a:t>Only HPE</a:t>
              </a:r>
            </a:p>
          </p:txBody>
        </p:sp>
      </p:grpSp>
      <p:grpSp>
        <p:nvGrpSpPr>
          <p:cNvPr id="7" name="Group 6"/>
          <p:cNvGrpSpPr/>
          <p:nvPr/>
        </p:nvGrpSpPr>
        <p:grpSpPr>
          <a:xfrm>
            <a:off x="8165547" y="1830812"/>
            <a:ext cx="3426988" cy="3426988"/>
            <a:chOff x="14800885" y="2297104"/>
            <a:chExt cx="3396388" cy="3396388"/>
          </a:xfrm>
        </p:grpSpPr>
        <p:sp>
          <p:nvSpPr>
            <p:cNvPr id="28" name="Oval 27"/>
            <p:cNvSpPr/>
            <p:nvPr/>
          </p:nvSpPr>
          <p:spPr bwMode="ltGray">
            <a:xfrm>
              <a:off x="14800885" y="2297104"/>
              <a:ext cx="3396388" cy="3396388"/>
            </a:xfrm>
            <a:prstGeom prst="ellipse">
              <a:avLst/>
            </a:prstGeom>
            <a:solidFill>
              <a:schemeClr val="bg1"/>
            </a:solidFill>
            <a:ln w="762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latin typeface="Arial" panose="020B0604020202020204" pitchFamily="34" charset="0"/>
                <a:cs typeface="Arial" panose="020B0604020202020204" pitchFamily="34" charset="0"/>
              </a:endParaRPr>
            </a:p>
          </p:txBody>
        </p:sp>
        <p:sp>
          <p:nvSpPr>
            <p:cNvPr id="21" name="TextBox 20"/>
            <p:cNvSpPr txBox="1"/>
            <p:nvPr/>
          </p:nvSpPr>
          <p:spPr>
            <a:xfrm>
              <a:off x="15360229" y="2600850"/>
              <a:ext cx="2364249" cy="670919"/>
            </a:xfrm>
            <a:prstGeom prst="rect">
              <a:avLst/>
            </a:prstGeom>
            <a:noFill/>
          </p:spPr>
          <p:txBody>
            <a:bodyPr wrap="none" lIns="0" tIns="0" rIns="0" bIns="0" rtlCol="0">
              <a:noAutofit/>
            </a:bodyPr>
            <a:lstStyle/>
            <a:p>
              <a:pPr algn="ctr">
                <a:lnSpc>
                  <a:spcPct val="90000"/>
                </a:lnSpc>
              </a:pPr>
              <a:r>
                <a:rPr lang="en-US" dirty="0">
                  <a:latin typeface="Arial" panose="020B0604020202020204" pitchFamily="34" charset="0"/>
                  <a:cs typeface="Arial" panose="020B0604020202020204" pitchFamily="34" charset="0"/>
                </a:rPr>
                <a:t>Reduce time </a:t>
              </a:r>
            </a:p>
            <a:p>
              <a:pPr algn="ctr">
                <a:lnSpc>
                  <a:spcPct val="90000"/>
                </a:lnSpc>
              </a:pPr>
              <a:r>
                <a:rPr lang="en-US" dirty="0">
                  <a:latin typeface="Arial" panose="020B0604020202020204" pitchFamily="34" charset="0"/>
                  <a:cs typeface="Arial" panose="020B0604020202020204" pitchFamily="34" charset="0"/>
                </a:rPr>
                <a:t>to stand up </a:t>
              </a:r>
            </a:p>
            <a:p>
              <a:pPr algn="ctr">
                <a:lnSpc>
                  <a:spcPct val="90000"/>
                </a:lnSpc>
              </a:pPr>
              <a:r>
                <a:rPr lang="en-US" dirty="0">
                  <a:latin typeface="Arial" panose="020B0604020202020204" pitchFamily="34" charset="0"/>
                  <a:cs typeface="Arial" panose="020B0604020202020204" pitchFamily="34" charset="0"/>
                </a:rPr>
                <a:t>infrastructure from </a:t>
              </a:r>
            </a:p>
          </p:txBody>
        </p:sp>
        <p:sp>
          <p:nvSpPr>
            <p:cNvPr id="24" name="Rectangle 23"/>
            <p:cNvSpPr/>
            <p:nvPr/>
          </p:nvSpPr>
          <p:spPr>
            <a:xfrm>
              <a:off x="15672538" y="3427904"/>
              <a:ext cx="2005677" cy="535531"/>
            </a:xfrm>
            <a:prstGeom prst="rect">
              <a:avLst/>
            </a:prstGeom>
          </p:spPr>
          <p:txBody>
            <a:bodyPr wrap="none">
              <a:spAutoFit/>
            </a:bodyPr>
            <a:lstStyle/>
            <a:p>
              <a:pPr>
                <a:lnSpc>
                  <a:spcPct val="90000"/>
                </a:lnSpc>
              </a:pPr>
              <a:r>
                <a:rPr lang="en-US" sz="3200" b="1" dirty="0">
                  <a:latin typeface="Arial" panose="020B0604020202020204" pitchFamily="34" charset="0"/>
                  <a:cs typeface="Arial" panose="020B0604020202020204" pitchFamily="34" charset="0"/>
                </a:rPr>
                <a:t>50 hours </a:t>
              </a:r>
            </a:p>
          </p:txBody>
        </p:sp>
        <p:sp>
          <p:nvSpPr>
            <p:cNvPr id="25" name="Rectangle 24"/>
            <p:cNvSpPr/>
            <p:nvPr/>
          </p:nvSpPr>
          <p:spPr>
            <a:xfrm>
              <a:off x="15679893" y="3963629"/>
              <a:ext cx="2348720" cy="1046440"/>
            </a:xfrm>
            <a:prstGeom prst="rect">
              <a:avLst/>
            </a:prstGeom>
          </p:spPr>
          <p:txBody>
            <a:bodyPr wrap="none">
              <a:spAutoFit/>
            </a:bodyPr>
            <a:lstStyle/>
            <a:p>
              <a:r>
                <a:rPr lang="en-US" dirty="0">
                  <a:latin typeface="Arial" panose="020B0604020202020204" pitchFamily="34" charset="0"/>
                  <a:cs typeface="Arial" panose="020B0604020202020204" pitchFamily="34" charset="0"/>
                </a:rPr>
                <a:t>to</a:t>
              </a:r>
              <a:br>
                <a:rPr lang="en-US" dirty="0">
                  <a:latin typeface="Arial" panose="020B0604020202020204" pitchFamily="34" charset="0"/>
                  <a:cs typeface="Arial" panose="020B0604020202020204" pitchFamily="34" charset="0"/>
                </a:rPr>
              </a:br>
              <a:r>
                <a:rPr lang="en-US" sz="4400" b="1" dirty="0">
                  <a:solidFill>
                    <a:prstClr val="black"/>
                  </a:solidFill>
                  <a:latin typeface="Arial" panose="020B0604020202020204" pitchFamily="34" charset="0"/>
                  <a:cs typeface="Arial" panose="020B0604020202020204" pitchFamily="34" charset="0"/>
                </a:rPr>
                <a:t>minutes</a:t>
              </a:r>
              <a:endParaRPr lang="en-US" sz="4400" dirty="0">
                <a:latin typeface="Arial" panose="020B0604020202020204" pitchFamily="34" charset="0"/>
                <a:cs typeface="Arial" panose="020B0604020202020204" pitchFamily="34" charset="0"/>
              </a:endParaRPr>
            </a:p>
          </p:txBody>
        </p:sp>
        <p:pic>
          <p:nvPicPr>
            <p:cNvPr id="26" name="Picture 25" descr="calendar.em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39138" y="3432396"/>
              <a:ext cx="570756" cy="570756"/>
            </a:xfrm>
            <a:prstGeom prst="rect">
              <a:avLst/>
            </a:prstGeom>
          </p:spPr>
        </p:pic>
        <p:pic>
          <p:nvPicPr>
            <p:cNvPr id="27" name="Picture 26" descr="alarm clock.em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67646" y="4343299"/>
              <a:ext cx="513740" cy="483958"/>
            </a:xfrm>
            <a:prstGeom prst="rect">
              <a:avLst/>
            </a:prstGeom>
          </p:spPr>
        </p:pic>
      </p:grpSp>
      <p:cxnSp>
        <p:nvCxnSpPr>
          <p:cNvPr id="33" name="Straight Connector 32"/>
          <p:cNvCxnSpPr/>
          <p:nvPr/>
        </p:nvCxnSpPr>
        <p:spPr>
          <a:xfrm>
            <a:off x="7905139" y="1759219"/>
            <a:ext cx="11017" cy="3199036"/>
          </a:xfrm>
          <a:prstGeom prst="line">
            <a:avLst/>
          </a:prstGeom>
          <a:ln w="12700" cmpd="sng">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11679" y="6329935"/>
            <a:ext cx="4622034" cy="166437"/>
          </a:xfrm>
          <a:prstGeom prst="rect">
            <a:avLst/>
          </a:prstGeom>
          <a:noFill/>
        </p:spPr>
        <p:txBody>
          <a:bodyPr wrap="none" lIns="0" tIns="0" rIns="0" bIns="0" rtlCol="0">
            <a:noAutofit/>
          </a:bodyPr>
          <a:lstStyle/>
          <a:p>
            <a:pPr>
              <a:lnSpc>
                <a:spcPct val="90000"/>
              </a:lnSpc>
            </a:pPr>
            <a:r>
              <a:rPr lang="en-US" sz="1200" dirty="0">
                <a:latin typeface="Arial" panose="020B0604020202020204" pitchFamily="34" charset="0"/>
                <a:cs typeface="Arial" panose="020B0604020202020204" pitchFamily="34" charset="0"/>
              </a:rPr>
              <a:t> </a:t>
            </a:r>
            <a:r>
              <a:rPr lang="en-US" sz="1200" dirty="0">
                <a:solidFill>
                  <a:schemeClr val="tx1">
                    <a:lumMod val="50000"/>
                    <a:lumOff val="50000"/>
                  </a:schemeClr>
                </a:solidFill>
                <a:latin typeface="Arial" panose="020B0604020202020204" pitchFamily="34" charset="0"/>
                <a:cs typeface="Arial" panose="020B0604020202020204" pitchFamily="34" charset="0"/>
              </a:rPr>
              <a:t>Clutch </a:t>
            </a:r>
            <a:r>
              <a:rPr lang="en-US" sz="1200" dirty="0">
                <a:solidFill>
                  <a:schemeClr val="tx1">
                    <a:lumMod val="50000"/>
                    <a:lumOff val="50000"/>
                  </a:schemeClr>
                </a:solidFill>
                <a:latin typeface="Arial" panose="020B0604020202020204" pitchFamily="34" charset="0"/>
                <a:cs typeface="Arial" panose="020B0604020202020204" pitchFamily="34" charset="0"/>
                <a:hlinkClick r:id="rId7"/>
              </a:rPr>
              <a:t>Cost to Build  a Mobile App: A Survey</a:t>
            </a:r>
            <a:r>
              <a:rPr lang="en-US" sz="1200" dirty="0">
                <a:solidFill>
                  <a:schemeClr val="tx1">
                    <a:lumMod val="50000"/>
                    <a:lumOff val="50000"/>
                  </a:schemeClr>
                </a:solidFill>
                <a:latin typeface="Arial" panose="020B0604020202020204" pitchFamily="34" charset="0"/>
                <a:cs typeface="Arial" panose="020B0604020202020204" pitchFamily="34" charset="0"/>
              </a:rPr>
              <a:t> + HPE internal tests</a:t>
            </a:r>
          </a:p>
          <a:p>
            <a:pPr>
              <a:lnSpc>
                <a:spcPct val="90000"/>
              </a:lnSpc>
            </a:pPr>
            <a:endParaRPr lang="en-US"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2" name="TextBox 31"/>
          <p:cNvSpPr txBox="1"/>
          <p:nvPr/>
        </p:nvSpPr>
        <p:spPr>
          <a:xfrm>
            <a:off x="610873" y="4419600"/>
            <a:ext cx="7044875" cy="1107996"/>
          </a:xfrm>
          <a:prstGeom prst="rect">
            <a:avLst/>
          </a:prstGeom>
          <a:noFill/>
        </p:spPr>
        <p:txBody>
          <a:bodyPr wrap="square" lIns="0" tIns="0" rIns="0" bIns="0" rtlCol="0">
            <a:spAutoFit/>
          </a:bodyPr>
          <a:lstStyle/>
          <a:p>
            <a:pPr algn="ctr">
              <a:lnSpc>
                <a:spcPct val="120000"/>
              </a:lnSpc>
            </a:pPr>
            <a:r>
              <a:rPr lang="en-US" sz="2000" b="1" dirty="0">
                <a:latin typeface="Arial" panose="020B0604020202020204" pitchFamily="34" charset="0"/>
                <a:cs typeface="Arial" panose="020B0604020202020204" pitchFamily="34" charset="0"/>
              </a:rPr>
              <a:t>Unified API. </a:t>
            </a:r>
          </a:p>
          <a:p>
            <a:pPr algn="ctr">
              <a:lnSpc>
                <a:spcPct val="120000"/>
              </a:lnSpc>
            </a:pPr>
            <a:r>
              <a:rPr lang="en-US" sz="2000" b="1" dirty="0">
                <a:latin typeface="Arial" panose="020B0604020202020204" pitchFamily="34" charset="0"/>
                <a:cs typeface="Arial" panose="020B0604020202020204" pitchFamily="34" charset="0"/>
              </a:rPr>
              <a:t>DevOps Friendly.</a:t>
            </a:r>
          </a:p>
          <a:p>
            <a:pPr algn="ctr">
              <a:lnSpc>
                <a:spcPct val="120000"/>
              </a:lnSpc>
            </a:pPr>
            <a:r>
              <a:rPr lang="en-US" sz="2000" b="1" dirty="0">
                <a:latin typeface="Arial" panose="020B0604020202020204" pitchFamily="34" charset="0"/>
                <a:cs typeface="Arial" panose="020B0604020202020204" pitchFamily="34" charset="0"/>
              </a:rPr>
              <a:t>Makes </a:t>
            </a:r>
            <a:r>
              <a:rPr lang="en-US" sz="2000" b="1" dirty="0" smtClean="0">
                <a:latin typeface="Arial" panose="020B0604020202020204" pitchFamily="34" charset="0"/>
                <a:cs typeface="Arial" panose="020B0604020202020204" pitchFamily="34" charset="0"/>
              </a:rPr>
              <a:t>private </a:t>
            </a:r>
            <a:r>
              <a:rPr lang="en-US" sz="2000" b="1" dirty="0">
                <a:latin typeface="Arial" panose="020B0604020202020204" pitchFamily="34" charset="0"/>
                <a:cs typeface="Arial" panose="020B0604020202020204" pitchFamily="34" charset="0"/>
              </a:rPr>
              <a:t>cloud as </a:t>
            </a:r>
            <a:r>
              <a:rPr lang="en-US" sz="2000" b="1" dirty="0" smtClean="0">
                <a:latin typeface="Arial" panose="020B0604020202020204" pitchFamily="34" charset="0"/>
                <a:cs typeface="Arial" panose="020B0604020202020204" pitchFamily="34" charset="0"/>
              </a:rPr>
              <a:t>simple as </a:t>
            </a:r>
            <a:r>
              <a:rPr lang="en-US" sz="2000" b="1" dirty="0">
                <a:latin typeface="Arial" panose="020B0604020202020204" pitchFamily="34" charset="0"/>
                <a:cs typeface="Arial" panose="020B0604020202020204" pitchFamily="34" charset="0"/>
              </a:rPr>
              <a:t>the public </a:t>
            </a:r>
            <a:r>
              <a:rPr lang="en-US" sz="2000" b="1" dirty="0" smtClean="0">
                <a:latin typeface="Arial" panose="020B0604020202020204" pitchFamily="34" charset="0"/>
                <a:cs typeface="Arial" panose="020B0604020202020204" pitchFamily="34" charset="0"/>
              </a:rPr>
              <a:t>cloud.</a:t>
            </a:r>
            <a:endParaRPr lang="en-US" sz="2000" b="1" dirty="0">
              <a:solidFill>
                <a:srgbClr val="000000"/>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smtClean="0"/>
              <a:t>For HPE and Channel Partner internal use only</a:t>
            </a:r>
            <a:endParaRPr lang="en-US" dirty="0"/>
          </a:p>
        </p:txBody>
      </p:sp>
      <p:sp>
        <p:nvSpPr>
          <p:cNvPr id="10" name="Slide Number Placeholder 9"/>
          <p:cNvSpPr>
            <a:spLocks noGrp="1"/>
          </p:cNvSpPr>
          <p:nvPr>
            <p:ph type="sldNum" sz="quarter" idx="12"/>
          </p:nvPr>
        </p:nvSpPr>
        <p:spPr/>
        <p:txBody>
          <a:bodyPr/>
          <a:lstStyle/>
          <a:p>
            <a:fld id="{B016F8AB-BCEA-4347-8BA6-BE776009BC89}" type="slidenum">
              <a:rPr lang="en-GB" smtClean="0"/>
              <a:t>23</a:t>
            </a:fld>
            <a:endParaRPr lang="en-GB" dirty="0"/>
          </a:p>
        </p:txBody>
      </p:sp>
    </p:spTree>
    <p:extLst>
      <p:ext uri="{BB962C8B-B14F-4D97-AF65-F5344CB8AC3E}">
        <p14:creationId xmlns:p14="http://schemas.microsoft.com/office/powerpoint/2010/main" val="253315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795" y="1241"/>
          <a:ext cx="793" cy="793"/>
        </p:xfrm>
        <a:graphic>
          <a:graphicData uri="http://schemas.openxmlformats.org/presentationml/2006/ole">
            <mc:AlternateContent xmlns:mc="http://schemas.openxmlformats.org/markup-compatibility/2006">
              <mc:Choice xmlns:v="urn:schemas-microsoft-com:vml" Requires="v">
                <p:oleObj spid="_x0000_s1335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795" y="1241"/>
                        <a:ext cx="793" cy="793"/>
                      </a:xfrm>
                      <a:prstGeom prst="rect">
                        <a:avLst/>
                      </a:prstGeom>
                    </p:spPr>
                  </p:pic>
                </p:oleObj>
              </mc:Fallback>
            </mc:AlternateContent>
          </a:graphicData>
        </a:graphic>
      </p:graphicFrame>
      <p:cxnSp>
        <p:nvCxnSpPr>
          <p:cNvPr id="97" name="Straight Connector 96"/>
          <p:cNvCxnSpPr/>
          <p:nvPr/>
        </p:nvCxnSpPr>
        <p:spPr>
          <a:xfrm flipV="1">
            <a:off x="7372756" y="2883785"/>
            <a:ext cx="0" cy="167956"/>
          </a:xfrm>
          <a:prstGeom prst="line">
            <a:avLst/>
          </a:prstGeom>
          <a:ln w="76200">
            <a:no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4419129" y="2846101"/>
            <a:ext cx="0" cy="167956"/>
          </a:xfrm>
          <a:prstGeom prst="line">
            <a:avLst/>
          </a:prstGeom>
          <a:ln w="76200">
            <a:no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6562911" y="2846101"/>
            <a:ext cx="0" cy="167956"/>
          </a:xfrm>
          <a:prstGeom prst="line">
            <a:avLst/>
          </a:prstGeom>
          <a:ln w="76200">
            <a:no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463711" y="2846101"/>
            <a:ext cx="0" cy="167956"/>
          </a:xfrm>
          <a:prstGeom prst="line">
            <a:avLst/>
          </a:prstGeom>
          <a:ln w="76200">
            <a:no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2921311" y="3010456"/>
            <a:ext cx="1414101" cy="854628"/>
          </a:xfrm>
          <a:prstGeom prst="rect">
            <a:avLst/>
          </a:prstGeom>
          <a:noFill/>
          <a:ln w="57150">
            <a:noFill/>
          </a:ln>
        </p:spPr>
        <p:txBody>
          <a:bodyPr vert="horz" wrap="square" lIns="108850" tIns="54425" rIns="108850" bIns="54425" rtlCol="0" anchor="ctr">
            <a:noAutofit/>
          </a:bodyPr>
          <a:lstStyle/>
          <a:p>
            <a:pPr algn="ctr" defTabSz="914217">
              <a:lnSpc>
                <a:spcPct val="90000"/>
              </a:lnSpc>
            </a:pPr>
            <a:r>
              <a:rPr lang="en-US" sz="1600" b="1" dirty="0">
                <a:solidFill>
                  <a:prstClr val="black"/>
                </a:solidFill>
                <a:cs typeface="Arial" panose="020B0604020202020204" pitchFamily="34" charset="0"/>
              </a:rPr>
              <a:t>Cloud</a:t>
            </a:r>
            <a:br>
              <a:rPr lang="en-US" sz="1600" b="1" dirty="0">
                <a:solidFill>
                  <a:prstClr val="black"/>
                </a:solidFill>
                <a:cs typeface="Arial" panose="020B0604020202020204" pitchFamily="34" charset="0"/>
              </a:rPr>
            </a:br>
            <a:r>
              <a:rPr lang="en-US" sz="1600" b="1" dirty="0">
                <a:solidFill>
                  <a:prstClr val="black"/>
                </a:solidFill>
                <a:cs typeface="Arial" panose="020B0604020202020204" pitchFamily="34" charset="0"/>
              </a:rPr>
              <a:t>engine</a:t>
            </a:r>
          </a:p>
        </p:txBody>
      </p:sp>
      <p:sp>
        <p:nvSpPr>
          <p:cNvPr id="93" name="TextBox 92"/>
          <p:cNvSpPr txBox="1"/>
          <p:nvPr/>
        </p:nvSpPr>
        <p:spPr>
          <a:xfrm>
            <a:off x="4629669" y="2593500"/>
            <a:ext cx="1414101" cy="854628"/>
          </a:xfrm>
          <a:prstGeom prst="rect">
            <a:avLst/>
          </a:prstGeom>
          <a:noFill/>
          <a:ln w="57150">
            <a:noFill/>
          </a:ln>
        </p:spPr>
        <p:txBody>
          <a:bodyPr vert="horz" wrap="square" lIns="108850" tIns="54425" rIns="108850" bIns="54425" rtlCol="0" anchor="ctr">
            <a:noAutofit/>
          </a:bodyPr>
          <a:lstStyle/>
          <a:p>
            <a:pPr algn="ctr" defTabSz="914217">
              <a:lnSpc>
                <a:spcPct val="90000"/>
              </a:lnSpc>
            </a:pPr>
            <a:r>
              <a:rPr lang="en-US" sz="1600" b="1" dirty="0">
                <a:solidFill>
                  <a:prstClr val="black"/>
                </a:solidFill>
                <a:cs typeface="Arial" panose="020B0604020202020204" pitchFamily="34" charset="0"/>
              </a:rPr>
              <a:t>DevOps</a:t>
            </a:r>
            <a:br>
              <a:rPr lang="en-US" sz="1600" b="1" dirty="0">
                <a:solidFill>
                  <a:prstClr val="black"/>
                </a:solidFill>
                <a:cs typeface="Arial" panose="020B0604020202020204" pitchFamily="34" charset="0"/>
              </a:rPr>
            </a:br>
            <a:r>
              <a:rPr lang="en-US" sz="1600" b="1" dirty="0">
                <a:solidFill>
                  <a:prstClr val="black"/>
                </a:solidFill>
                <a:cs typeface="Arial" panose="020B0604020202020204" pitchFamily="34" charset="0"/>
              </a:rPr>
              <a:t>engine</a:t>
            </a:r>
          </a:p>
        </p:txBody>
      </p:sp>
      <p:sp>
        <p:nvSpPr>
          <p:cNvPr id="94" name="TextBox 93"/>
          <p:cNvSpPr txBox="1"/>
          <p:nvPr/>
        </p:nvSpPr>
        <p:spPr>
          <a:xfrm>
            <a:off x="6154010" y="2530088"/>
            <a:ext cx="1258344" cy="854628"/>
          </a:xfrm>
          <a:prstGeom prst="rect">
            <a:avLst/>
          </a:prstGeom>
          <a:noFill/>
          <a:ln w="57150">
            <a:noFill/>
          </a:ln>
        </p:spPr>
        <p:txBody>
          <a:bodyPr vert="horz" wrap="square" lIns="108850" tIns="54425" rIns="108850" bIns="54425" rtlCol="0" anchor="ctr">
            <a:noAutofit/>
          </a:bodyPr>
          <a:lstStyle/>
          <a:p>
            <a:pPr algn="ctr" defTabSz="914217">
              <a:lnSpc>
                <a:spcPct val="90000"/>
              </a:lnSpc>
            </a:pPr>
            <a:r>
              <a:rPr lang="en-US" sz="1600" b="1" dirty="0">
                <a:solidFill>
                  <a:prstClr val="black"/>
                </a:solidFill>
                <a:cs typeface="Arial" panose="020B0604020202020204" pitchFamily="34" charset="0"/>
              </a:rPr>
              <a:t>IT Ops engine</a:t>
            </a:r>
          </a:p>
        </p:txBody>
      </p:sp>
      <p:sp>
        <p:nvSpPr>
          <p:cNvPr id="95" name="TextBox 94"/>
          <p:cNvSpPr txBox="1"/>
          <p:nvPr/>
        </p:nvSpPr>
        <p:spPr>
          <a:xfrm>
            <a:off x="7839529" y="3010456"/>
            <a:ext cx="1475941" cy="854628"/>
          </a:xfrm>
          <a:prstGeom prst="rect">
            <a:avLst/>
          </a:prstGeom>
          <a:noFill/>
          <a:ln w="57150">
            <a:noFill/>
          </a:ln>
        </p:spPr>
        <p:txBody>
          <a:bodyPr vert="horz" wrap="square" lIns="108850" tIns="54425" rIns="108850" bIns="54425" rtlCol="0" anchor="ctr">
            <a:noAutofit/>
          </a:bodyPr>
          <a:lstStyle/>
          <a:p>
            <a:pPr algn="ctr" defTabSz="914217">
              <a:lnSpc>
                <a:spcPct val="90000"/>
              </a:lnSpc>
            </a:pPr>
            <a:r>
              <a:rPr lang="en-US" sz="1600" b="1" dirty="0">
                <a:solidFill>
                  <a:prstClr val="black"/>
                </a:solidFill>
                <a:cs typeface="Arial" panose="020B0604020202020204" pitchFamily="34" charset="0"/>
              </a:rPr>
              <a:t>Facilities</a:t>
            </a:r>
          </a:p>
          <a:p>
            <a:pPr algn="ctr" defTabSz="914217">
              <a:lnSpc>
                <a:spcPct val="90000"/>
              </a:lnSpc>
            </a:pPr>
            <a:r>
              <a:rPr lang="en-US" sz="1600" b="1" dirty="0">
                <a:solidFill>
                  <a:prstClr val="black"/>
                </a:solidFill>
                <a:cs typeface="Arial" panose="020B0604020202020204" pitchFamily="34" charset="0"/>
              </a:rPr>
              <a:t>engine</a:t>
            </a:r>
          </a:p>
        </p:txBody>
      </p:sp>
      <p:sp>
        <p:nvSpPr>
          <p:cNvPr id="3" name="Arc 2"/>
          <p:cNvSpPr/>
          <p:nvPr/>
        </p:nvSpPr>
        <p:spPr>
          <a:xfrm>
            <a:off x="3427717" y="3380416"/>
            <a:ext cx="1982825" cy="2105827"/>
          </a:xfrm>
          <a:prstGeom prst="arc">
            <a:avLst>
              <a:gd name="adj1" fmla="val 15410603"/>
              <a:gd name="adj2" fmla="val 20034133"/>
            </a:avLst>
          </a:prstGeom>
          <a:ln w="76200">
            <a:solidFill>
              <a:schemeClr val="accent2"/>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prstClr val="black"/>
              </a:solidFill>
            </a:endParaRPr>
          </a:p>
        </p:txBody>
      </p:sp>
      <p:sp>
        <p:nvSpPr>
          <p:cNvPr id="32" name="Arc 31"/>
          <p:cNvSpPr/>
          <p:nvPr/>
        </p:nvSpPr>
        <p:spPr>
          <a:xfrm rot="1510543">
            <a:off x="3817456" y="2953562"/>
            <a:ext cx="1982825" cy="2105827"/>
          </a:xfrm>
          <a:prstGeom prst="arc">
            <a:avLst>
              <a:gd name="adj1" fmla="val 17419120"/>
              <a:gd name="adj2" fmla="val 20034133"/>
            </a:avLst>
          </a:prstGeom>
          <a:ln w="76200">
            <a:solidFill>
              <a:schemeClr val="accent2"/>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prstClr val="black"/>
              </a:solidFill>
            </a:endParaRPr>
          </a:p>
        </p:txBody>
      </p:sp>
      <p:sp>
        <p:nvSpPr>
          <p:cNvPr id="36" name="Arc 35"/>
          <p:cNvSpPr/>
          <p:nvPr/>
        </p:nvSpPr>
        <p:spPr>
          <a:xfrm flipH="1">
            <a:off x="6759920" y="3380416"/>
            <a:ext cx="1982825" cy="2105827"/>
          </a:xfrm>
          <a:prstGeom prst="arc">
            <a:avLst>
              <a:gd name="adj1" fmla="val 15555559"/>
              <a:gd name="adj2" fmla="val 20034133"/>
            </a:avLst>
          </a:prstGeom>
          <a:ln w="76200">
            <a:solidFill>
              <a:schemeClr val="accent2"/>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prstClr val="black"/>
              </a:solidFill>
            </a:endParaRPr>
          </a:p>
        </p:txBody>
      </p:sp>
      <p:sp>
        <p:nvSpPr>
          <p:cNvPr id="37" name="Arc 36"/>
          <p:cNvSpPr/>
          <p:nvPr/>
        </p:nvSpPr>
        <p:spPr>
          <a:xfrm rot="19973261" flipH="1">
            <a:off x="6387362" y="2917469"/>
            <a:ext cx="1982825" cy="2105827"/>
          </a:xfrm>
          <a:prstGeom prst="arc">
            <a:avLst>
              <a:gd name="adj1" fmla="val 17419120"/>
              <a:gd name="adj2" fmla="val 20034133"/>
            </a:avLst>
          </a:prstGeom>
          <a:ln w="76200">
            <a:solidFill>
              <a:schemeClr val="accent2"/>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solidFill>
                <a:prstClr val="black"/>
              </a:solidFill>
            </a:endParaRPr>
          </a:p>
        </p:txBody>
      </p:sp>
      <p:sp>
        <p:nvSpPr>
          <p:cNvPr id="5" name="Title 4"/>
          <p:cNvSpPr>
            <a:spLocks noGrp="1"/>
          </p:cNvSpPr>
          <p:nvPr>
            <p:ph type="title"/>
          </p:nvPr>
        </p:nvSpPr>
        <p:spPr/>
        <p:txBody>
          <a:bodyPr/>
          <a:lstStyle/>
          <a:p>
            <a:r>
              <a:rPr lang="en-US" dirty="0" smtClean="0"/>
              <a:t>Deliver </a:t>
            </a:r>
            <a:r>
              <a:rPr lang="en-US" dirty="0"/>
              <a:t>apps and services faster and easier</a:t>
            </a:r>
          </a:p>
        </p:txBody>
      </p:sp>
      <p:sp>
        <p:nvSpPr>
          <p:cNvPr id="14" name="Text Placeholder 13"/>
          <p:cNvSpPr>
            <a:spLocks noGrp="1"/>
          </p:cNvSpPr>
          <p:nvPr>
            <p:ph type="body" sz="quarter" idx="13"/>
          </p:nvPr>
        </p:nvSpPr>
        <p:spPr/>
        <p:txBody>
          <a:bodyPr/>
          <a:lstStyle/>
          <a:p>
            <a:r>
              <a:rPr lang="en-US" dirty="0" smtClean="0"/>
              <a:t>HPE composable </a:t>
            </a:r>
            <a:r>
              <a:rPr lang="en-US" dirty="0"/>
              <a:t>ecosystem </a:t>
            </a:r>
          </a:p>
        </p:txBody>
      </p:sp>
      <p:cxnSp>
        <p:nvCxnSpPr>
          <p:cNvPr id="75" name="Straight Connector 74"/>
          <p:cNvCxnSpPr/>
          <p:nvPr/>
        </p:nvCxnSpPr>
        <p:spPr>
          <a:xfrm flipH="1">
            <a:off x="7500443" y="2354959"/>
            <a:ext cx="2" cy="10490"/>
          </a:xfrm>
          <a:prstGeom prst="line">
            <a:avLst/>
          </a:prstGeom>
          <a:ln w="76200">
            <a:noFill/>
          </a:ln>
        </p:spPr>
        <p:style>
          <a:lnRef idx="1">
            <a:schemeClr val="accent1"/>
          </a:lnRef>
          <a:fillRef idx="0">
            <a:schemeClr val="accent1"/>
          </a:fillRef>
          <a:effectRef idx="0">
            <a:schemeClr val="accent1"/>
          </a:effectRef>
          <a:fontRef idx="minor">
            <a:schemeClr val="tx1"/>
          </a:fontRef>
        </p:style>
      </p:cxnSp>
      <p:pic>
        <p:nvPicPr>
          <p:cNvPr id="80" name="Picture 79"/>
          <p:cNvPicPr>
            <a:picLocks noChangeAspect="1"/>
          </p:cNvPicPr>
          <p:nvPr/>
        </p:nvPicPr>
        <p:blipFill>
          <a:blip r:embed="rId7"/>
          <a:stretch>
            <a:fillRect/>
          </a:stretch>
        </p:blipFill>
        <p:spPr>
          <a:xfrm>
            <a:off x="4707493" y="2058378"/>
            <a:ext cx="1020577" cy="472544"/>
          </a:xfrm>
          <a:prstGeom prst="rect">
            <a:avLst/>
          </a:prstGeom>
        </p:spPr>
      </p:pic>
      <p:pic>
        <p:nvPicPr>
          <p:cNvPr id="82" name="Picture 4" descr="schneider_logo.gif"/>
          <p:cNvPicPr>
            <a:picLocks noChangeAspect="1"/>
          </p:cNvPicPr>
          <p:nvPr/>
        </p:nvPicPr>
        <p:blipFill>
          <a:blip r:embed="rId8" cstate="print"/>
          <a:srcRect/>
          <a:stretch>
            <a:fillRect/>
          </a:stretch>
        </p:blipFill>
        <p:spPr bwMode="auto">
          <a:xfrm>
            <a:off x="9957238" y="2783787"/>
            <a:ext cx="1004971" cy="433818"/>
          </a:xfrm>
          <a:prstGeom prst="rect">
            <a:avLst/>
          </a:prstGeom>
          <a:noFill/>
          <a:ln w="9525">
            <a:noFill/>
            <a:miter lim="800000"/>
            <a:headEnd/>
            <a:tailEnd/>
          </a:ln>
        </p:spPr>
      </p:pic>
      <p:pic>
        <p:nvPicPr>
          <p:cNvPr id="83" name="Picture 2" descr="Nlyte Software - The DCIM Company"/>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140563" y="3201290"/>
            <a:ext cx="1133104" cy="2864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69398" y="3445002"/>
            <a:ext cx="715974" cy="202690"/>
          </a:xfrm>
          <a:prstGeom prst="rect">
            <a:avLst/>
          </a:prstGeom>
          <a:ln>
            <a:noFill/>
          </a:ln>
        </p:spPr>
      </p:pic>
      <p:pic>
        <p:nvPicPr>
          <p:cNvPr id="86" name="Picture 8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88971" y="2309322"/>
            <a:ext cx="862762" cy="221009"/>
          </a:xfrm>
          <a:prstGeom prst="rect">
            <a:avLst/>
          </a:prstGeom>
        </p:spPr>
      </p:pic>
      <p:pic>
        <p:nvPicPr>
          <p:cNvPr id="87" name="Picture 86"/>
          <p:cNvPicPr>
            <a:picLocks noChangeAspect="1"/>
          </p:cNvPicPr>
          <p:nvPr/>
        </p:nvPicPr>
        <p:blipFill rotWithShape="1">
          <a:blip r:embed="rId12" cstate="email">
            <a:extLst>
              <a:ext uri="{28A0092B-C50C-407E-A947-70E740481C1C}">
                <a14:useLocalDpi xmlns:a14="http://schemas.microsoft.com/office/drawing/2010/main"/>
              </a:ext>
            </a:extLst>
          </a:blip>
          <a:srcRect l="35805" t="52570" r="34459"/>
          <a:stretch/>
        </p:blipFill>
        <p:spPr>
          <a:xfrm>
            <a:off x="2313585" y="3491558"/>
            <a:ext cx="678257" cy="747052"/>
          </a:xfrm>
          <a:prstGeom prst="rect">
            <a:avLst/>
          </a:prstGeom>
        </p:spPr>
      </p:pic>
      <p:pic>
        <p:nvPicPr>
          <p:cNvPr id="113" name="Picture 112"/>
          <p:cNvPicPr>
            <a:picLocks noChangeAspect="1"/>
          </p:cNvPicPr>
          <p:nvPr/>
        </p:nvPicPr>
        <p:blipFill>
          <a:blip r:embed="rId13"/>
          <a:stretch>
            <a:fillRect/>
          </a:stretch>
        </p:blipFill>
        <p:spPr>
          <a:xfrm>
            <a:off x="3735187" y="1388670"/>
            <a:ext cx="822513" cy="521357"/>
          </a:xfrm>
          <a:prstGeom prst="rect">
            <a:avLst/>
          </a:prstGeom>
        </p:spPr>
      </p:pic>
      <p:pic>
        <p:nvPicPr>
          <p:cNvPr id="114" name="Picture 113"/>
          <p:cNvPicPr>
            <a:picLocks noChangeAspect="1"/>
          </p:cNvPicPr>
          <p:nvPr/>
        </p:nvPicPr>
        <p:blipFill rotWithShape="1">
          <a:blip r:embed="rId12" cstate="email">
            <a:extLst>
              <a:ext uri="{28A0092B-C50C-407E-A947-70E740481C1C}">
                <a14:useLocalDpi xmlns:a14="http://schemas.microsoft.com/office/drawing/2010/main"/>
              </a:ext>
            </a:extLst>
          </a:blip>
          <a:srcRect r="69257" b="53837"/>
          <a:stretch/>
        </p:blipFill>
        <p:spPr>
          <a:xfrm>
            <a:off x="1753987" y="1340458"/>
            <a:ext cx="582605" cy="604105"/>
          </a:xfrm>
          <a:prstGeom prst="rect">
            <a:avLst/>
          </a:prstGeom>
        </p:spPr>
      </p:pic>
      <p:pic>
        <p:nvPicPr>
          <p:cNvPr id="115" name="Picture 114"/>
          <p:cNvPicPr>
            <a:picLocks noChangeAspect="1"/>
          </p:cNvPicPr>
          <p:nvPr/>
        </p:nvPicPr>
        <p:blipFill rotWithShape="1">
          <a:blip r:embed="rId12" cstate="email">
            <a:extLst>
              <a:ext uri="{28A0092B-C50C-407E-A947-70E740481C1C}">
                <a14:useLocalDpi xmlns:a14="http://schemas.microsoft.com/office/drawing/2010/main"/>
              </a:ext>
            </a:extLst>
          </a:blip>
          <a:srcRect l="33256" r="37433" b="55591"/>
          <a:stretch/>
        </p:blipFill>
        <p:spPr>
          <a:xfrm>
            <a:off x="2939246" y="1944563"/>
            <a:ext cx="606497" cy="617809"/>
          </a:xfrm>
          <a:prstGeom prst="rect">
            <a:avLst/>
          </a:prstGeom>
        </p:spPr>
      </p:pic>
      <p:pic>
        <p:nvPicPr>
          <p:cNvPr id="123" name="Picture 122"/>
          <p:cNvPicPr>
            <a:picLocks noChangeAspect="1"/>
          </p:cNvPicPr>
          <p:nvPr/>
        </p:nvPicPr>
        <p:blipFill rotWithShape="1">
          <a:blip r:embed="rId12" cstate="email">
            <a:extLst>
              <a:ext uri="{28A0092B-C50C-407E-A947-70E740481C1C}">
                <a14:useLocalDpi xmlns:a14="http://schemas.microsoft.com/office/drawing/2010/main"/>
              </a:ext>
            </a:extLst>
          </a:blip>
          <a:srcRect l="66815" t="4562" r="1750" b="55621"/>
          <a:stretch/>
        </p:blipFill>
        <p:spPr>
          <a:xfrm>
            <a:off x="2744587" y="1330314"/>
            <a:ext cx="662788" cy="579713"/>
          </a:xfrm>
          <a:prstGeom prst="rect">
            <a:avLst/>
          </a:prstGeom>
        </p:spPr>
      </p:pic>
      <p:pic>
        <p:nvPicPr>
          <p:cNvPr id="89" name="Picture 88"/>
          <p:cNvPicPr>
            <a:picLocks noChangeAspect="1"/>
          </p:cNvPicPr>
          <p:nvPr/>
        </p:nvPicPr>
        <p:blipFill>
          <a:blip r:embed="rId14"/>
          <a:stretch>
            <a:fillRect/>
          </a:stretch>
        </p:blipFill>
        <p:spPr>
          <a:xfrm>
            <a:off x="1108051" y="3166685"/>
            <a:ext cx="790864" cy="376385"/>
          </a:xfrm>
          <a:prstGeom prst="rect">
            <a:avLst/>
          </a:prstGeom>
        </p:spPr>
      </p:pic>
      <p:pic>
        <p:nvPicPr>
          <p:cNvPr id="90" name="Picture 3" descr="C:\Users\spear\Downloads\MSFT_logo_pn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17883" y="1235049"/>
            <a:ext cx="1194819" cy="44448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51866" y="1839227"/>
            <a:ext cx="954563" cy="158543"/>
          </a:xfrm>
          <a:prstGeom prst="rect">
            <a:avLst/>
          </a:prstGeom>
        </p:spPr>
      </p:pic>
      <p:pic>
        <p:nvPicPr>
          <p:cNvPr id="108" name="Picture 10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56673" y="1959390"/>
            <a:ext cx="830379" cy="132751"/>
          </a:xfrm>
          <a:prstGeom prst="rect">
            <a:avLst/>
          </a:prstGeom>
        </p:spPr>
      </p:pic>
      <p:pic>
        <p:nvPicPr>
          <p:cNvPr id="109" name="Picture 108"/>
          <p:cNvPicPr>
            <a:picLocks noChangeAspect="1"/>
          </p:cNvPicPr>
          <p:nvPr/>
        </p:nvPicPr>
        <p:blipFill>
          <a:blip r:embed="rId18"/>
          <a:stretch>
            <a:fillRect/>
          </a:stretch>
        </p:blipFill>
        <p:spPr>
          <a:xfrm>
            <a:off x="8003400" y="1524696"/>
            <a:ext cx="948333" cy="297479"/>
          </a:xfrm>
          <a:prstGeom prst="rect">
            <a:avLst/>
          </a:prstGeom>
        </p:spPr>
      </p:pic>
      <p:grpSp>
        <p:nvGrpSpPr>
          <p:cNvPr id="10" name="Group 9"/>
          <p:cNvGrpSpPr/>
          <p:nvPr/>
        </p:nvGrpSpPr>
        <p:grpSpPr>
          <a:xfrm>
            <a:off x="6750331" y="2133600"/>
            <a:ext cx="1129887" cy="434403"/>
            <a:chOff x="6750331" y="2133600"/>
            <a:chExt cx="1129887" cy="434403"/>
          </a:xfrm>
        </p:grpSpPr>
        <p:sp>
          <p:nvSpPr>
            <p:cNvPr id="111" name="Freeform 5"/>
            <p:cNvSpPr>
              <a:spLocks noEditPoints="1"/>
            </p:cNvSpPr>
            <p:nvPr/>
          </p:nvSpPr>
          <p:spPr bwMode="auto">
            <a:xfrm>
              <a:off x="6750331" y="2133600"/>
              <a:ext cx="382921" cy="107540"/>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449"/>
              <a:endParaRPr sz="1899" dirty="0">
                <a:solidFill>
                  <a:prstClr val="black"/>
                </a:solidFill>
              </a:endParaRPr>
            </a:p>
          </p:txBody>
        </p:sp>
        <p:sp>
          <p:nvSpPr>
            <p:cNvPr id="112" name="Freeform 6"/>
            <p:cNvSpPr>
              <a:spLocks noEditPoints="1"/>
            </p:cNvSpPr>
            <p:nvPr/>
          </p:nvSpPr>
          <p:spPr bwMode="auto">
            <a:xfrm>
              <a:off x="6762101" y="2289907"/>
              <a:ext cx="1118117" cy="278096"/>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449"/>
              <a:endParaRPr sz="1899" dirty="0">
                <a:solidFill>
                  <a:prstClr val="black"/>
                </a:solidFill>
              </a:endParaRPr>
            </a:p>
          </p:txBody>
        </p:sp>
      </p:grpSp>
      <p:pic>
        <p:nvPicPr>
          <p:cNvPr id="125" name="Picture 1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15899" y="2133373"/>
            <a:ext cx="855452" cy="301803"/>
          </a:xfrm>
          <a:prstGeom prst="rect">
            <a:avLst/>
          </a:prstGeom>
        </p:spPr>
      </p:pic>
      <p:sp>
        <p:nvSpPr>
          <p:cNvPr id="2" name="TextBox 1"/>
          <p:cNvSpPr txBox="1"/>
          <p:nvPr/>
        </p:nvSpPr>
        <p:spPr>
          <a:xfrm>
            <a:off x="8427877" y="4506507"/>
            <a:ext cx="1963999" cy="313932"/>
          </a:xfrm>
          <a:prstGeom prst="rect">
            <a:avLst/>
          </a:prstGeom>
          <a:noFill/>
        </p:spPr>
        <p:txBody>
          <a:bodyPr wrap="none" lIns="91440" tIns="45720" rIns="91440" bIns="45720" rtlCol="0">
            <a:spAutoFit/>
          </a:bodyPr>
          <a:lstStyle/>
          <a:p>
            <a:pPr>
              <a:lnSpc>
                <a:spcPct val="90000"/>
              </a:lnSpc>
            </a:pPr>
            <a:r>
              <a:rPr lang="en-US" sz="1600" b="1" dirty="0">
                <a:solidFill>
                  <a:prstClr val="black"/>
                </a:solidFill>
              </a:rPr>
              <a:t>Developer toolkits</a:t>
            </a:r>
          </a:p>
        </p:txBody>
      </p:sp>
      <p:pic>
        <p:nvPicPr>
          <p:cNvPr id="66" name="Picture 65"/>
          <p:cNvPicPr>
            <a:picLocks noChangeAspect="1"/>
          </p:cNvPicPr>
          <p:nvPr/>
        </p:nvPicPr>
        <p:blipFill>
          <a:blip r:embed="rId20"/>
          <a:stretch>
            <a:fillRect/>
          </a:stretch>
        </p:blipFill>
        <p:spPr>
          <a:xfrm>
            <a:off x="8560876" y="4895510"/>
            <a:ext cx="2421216" cy="433153"/>
          </a:xfrm>
          <a:prstGeom prst="rect">
            <a:avLst/>
          </a:prstGeom>
        </p:spPr>
      </p:pic>
      <p:sp>
        <p:nvSpPr>
          <p:cNvPr id="4" name="Rectangle 3"/>
          <p:cNvSpPr/>
          <p:nvPr/>
        </p:nvSpPr>
        <p:spPr bwMode="ltGray">
          <a:xfrm>
            <a:off x="8319687" y="4376363"/>
            <a:ext cx="2848990" cy="119558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endParaRPr>
          </a:p>
        </p:txBody>
      </p:sp>
      <p:pic>
        <p:nvPicPr>
          <p:cNvPr id="8" name="Picture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12250" y="1537896"/>
            <a:ext cx="753707" cy="754062"/>
          </a:xfrm>
          <a:prstGeom prst="rect">
            <a:avLst/>
          </a:prstGeom>
        </p:spPr>
      </p:pic>
      <p:pic>
        <p:nvPicPr>
          <p:cNvPr id="11" name="Picture 10"/>
          <p:cNvPicPr>
            <a:picLocks noChangeAspect="1"/>
          </p:cNvPicPr>
          <p:nvPr/>
        </p:nvPicPr>
        <p:blipFill>
          <a:blip r:embed="rId22"/>
          <a:stretch>
            <a:fillRect/>
          </a:stretch>
        </p:blipFill>
        <p:spPr>
          <a:xfrm>
            <a:off x="9248409" y="2100626"/>
            <a:ext cx="322933" cy="296712"/>
          </a:xfrm>
          <a:prstGeom prst="rect">
            <a:avLst/>
          </a:prstGeom>
        </p:spPr>
      </p:pic>
      <p:pic>
        <p:nvPicPr>
          <p:cNvPr id="67" name="Picture 2" descr="Image result for Mesosphere logo"/>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02162" y="2011509"/>
            <a:ext cx="1087327" cy="6795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24" cstate="print">
            <a:extLst>
              <a:ext uri="{28A0092B-C50C-407E-A947-70E740481C1C}">
                <a14:useLocalDpi xmlns:a14="http://schemas.microsoft.com/office/drawing/2010/main" val="0"/>
              </a:ext>
            </a:extLst>
          </a:blip>
          <a:srcRect t="30520" b="25907"/>
          <a:stretch/>
        </p:blipFill>
        <p:spPr>
          <a:xfrm>
            <a:off x="9060505" y="1308901"/>
            <a:ext cx="1021674" cy="296779"/>
          </a:xfrm>
          <a:prstGeom prst="rect">
            <a:avLst/>
          </a:prstGeom>
        </p:spPr>
      </p:pic>
      <p:pic>
        <p:nvPicPr>
          <p:cNvPr id="13" name="Picture 1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89489" y="2769456"/>
            <a:ext cx="532292" cy="532292"/>
          </a:xfrm>
          <a:prstGeom prst="rect">
            <a:avLst/>
          </a:prstGeom>
        </p:spPr>
      </p:pic>
      <p:pic>
        <p:nvPicPr>
          <p:cNvPr id="68" name="Picture 6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325631" y="2117186"/>
            <a:ext cx="395569" cy="395569"/>
          </a:xfrm>
          <a:prstGeom prst="rect">
            <a:avLst/>
          </a:prstGeom>
        </p:spPr>
      </p:pic>
      <p:sp>
        <p:nvSpPr>
          <p:cNvPr id="15" name="TextBox 14"/>
          <p:cNvSpPr txBox="1"/>
          <p:nvPr/>
        </p:nvSpPr>
        <p:spPr>
          <a:xfrm>
            <a:off x="4267987" y="6143625"/>
            <a:ext cx="2935355" cy="286232"/>
          </a:xfrm>
          <a:prstGeom prst="rect">
            <a:avLst/>
          </a:prstGeom>
          <a:noFill/>
        </p:spPr>
        <p:txBody>
          <a:bodyPr wrap="none" lIns="91440" tIns="45720" rIns="91440" bIns="45720" rtlCol="0">
            <a:spAutoFit/>
          </a:bodyPr>
          <a:lstStyle/>
          <a:p>
            <a:pPr>
              <a:lnSpc>
                <a:spcPct val="90000"/>
              </a:lnSpc>
            </a:pPr>
            <a:r>
              <a:rPr lang="en-US" sz="1400" dirty="0">
                <a:hlinkClick r:id="rId27"/>
              </a:rPr>
              <a:t>www.hpe.com/info/composableprogram</a:t>
            </a:r>
            <a:r>
              <a:rPr lang="en-US" sz="1400" dirty="0"/>
              <a:t> </a:t>
            </a:r>
          </a:p>
        </p:txBody>
      </p:sp>
      <p:grpSp>
        <p:nvGrpSpPr>
          <p:cNvPr id="78" name="Group 77"/>
          <p:cNvGrpSpPr/>
          <p:nvPr/>
        </p:nvGrpSpPr>
        <p:grpSpPr>
          <a:xfrm>
            <a:off x="4322466" y="4985271"/>
            <a:ext cx="420584" cy="451070"/>
            <a:chOff x="6677026" y="4762500"/>
            <a:chExt cx="495300" cy="485775"/>
          </a:xfrm>
        </p:grpSpPr>
        <p:sp>
          <p:nvSpPr>
            <p:cNvPr id="169" name="Rectangle 168"/>
            <p:cNvSpPr/>
            <p:nvPr/>
          </p:nvSpPr>
          <p:spPr bwMode="ltGray">
            <a:xfrm>
              <a:off x="6677026" y="4762500"/>
              <a:ext cx="495300" cy="4000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a:p>
          </p:txBody>
        </p:sp>
        <p:cxnSp>
          <p:nvCxnSpPr>
            <p:cNvPr id="170" name="Straight Connector 169"/>
            <p:cNvCxnSpPr/>
            <p:nvPr/>
          </p:nvCxnSpPr>
          <p:spPr>
            <a:xfrm>
              <a:off x="6781800" y="5248275"/>
              <a:ext cx="2857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9" name="Picture 7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318693" y="5001348"/>
            <a:ext cx="488742" cy="432324"/>
          </a:xfrm>
          <a:prstGeom prst="rect">
            <a:avLst/>
          </a:prstGeom>
        </p:spPr>
      </p:pic>
      <p:sp>
        <p:nvSpPr>
          <p:cNvPr id="81" name="Rectangle 80"/>
          <p:cNvSpPr/>
          <p:nvPr/>
        </p:nvSpPr>
        <p:spPr>
          <a:xfrm>
            <a:off x="4884725" y="4725453"/>
            <a:ext cx="2450279" cy="801322"/>
          </a:xfrm>
          <a:prstGeom prst="rect">
            <a:avLst/>
          </a:prstGeom>
          <a:solidFill>
            <a:schemeClr val="bg1"/>
          </a:solidFill>
          <a:ln w="57150">
            <a:solidFill>
              <a:srgbClr val="00B38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036">
              <a:lnSpc>
                <a:spcPct val="90000"/>
              </a:lnSpc>
            </a:pPr>
            <a:endParaRPr lang="en-US" sz="1600" dirty="0">
              <a:solidFill>
                <a:schemeClr val="tx1"/>
              </a:solidFill>
              <a:cs typeface="Arial" panose="020B0604020202020204" pitchFamily="34" charset="0"/>
              <a:sym typeface="HP Simplified Light" panose="020B0404020204020204" pitchFamily="34" charset="0"/>
            </a:endParaRPr>
          </a:p>
        </p:txBody>
      </p:sp>
      <p:sp>
        <p:nvSpPr>
          <p:cNvPr id="88" name="Rectangle 87"/>
          <p:cNvSpPr/>
          <p:nvPr/>
        </p:nvSpPr>
        <p:spPr>
          <a:xfrm>
            <a:off x="4740214" y="4460154"/>
            <a:ext cx="2195922" cy="286232"/>
          </a:xfrm>
          <a:prstGeom prst="rect">
            <a:avLst/>
          </a:prstGeom>
        </p:spPr>
        <p:txBody>
          <a:bodyPr wrap="none">
            <a:spAutoFit/>
          </a:bodyPr>
          <a:lstStyle/>
          <a:p>
            <a:pPr algn="ctr" defTabSz="609036">
              <a:lnSpc>
                <a:spcPct val="90000"/>
              </a:lnSpc>
            </a:pPr>
            <a:r>
              <a:rPr lang="en-US" sz="1400" dirty="0">
                <a:cs typeface="Arial" panose="020B0604020202020204" pitchFamily="34" charset="0"/>
                <a:sym typeface="HP Simplified Light" panose="020B0404020204020204" pitchFamily="34" charset="0"/>
              </a:rPr>
              <a:t>Software Defined Intelligence</a:t>
            </a:r>
          </a:p>
        </p:txBody>
      </p:sp>
      <p:sp>
        <p:nvSpPr>
          <p:cNvPr id="98" name="Rectangle 97"/>
          <p:cNvSpPr/>
          <p:nvPr/>
        </p:nvSpPr>
        <p:spPr>
          <a:xfrm>
            <a:off x="5349689" y="4185971"/>
            <a:ext cx="960519" cy="286232"/>
          </a:xfrm>
          <a:prstGeom prst="rect">
            <a:avLst/>
          </a:prstGeom>
        </p:spPr>
        <p:txBody>
          <a:bodyPr wrap="none">
            <a:spAutoFit/>
          </a:bodyPr>
          <a:lstStyle/>
          <a:p>
            <a:pPr algn="ctr" defTabSz="609036">
              <a:lnSpc>
                <a:spcPct val="90000"/>
              </a:lnSpc>
            </a:pPr>
            <a:r>
              <a:rPr lang="en-US" sz="1400" dirty="0">
                <a:cs typeface="Arial" panose="020B0604020202020204" pitchFamily="34" charset="0"/>
                <a:sym typeface="HP Simplified Light" panose="020B0404020204020204" pitchFamily="34" charset="0"/>
              </a:rPr>
              <a:t>Unified API</a:t>
            </a:r>
          </a:p>
        </p:txBody>
      </p:sp>
      <p:sp>
        <p:nvSpPr>
          <p:cNvPr id="102" name="Rectangle 101"/>
          <p:cNvSpPr/>
          <p:nvPr/>
        </p:nvSpPr>
        <p:spPr>
          <a:xfrm>
            <a:off x="5259526" y="4749084"/>
            <a:ext cx="1608837" cy="286232"/>
          </a:xfrm>
          <a:prstGeom prst="rect">
            <a:avLst/>
          </a:prstGeom>
        </p:spPr>
        <p:txBody>
          <a:bodyPr wrap="none">
            <a:spAutoFit/>
          </a:bodyPr>
          <a:lstStyle/>
          <a:p>
            <a:pPr algn="ctr" defTabSz="609036">
              <a:lnSpc>
                <a:spcPct val="90000"/>
              </a:lnSpc>
            </a:pPr>
            <a:r>
              <a:rPr lang="en-US" sz="1400" dirty="0">
                <a:cs typeface="Arial" panose="020B0604020202020204" pitchFamily="34" charset="0"/>
                <a:sym typeface="HP Simplified Light" panose="020B0404020204020204" pitchFamily="34" charset="0"/>
              </a:rPr>
              <a:t>Fluid Resource Pools</a:t>
            </a:r>
          </a:p>
        </p:txBody>
      </p:sp>
      <p:sp>
        <p:nvSpPr>
          <p:cNvPr id="110" name="Rectangle 109"/>
          <p:cNvSpPr/>
          <p:nvPr/>
        </p:nvSpPr>
        <p:spPr bwMode="ltGray">
          <a:xfrm>
            <a:off x="4175531" y="4444146"/>
            <a:ext cx="3341760" cy="1209417"/>
          </a:xfrm>
          <a:prstGeom prst="rect">
            <a:avLst/>
          </a:prstGeom>
          <a:noFill/>
          <a:ln w="5715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a:p>
        </p:txBody>
      </p:sp>
      <p:sp>
        <p:nvSpPr>
          <p:cNvPr id="116" name="Rectangle 115"/>
          <p:cNvSpPr/>
          <p:nvPr/>
        </p:nvSpPr>
        <p:spPr bwMode="ltGray">
          <a:xfrm>
            <a:off x="4157620" y="4149033"/>
            <a:ext cx="3377610" cy="1518461"/>
          </a:xfrm>
          <a:prstGeom prst="rect">
            <a:avLst/>
          </a:prstGeom>
          <a:noFill/>
          <a:ln w="1016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600" dirty="0"/>
          </a:p>
        </p:txBody>
      </p:sp>
      <p:sp>
        <p:nvSpPr>
          <p:cNvPr id="16" name="TextBox 15"/>
          <p:cNvSpPr txBox="1"/>
          <p:nvPr/>
        </p:nvSpPr>
        <p:spPr>
          <a:xfrm>
            <a:off x="4587991" y="5726268"/>
            <a:ext cx="2517164" cy="341632"/>
          </a:xfrm>
          <a:prstGeom prst="rect">
            <a:avLst/>
          </a:prstGeom>
          <a:noFill/>
        </p:spPr>
        <p:txBody>
          <a:bodyPr wrap="none" lIns="91440" tIns="45720" rIns="91440" bIns="45720" rtlCol="0">
            <a:spAutoFit/>
          </a:bodyPr>
          <a:lstStyle/>
          <a:p>
            <a:pPr>
              <a:lnSpc>
                <a:spcPct val="90000"/>
              </a:lnSpc>
            </a:pPr>
            <a:r>
              <a:rPr lang="en-US" dirty="0"/>
              <a:t>Powered by HPE OneView</a:t>
            </a:r>
          </a:p>
        </p:txBody>
      </p:sp>
      <p:pic>
        <p:nvPicPr>
          <p:cNvPr id="6" name="Picture 5"/>
          <p:cNvPicPr>
            <a:picLocks noChangeAspect="1"/>
          </p:cNvPicPr>
          <p:nvPr/>
        </p:nvPicPr>
        <p:blipFill>
          <a:blip r:embed="rId29"/>
          <a:stretch>
            <a:fillRect/>
          </a:stretch>
        </p:blipFill>
        <p:spPr>
          <a:xfrm>
            <a:off x="9959867" y="2045163"/>
            <a:ext cx="412122" cy="412122"/>
          </a:xfrm>
          <a:prstGeom prst="rect">
            <a:avLst/>
          </a:prstGeom>
        </p:spPr>
      </p:pic>
      <p:pic>
        <p:nvPicPr>
          <p:cNvPr id="171" name="Picture 170"/>
          <p:cNvPicPr>
            <a:picLocks noChangeAspect="1"/>
          </p:cNvPicPr>
          <p:nvPr/>
        </p:nvPicPr>
        <p:blipFill>
          <a:blip r:embed="rId3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9462" y="4822991"/>
            <a:ext cx="929316" cy="853507"/>
          </a:xfrm>
          <a:prstGeom prst="rect">
            <a:avLst/>
          </a:prstGeom>
        </p:spPr>
      </p:pic>
      <p:pic>
        <p:nvPicPr>
          <p:cNvPr id="172" name="Picture 171"/>
          <p:cNvPicPr>
            <a:picLocks noChangeAspect="1"/>
          </p:cNvPicPr>
          <p:nvPr/>
        </p:nvPicPr>
        <p:blipFill>
          <a:blip r:embed="rId3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45488" y="4849707"/>
            <a:ext cx="871139" cy="800075"/>
          </a:xfrm>
          <a:prstGeom prst="rect">
            <a:avLst/>
          </a:prstGeom>
        </p:spPr>
      </p:pic>
      <p:pic>
        <p:nvPicPr>
          <p:cNvPr id="173" name="Picture 172"/>
          <p:cNvPicPr>
            <a:picLocks noChangeAspect="1"/>
          </p:cNvPicPr>
          <p:nvPr/>
        </p:nvPicPr>
        <p:blipFill>
          <a:blip r:embed="rId3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57648" y="4824972"/>
            <a:ext cx="925004" cy="849545"/>
          </a:xfrm>
          <a:prstGeom prst="rect">
            <a:avLst/>
          </a:prstGeom>
        </p:spPr>
      </p:pic>
      <p:sp>
        <p:nvSpPr>
          <p:cNvPr id="7" name="Footer Placeholder 6"/>
          <p:cNvSpPr>
            <a:spLocks noGrp="1"/>
          </p:cNvSpPr>
          <p:nvPr>
            <p:ph type="ftr" sz="quarter" idx="11"/>
          </p:nvPr>
        </p:nvSpPr>
        <p:spPr/>
        <p:txBody>
          <a:bodyPr/>
          <a:lstStyle/>
          <a:p>
            <a:r>
              <a:rPr lang="en-US" dirty="0" smtClean="0"/>
              <a:t>For HPE and Channel Partner internal use only</a:t>
            </a:r>
            <a:endParaRPr lang="en-US" dirty="0"/>
          </a:p>
        </p:txBody>
      </p:sp>
      <p:sp>
        <p:nvSpPr>
          <p:cNvPr id="17" name="Slide Number Placeholder 16"/>
          <p:cNvSpPr>
            <a:spLocks noGrp="1"/>
          </p:cNvSpPr>
          <p:nvPr>
            <p:ph type="sldNum" sz="quarter" idx="12"/>
          </p:nvPr>
        </p:nvSpPr>
        <p:spPr/>
        <p:txBody>
          <a:bodyPr/>
          <a:lstStyle/>
          <a:p>
            <a:fld id="{B016F8AB-BCEA-4347-8BA6-BE776009BC89}" type="slidenum">
              <a:rPr lang="en-GB" smtClean="0"/>
              <a:t>24</a:t>
            </a:fld>
            <a:endParaRPr lang="en-GB" dirty="0"/>
          </a:p>
        </p:txBody>
      </p:sp>
    </p:spTree>
    <p:extLst>
      <p:ext uri="{BB962C8B-B14F-4D97-AF65-F5344CB8AC3E}">
        <p14:creationId xmlns:p14="http://schemas.microsoft.com/office/powerpoint/2010/main" val="47294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162"/>
          <p:cNvPicPr>
            <a:picLocks noChangeAspect="1"/>
          </p:cNvPicPr>
          <p:nvPr/>
        </p:nvPicPr>
        <p:blipFill>
          <a:blip r:embed="rId4"/>
          <a:stretch>
            <a:fillRect/>
          </a:stretch>
        </p:blipFill>
        <p:spPr>
          <a:xfrm>
            <a:off x="2622973" y="1447800"/>
            <a:ext cx="4230353" cy="5638799"/>
          </a:xfrm>
          <a:prstGeom prst="rect">
            <a:avLst/>
          </a:prstGeom>
        </p:spPr>
      </p:pic>
      <p:graphicFrame>
        <p:nvGraphicFramePr>
          <p:cNvPr id="11" name="Object 10"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79"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119" name="Group 118"/>
          <p:cNvGrpSpPr/>
          <p:nvPr/>
        </p:nvGrpSpPr>
        <p:grpSpPr>
          <a:xfrm>
            <a:off x="5939246" y="4419600"/>
            <a:ext cx="5643153" cy="902158"/>
            <a:chOff x="5939246" y="1447800"/>
            <a:chExt cx="5643153" cy="902158"/>
          </a:xfrm>
        </p:grpSpPr>
        <p:grpSp>
          <p:nvGrpSpPr>
            <p:cNvPr id="93" name="Group 92"/>
            <p:cNvGrpSpPr/>
            <p:nvPr/>
          </p:nvGrpSpPr>
          <p:grpSpPr>
            <a:xfrm>
              <a:off x="9749245" y="1447800"/>
              <a:ext cx="1833154" cy="411286"/>
              <a:chOff x="9749245" y="1447800"/>
              <a:chExt cx="1833154" cy="411286"/>
            </a:xfrm>
          </p:grpSpPr>
          <p:pic>
            <p:nvPicPr>
              <p:cNvPr id="88" name="Picture 8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7445" y="1500306"/>
                <a:ext cx="293631" cy="296119"/>
              </a:xfrm>
              <a:prstGeom prst="rect">
                <a:avLst/>
              </a:prstGeom>
            </p:spPr>
          </p:pic>
          <p:pic>
            <p:nvPicPr>
              <p:cNvPr id="89" name="Picture 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3245" y="1521529"/>
                <a:ext cx="234327" cy="274602"/>
              </a:xfrm>
              <a:prstGeom prst="rect">
                <a:avLst/>
              </a:prstGeom>
            </p:spPr>
          </p:pic>
          <p:pic>
            <p:nvPicPr>
              <p:cNvPr id="90" name="Picture 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20354" y="1513773"/>
                <a:ext cx="276691" cy="279140"/>
              </a:xfrm>
              <a:prstGeom prst="rect">
                <a:avLst/>
              </a:prstGeom>
            </p:spPr>
          </p:pic>
          <p:sp>
            <p:nvSpPr>
              <p:cNvPr id="91" name="Rectangle 90"/>
              <p:cNvSpPr/>
              <p:nvPr/>
            </p:nvSpPr>
            <p:spPr bwMode="ltGray">
              <a:xfrm>
                <a:off x="9749245" y="1447800"/>
                <a:ext cx="1833154" cy="411286"/>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92" name="Cube 91"/>
              <p:cNvSpPr/>
              <p:nvPr/>
            </p:nvSpPr>
            <p:spPr bwMode="ltGray">
              <a:xfrm>
                <a:off x="9814555" y="1521529"/>
                <a:ext cx="696690" cy="271384"/>
              </a:xfrm>
              <a:prstGeom prst="cube">
                <a:avLst>
                  <a:gd name="adj" fmla="val 28820"/>
                </a:avLst>
              </a:prstGeom>
              <a:solidFill>
                <a:schemeClr val="accent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DEV</a:t>
                </a:r>
              </a:p>
            </p:txBody>
          </p:sp>
        </p:grpSp>
        <p:grpSp>
          <p:nvGrpSpPr>
            <p:cNvPr id="94" name="Group 93"/>
            <p:cNvGrpSpPr/>
            <p:nvPr/>
          </p:nvGrpSpPr>
          <p:grpSpPr>
            <a:xfrm>
              <a:off x="7850492" y="1453657"/>
              <a:ext cx="1833154" cy="411286"/>
              <a:chOff x="9749245" y="1447800"/>
              <a:chExt cx="1833154" cy="411286"/>
            </a:xfrm>
          </p:grpSpPr>
          <p:pic>
            <p:nvPicPr>
              <p:cNvPr id="95" name="Picture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7445" y="1500306"/>
                <a:ext cx="293631" cy="296119"/>
              </a:xfrm>
              <a:prstGeom prst="rect">
                <a:avLst/>
              </a:prstGeom>
            </p:spPr>
          </p:pic>
          <p:pic>
            <p:nvPicPr>
              <p:cNvPr id="96" name="Picture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3245" y="1521529"/>
                <a:ext cx="234327" cy="274602"/>
              </a:xfrm>
              <a:prstGeom prst="rect">
                <a:avLst/>
              </a:prstGeom>
            </p:spPr>
          </p:pic>
          <p:pic>
            <p:nvPicPr>
              <p:cNvPr id="97" name="Picture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20354" y="1513773"/>
                <a:ext cx="276691" cy="279140"/>
              </a:xfrm>
              <a:prstGeom prst="rect">
                <a:avLst/>
              </a:prstGeom>
            </p:spPr>
          </p:pic>
          <p:sp>
            <p:nvSpPr>
              <p:cNvPr id="98" name="Rectangle 97"/>
              <p:cNvSpPr/>
              <p:nvPr/>
            </p:nvSpPr>
            <p:spPr bwMode="ltGray">
              <a:xfrm>
                <a:off x="9749245" y="1447800"/>
                <a:ext cx="1833154" cy="411286"/>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99" name="Cube 98"/>
              <p:cNvSpPr/>
              <p:nvPr/>
            </p:nvSpPr>
            <p:spPr bwMode="ltGray">
              <a:xfrm>
                <a:off x="9814555" y="1521529"/>
                <a:ext cx="696690" cy="271384"/>
              </a:xfrm>
              <a:prstGeom prst="cube">
                <a:avLst>
                  <a:gd name="adj" fmla="val 28820"/>
                </a:avLst>
              </a:prstGeom>
              <a:solidFill>
                <a:schemeClr val="accent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DEV</a:t>
                </a:r>
              </a:p>
            </p:txBody>
          </p:sp>
        </p:grpSp>
        <p:grpSp>
          <p:nvGrpSpPr>
            <p:cNvPr id="100" name="Group 99"/>
            <p:cNvGrpSpPr/>
            <p:nvPr/>
          </p:nvGrpSpPr>
          <p:grpSpPr>
            <a:xfrm>
              <a:off x="5939246" y="1451578"/>
              <a:ext cx="1833154" cy="411286"/>
              <a:chOff x="9790632" y="1447800"/>
              <a:chExt cx="1833154" cy="411286"/>
            </a:xfrm>
          </p:grpSpPr>
          <p:pic>
            <p:nvPicPr>
              <p:cNvPr id="101" name="Picture 1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28832" y="1500306"/>
                <a:ext cx="293631" cy="296119"/>
              </a:xfrm>
              <a:prstGeom prst="rect">
                <a:avLst/>
              </a:prstGeom>
            </p:spPr>
          </p:pic>
          <p:pic>
            <p:nvPicPr>
              <p:cNvPr id="102" name="Picture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4632" y="1521529"/>
                <a:ext cx="234327" cy="274602"/>
              </a:xfrm>
              <a:prstGeom prst="rect">
                <a:avLst/>
              </a:prstGeom>
            </p:spPr>
          </p:pic>
          <p:pic>
            <p:nvPicPr>
              <p:cNvPr id="103" name="Picture 10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61741" y="1513773"/>
                <a:ext cx="276691" cy="279140"/>
              </a:xfrm>
              <a:prstGeom prst="rect">
                <a:avLst/>
              </a:prstGeom>
            </p:spPr>
          </p:pic>
          <p:sp>
            <p:nvSpPr>
              <p:cNvPr id="104" name="Rectangle 103"/>
              <p:cNvSpPr/>
              <p:nvPr/>
            </p:nvSpPr>
            <p:spPr bwMode="ltGray">
              <a:xfrm>
                <a:off x="9790632" y="1447800"/>
                <a:ext cx="1833154" cy="411286"/>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05" name="Cube 104"/>
              <p:cNvSpPr/>
              <p:nvPr/>
            </p:nvSpPr>
            <p:spPr bwMode="ltGray">
              <a:xfrm>
                <a:off x="9855942" y="1521529"/>
                <a:ext cx="696690" cy="271384"/>
              </a:xfrm>
              <a:prstGeom prst="cube">
                <a:avLst>
                  <a:gd name="adj" fmla="val 28820"/>
                </a:avLst>
              </a:prstGeom>
              <a:solidFill>
                <a:schemeClr val="accent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DEV</a:t>
                </a:r>
              </a:p>
            </p:txBody>
          </p:sp>
        </p:grpSp>
        <p:grpSp>
          <p:nvGrpSpPr>
            <p:cNvPr id="106" name="Group 105"/>
            <p:cNvGrpSpPr/>
            <p:nvPr/>
          </p:nvGrpSpPr>
          <p:grpSpPr>
            <a:xfrm>
              <a:off x="9737933" y="1932815"/>
              <a:ext cx="1833154" cy="411286"/>
              <a:chOff x="9749245" y="1447800"/>
              <a:chExt cx="1833154" cy="411286"/>
            </a:xfrm>
          </p:grpSpPr>
          <p:pic>
            <p:nvPicPr>
              <p:cNvPr id="107" name="Picture 10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7445" y="1500306"/>
                <a:ext cx="293631" cy="296119"/>
              </a:xfrm>
              <a:prstGeom prst="rect">
                <a:avLst/>
              </a:prstGeom>
            </p:spPr>
          </p:pic>
          <p:pic>
            <p:nvPicPr>
              <p:cNvPr id="108" name="Picture 10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3245" y="1521529"/>
                <a:ext cx="234327" cy="274602"/>
              </a:xfrm>
              <a:prstGeom prst="rect">
                <a:avLst/>
              </a:prstGeom>
            </p:spPr>
          </p:pic>
          <p:pic>
            <p:nvPicPr>
              <p:cNvPr id="109" name="Picture 10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20354" y="1513773"/>
                <a:ext cx="276691" cy="279140"/>
              </a:xfrm>
              <a:prstGeom prst="rect">
                <a:avLst/>
              </a:prstGeom>
            </p:spPr>
          </p:pic>
          <p:sp>
            <p:nvSpPr>
              <p:cNvPr id="110" name="Rectangle 109"/>
              <p:cNvSpPr/>
              <p:nvPr/>
            </p:nvSpPr>
            <p:spPr bwMode="ltGray">
              <a:xfrm>
                <a:off x="9749245" y="1447800"/>
                <a:ext cx="1833154" cy="411286"/>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11" name="Cube 110"/>
              <p:cNvSpPr/>
              <p:nvPr/>
            </p:nvSpPr>
            <p:spPr bwMode="ltGray">
              <a:xfrm>
                <a:off x="9814555" y="1521529"/>
                <a:ext cx="696690" cy="271384"/>
              </a:xfrm>
              <a:prstGeom prst="cube">
                <a:avLst>
                  <a:gd name="adj" fmla="val 28820"/>
                </a:avLst>
              </a:prstGeom>
              <a:solidFill>
                <a:schemeClr val="accent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TEST</a:t>
                </a:r>
              </a:p>
            </p:txBody>
          </p:sp>
        </p:grpSp>
        <p:grpSp>
          <p:nvGrpSpPr>
            <p:cNvPr id="112" name="Group 111"/>
            <p:cNvGrpSpPr/>
            <p:nvPr/>
          </p:nvGrpSpPr>
          <p:grpSpPr>
            <a:xfrm>
              <a:off x="7850492" y="1938672"/>
              <a:ext cx="1833154" cy="411286"/>
              <a:chOff x="9749245" y="1447800"/>
              <a:chExt cx="1833154" cy="411286"/>
            </a:xfrm>
          </p:grpSpPr>
          <p:pic>
            <p:nvPicPr>
              <p:cNvPr id="113" name="Picture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7445" y="1500306"/>
                <a:ext cx="293631" cy="296119"/>
              </a:xfrm>
              <a:prstGeom prst="rect">
                <a:avLst/>
              </a:prstGeom>
            </p:spPr>
          </p:pic>
          <p:pic>
            <p:nvPicPr>
              <p:cNvPr id="114" name="Picture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3245" y="1521529"/>
                <a:ext cx="234327" cy="274602"/>
              </a:xfrm>
              <a:prstGeom prst="rect">
                <a:avLst/>
              </a:prstGeom>
            </p:spPr>
          </p:pic>
          <p:pic>
            <p:nvPicPr>
              <p:cNvPr id="115" name="Picture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20354" y="1513773"/>
                <a:ext cx="276691" cy="279140"/>
              </a:xfrm>
              <a:prstGeom prst="rect">
                <a:avLst/>
              </a:prstGeom>
            </p:spPr>
          </p:pic>
          <p:sp>
            <p:nvSpPr>
              <p:cNvPr id="116" name="Rectangle 115"/>
              <p:cNvSpPr/>
              <p:nvPr/>
            </p:nvSpPr>
            <p:spPr bwMode="ltGray">
              <a:xfrm>
                <a:off x="9749245" y="1447800"/>
                <a:ext cx="1833154" cy="411286"/>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17" name="Cube 116"/>
              <p:cNvSpPr/>
              <p:nvPr/>
            </p:nvSpPr>
            <p:spPr bwMode="ltGray">
              <a:xfrm>
                <a:off x="9814555" y="1521529"/>
                <a:ext cx="696690" cy="271384"/>
              </a:xfrm>
              <a:prstGeom prst="cube">
                <a:avLst>
                  <a:gd name="adj" fmla="val 28820"/>
                </a:avLst>
              </a:prstGeom>
              <a:solidFill>
                <a:schemeClr val="accent5"/>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TEST</a:t>
                </a:r>
              </a:p>
            </p:txBody>
          </p:sp>
        </p:grpSp>
      </p:grpSp>
      <p:sp>
        <p:nvSpPr>
          <p:cNvPr id="123" name="Rectangle 122"/>
          <p:cNvSpPr/>
          <p:nvPr/>
        </p:nvSpPr>
        <p:spPr bwMode="ltGray">
          <a:xfrm>
            <a:off x="9737933" y="2159561"/>
            <a:ext cx="1833154" cy="1345639"/>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grpSp>
        <p:nvGrpSpPr>
          <p:cNvPr id="138" name="Group 137"/>
          <p:cNvGrpSpPr/>
          <p:nvPr/>
        </p:nvGrpSpPr>
        <p:grpSpPr>
          <a:xfrm>
            <a:off x="9803242" y="2233291"/>
            <a:ext cx="1625427" cy="909063"/>
            <a:chOff x="9803242" y="2579754"/>
            <a:chExt cx="1625427" cy="909063"/>
          </a:xfrm>
        </p:grpSpPr>
        <p:pic>
          <p:nvPicPr>
            <p:cNvPr id="121" name="Picture 1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5484" y="2883409"/>
              <a:ext cx="234327" cy="274602"/>
            </a:xfrm>
            <a:prstGeom prst="rect">
              <a:avLst/>
            </a:prstGeom>
          </p:spPr>
        </p:pic>
        <p:pic>
          <p:nvPicPr>
            <p:cNvPr id="122" name="Picture 1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1978" y="3201744"/>
              <a:ext cx="276691" cy="279140"/>
            </a:xfrm>
            <a:prstGeom prst="rect">
              <a:avLst/>
            </a:prstGeom>
          </p:spPr>
        </p:pic>
        <p:sp>
          <p:nvSpPr>
            <p:cNvPr id="124" name="Cube 123"/>
            <p:cNvSpPr/>
            <p:nvPr/>
          </p:nvSpPr>
          <p:spPr bwMode="ltGray">
            <a:xfrm>
              <a:off x="9803242" y="2579754"/>
              <a:ext cx="1049582" cy="271384"/>
            </a:xfrm>
            <a:prstGeom prst="cube">
              <a:avLst>
                <a:gd name="adj" fmla="val 28820"/>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200" dirty="0">
                  <a:solidFill>
                    <a:prstClr val="white"/>
                  </a:solidFill>
                  <a:latin typeface="MetricHPE"/>
                </a:rPr>
                <a:t>ANALYTICS</a:t>
              </a:r>
            </a:p>
          </p:txBody>
        </p:sp>
        <p:pic>
          <p:nvPicPr>
            <p:cNvPr id="125" name="Picture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4555" y="2891205"/>
              <a:ext cx="293631" cy="296119"/>
            </a:xfrm>
            <a:prstGeom prst="rect">
              <a:avLst/>
            </a:prstGeom>
          </p:spPr>
        </p:pic>
        <p:pic>
          <p:nvPicPr>
            <p:cNvPr id="126" name="Picture 1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17239" y="2878017"/>
              <a:ext cx="293631" cy="296119"/>
            </a:xfrm>
            <a:prstGeom prst="rect">
              <a:avLst/>
            </a:prstGeom>
          </p:spPr>
        </p:pic>
        <p:pic>
          <p:nvPicPr>
            <p:cNvPr id="128" name="Picture 1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31495" y="3209677"/>
              <a:ext cx="276691" cy="279140"/>
            </a:xfrm>
            <a:prstGeom prst="rect">
              <a:avLst/>
            </a:prstGeom>
          </p:spPr>
        </p:pic>
        <p:pic>
          <p:nvPicPr>
            <p:cNvPr id="129" name="Picture 1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2900" y="3206000"/>
              <a:ext cx="276691" cy="279140"/>
            </a:xfrm>
            <a:prstGeom prst="rect">
              <a:avLst/>
            </a:prstGeom>
          </p:spPr>
        </p:pic>
        <p:pic>
          <p:nvPicPr>
            <p:cNvPr id="130" name="Picture 1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5710" y="3204438"/>
              <a:ext cx="276691" cy="279140"/>
            </a:xfrm>
            <a:prstGeom prst="rect">
              <a:avLst/>
            </a:prstGeom>
          </p:spPr>
        </p:pic>
        <p:pic>
          <p:nvPicPr>
            <p:cNvPr id="131" name="Picture 1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4305" y="3201744"/>
              <a:ext cx="276691" cy="279140"/>
            </a:xfrm>
            <a:prstGeom prst="rect">
              <a:avLst/>
            </a:prstGeom>
          </p:spPr>
        </p:pic>
        <p:pic>
          <p:nvPicPr>
            <p:cNvPr id="132" name="Picture 1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7589" y="2887528"/>
              <a:ext cx="293631" cy="296119"/>
            </a:xfrm>
            <a:prstGeom prst="rect">
              <a:avLst/>
            </a:prstGeom>
          </p:spPr>
        </p:pic>
        <p:pic>
          <p:nvPicPr>
            <p:cNvPr id="133" name="Picture 1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5834" y="2890203"/>
              <a:ext cx="293631" cy="296119"/>
            </a:xfrm>
            <a:prstGeom prst="rect">
              <a:avLst/>
            </a:prstGeom>
          </p:spPr>
        </p:pic>
      </p:grpSp>
      <p:grpSp>
        <p:nvGrpSpPr>
          <p:cNvPr id="157" name="Group 156"/>
          <p:cNvGrpSpPr/>
          <p:nvPr/>
        </p:nvGrpSpPr>
        <p:grpSpPr>
          <a:xfrm>
            <a:off x="9843854" y="3170382"/>
            <a:ext cx="1578321" cy="279140"/>
            <a:chOff x="9843854" y="3516845"/>
            <a:chExt cx="1578321" cy="279140"/>
          </a:xfrm>
        </p:grpSpPr>
        <p:pic>
          <p:nvPicPr>
            <p:cNvPr id="152" name="Picture 1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3854" y="3516845"/>
              <a:ext cx="276691" cy="279140"/>
            </a:xfrm>
            <a:prstGeom prst="rect">
              <a:avLst/>
            </a:prstGeom>
          </p:spPr>
        </p:pic>
        <p:pic>
          <p:nvPicPr>
            <p:cNvPr id="153" name="Picture 1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5820" y="3516845"/>
              <a:ext cx="276691" cy="279140"/>
            </a:xfrm>
            <a:prstGeom prst="rect">
              <a:avLst/>
            </a:prstGeom>
          </p:spPr>
        </p:pic>
        <p:pic>
          <p:nvPicPr>
            <p:cNvPr id="154" name="Picture 1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6288" y="3516845"/>
              <a:ext cx="276691" cy="279140"/>
            </a:xfrm>
            <a:prstGeom prst="rect">
              <a:avLst/>
            </a:prstGeom>
          </p:spPr>
        </p:pic>
        <p:pic>
          <p:nvPicPr>
            <p:cNvPr id="155" name="Picture 1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5710" y="3516845"/>
              <a:ext cx="276691" cy="279140"/>
            </a:xfrm>
            <a:prstGeom prst="rect">
              <a:avLst/>
            </a:prstGeom>
          </p:spPr>
        </p:pic>
        <p:pic>
          <p:nvPicPr>
            <p:cNvPr id="156" name="Picture 1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45484" y="3516845"/>
              <a:ext cx="276691" cy="279140"/>
            </a:xfrm>
            <a:prstGeom prst="rect">
              <a:avLst/>
            </a:prstGeom>
          </p:spPr>
        </p:pic>
      </p:grpSp>
      <p:grpSp>
        <p:nvGrpSpPr>
          <p:cNvPr id="175" name="Group 174"/>
          <p:cNvGrpSpPr/>
          <p:nvPr/>
        </p:nvGrpSpPr>
        <p:grpSpPr>
          <a:xfrm>
            <a:off x="10767938" y="3580457"/>
            <a:ext cx="814461" cy="761440"/>
            <a:chOff x="6354571" y="4190999"/>
            <a:chExt cx="814461" cy="761440"/>
          </a:xfrm>
        </p:grpSpPr>
        <p:pic>
          <p:nvPicPr>
            <p:cNvPr id="176" name="Picture 1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5123" y="4559454"/>
              <a:ext cx="293631" cy="296119"/>
            </a:xfrm>
            <a:prstGeom prst="rect">
              <a:avLst/>
            </a:prstGeom>
          </p:spPr>
        </p:pic>
        <p:pic>
          <p:nvPicPr>
            <p:cNvPr id="177" name="Picture 1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00" y="4566542"/>
              <a:ext cx="234327" cy="274602"/>
            </a:xfrm>
            <a:prstGeom prst="rect">
              <a:avLst/>
            </a:prstGeom>
          </p:spPr>
        </p:pic>
        <p:sp>
          <p:nvSpPr>
            <p:cNvPr id="178" name="Rectangle 177"/>
            <p:cNvSpPr/>
            <p:nvPr/>
          </p:nvSpPr>
          <p:spPr bwMode="ltGray">
            <a:xfrm>
              <a:off x="6354571" y="4190999"/>
              <a:ext cx="814461" cy="761440"/>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79" name="Cube 178"/>
            <p:cNvSpPr/>
            <p:nvPr/>
          </p:nvSpPr>
          <p:spPr bwMode="ltGray">
            <a:xfrm>
              <a:off x="6407032" y="4254291"/>
              <a:ext cx="696690" cy="271384"/>
            </a:xfrm>
            <a:prstGeom prst="cube">
              <a:avLst>
                <a:gd name="adj" fmla="val 28820"/>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HANA</a:t>
              </a:r>
            </a:p>
          </p:txBody>
        </p:sp>
      </p:grpSp>
      <p:grpSp>
        <p:nvGrpSpPr>
          <p:cNvPr id="180" name="Group 179"/>
          <p:cNvGrpSpPr/>
          <p:nvPr/>
        </p:nvGrpSpPr>
        <p:grpSpPr>
          <a:xfrm>
            <a:off x="9881403" y="3580457"/>
            <a:ext cx="814461" cy="761440"/>
            <a:chOff x="6354571" y="4190999"/>
            <a:chExt cx="814461" cy="761440"/>
          </a:xfrm>
        </p:grpSpPr>
        <p:pic>
          <p:nvPicPr>
            <p:cNvPr id="181" name="Picture 1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5123" y="4559454"/>
              <a:ext cx="293631" cy="296119"/>
            </a:xfrm>
            <a:prstGeom prst="rect">
              <a:avLst/>
            </a:prstGeom>
          </p:spPr>
        </p:pic>
        <p:pic>
          <p:nvPicPr>
            <p:cNvPr id="182" name="Picture 1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00" y="4566542"/>
              <a:ext cx="234327" cy="274602"/>
            </a:xfrm>
            <a:prstGeom prst="rect">
              <a:avLst/>
            </a:prstGeom>
          </p:spPr>
        </p:pic>
        <p:sp>
          <p:nvSpPr>
            <p:cNvPr id="183" name="Rectangle 182"/>
            <p:cNvSpPr/>
            <p:nvPr/>
          </p:nvSpPr>
          <p:spPr bwMode="ltGray">
            <a:xfrm>
              <a:off x="6354571" y="4190999"/>
              <a:ext cx="814461" cy="761440"/>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84" name="Cube 183"/>
            <p:cNvSpPr/>
            <p:nvPr/>
          </p:nvSpPr>
          <p:spPr bwMode="ltGray">
            <a:xfrm>
              <a:off x="6407032" y="4254291"/>
              <a:ext cx="696690" cy="271384"/>
            </a:xfrm>
            <a:prstGeom prst="cube">
              <a:avLst>
                <a:gd name="adj" fmla="val 28820"/>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HANA</a:t>
              </a:r>
            </a:p>
          </p:txBody>
        </p:sp>
      </p:grpSp>
      <p:grpSp>
        <p:nvGrpSpPr>
          <p:cNvPr id="185" name="Group 184"/>
          <p:cNvGrpSpPr/>
          <p:nvPr/>
        </p:nvGrpSpPr>
        <p:grpSpPr>
          <a:xfrm>
            <a:off x="8994868" y="3580457"/>
            <a:ext cx="814461" cy="761440"/>
            <a:chOff x="6354571" y="4190999"/>
            <a:chExt cx="814461" cy="761440"/>
          </a:xfrm>
        </p:grpSpPr>
        <p:pic>
          <p:nvPicPr>
            <p:cNvPr id="186" name="Picture 1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5123" y="4559454"/>
              <a:ext cx="293631" cy="296119"/>
            </a:xfrm>
            <a:prstGeom prst="rect">
              <a:avLst/>
            </a:prstGeom>
          </p:spPr>
        </p:pic>
        <p:pic>
          <p:nvPicPr>
            <p:cNvPr id="187" name="Picture 1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00" y="4566542"/>
              <a:ext cx="234327" cy="274602"/>
            </a:xfrm>
            <a:prstGeom prst="rect">
              <a:avLst/>
            </a:prstGeom>
          </p:spPr>
        </p:pic>
        <p:sp>
          <p:nvSpPr>
            <p:cNvPr id="188" name="Rectangle 187"/>
            <p:cNvSpPr/>
            <p:nvPr/>
          </p:nvSpPr>
          <p:spPr bwMode="ltGray">
            <a:xfrm>
              <a:off x="6354571" y="4190999"/>
              <a:ext cx="814461" cy="761440"/>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89" name="Cube 188"/>
            <p:cNvSpPr/>
            <p:nvPr/>
          </p:nvSpPr>
          <p:spPr bwMode="ltGray">
            <a:xfrm>
              <a:off x="6407032" y="4254291"/>
              <a:ext cx="696690" cy="271384"/>
            </a:xfrm>
            <a:prstGeom prst="cube">
              <a:avLst>
                <a:gd name="adj" fmla="val 28820"/>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HANA</a:t>
              </a:r>
            </a:p>
          </p:txBody>
        </p:sp>
      </p:grpSp>
      <p:grpSp>
        <p:nvGrpSpPr>
          <p:cNvPr id="190" name="Group 189"/>
          <p:cNvGrpSpPr/>
          <p:nvPr/>
        </p:nvGrpSpPr>
        <p:grpSpPr>
          <a:xfrm>
            <a:off x="8108333" y="3580457"/>
            <a:ext cx="814461" cy="761440"/>
            <a:chOff x="6354571" y="4190999"/>
            <a:chExt cx="814461" cy="761440"/>
          </a:xfrm>
        </p:grpSpPr>
        <p:pic>
          <p:nvPicPr>
            <p:cNvPr id="191" name="Picture 19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5123" y="4559454"/>
              <a:ext cx="293631" cy="296119"/>
            </a:xfrm>
            <a:prstGeom prst="rect">
              <a:avLst/>
            </a:prstGeom>
          </p:spPr>
        </p:pic>
        <p:pic>
          <p:nvPicPr>
            <p:cNvPr id="192" name="Picture 19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00" y="4566542"/>
              <a:ext cx="234327" cy="274602"/>
            </a:xfrm>
            <a:prstGeom prst="rect">
              <a:avLst/>
            </a:prstGeom>
          </p:spPr>
        </p:pic>
        <p:sp>
          <p:nvSpPr>
            <p:cNvPr id="193" name="Rectangle 192"/>
            <p:cNvSpPr/>
            <p:nvPr/>
          </p:nvSpPr>
          <p:spPr bwMode="ltGray">
            <a:xfrm>
              <a:off x="6354571" y="4190999"/>
              <a:ext cx="814461" cy="761440"/>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94" name="Cube 193"/>
            <p:cNvSpPr/>
            <p:nvPr/>
          </p:nvSpPr>
          <p:spPr bwMode="ltGray">
            <a:xfrm>
              <a:off x="6407032" y="4254291"/>
              <a:ext cx="696690" cy="271384"/>
            </a:xfrm>
            <a:prstGeom prst="cube">
              <a:avLst>
                <a:gd name="adj" fmla="val 28820"/>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HANA</a:t>
              </a:r>
            </a:p>
          </p:txBody>
        </p:sp>
      </p:grpSp>
      <p:grpSp>
        <p:nvGrpSpPr>
          <p:cNvPr id="195" name="Group 194"/>
          <p:cNvGrpSpPr/>
          <p:nvPr/>
        </p:nvGrpSpPr>
        <p:grpSpPr>
          <a:xfrm>
            <a:off x="7221798" y="3580457"/>
            <a:ext cx="814461" cy="761440"/>
            <a:chOff x="6354571" y="4190999"/>
            <a:chExt cx="814461" cy="761440"/>
          </a:xfrm>
        </p:grpSpPr>
        <p:pic>
          <p:nvPicPr>
            <p:cNvPr id="196" name="Picture 1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5123" y="4559454"/>
              <a:ext cx="293631" cy="296119"/>
            </a:xfrm>
            <a:prstGeom prst="rect">
              <a:avLst/>
            </a:prstGeom>
          </p:spPr>
        </p:pic>
        <p:pic>
          <p:nvPicPr>
            <p:cNvPr id="197" name="Picture 1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00" y="4566542"/>
              <a:ext cx="234327" cy="274602"/>
            </a:xfrm>
            <a:prstGeom prst="rect">
              <a:avLst/>
            </a:prstGeom>
          </p:spPr>
        </p:pic>
        <p:sp>
          <p:nvSpPr>
            <p:cNvPr id="198" name="Rectangle 197"/>
            <p:cNvSpPr/>
            <p:nvPr/>
          </p:nvSpPr>
          <p:spPr bwMode="ltGray">
            <a:xfrm>
              <a:off x="6354571" y="4190999"/>
              <a:ext cx="814461" cy="761440"/>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99" name="Cube 198"/>
            <p:cNvSpPr/>
            <p:nvPr/>
          </p:nvSpPr>
          <p:spPr bwMode="ltGray">
            <a:xfrm>
              <a:off x="6407032" y="4254291"/>
              <a:ext cx="696690" cy="271384"/>
            </a:xfrm>
            <a:prstGeom prst="cube">
              <a:avLst>
                <a:gd name="adj" fmla="val 28820"/>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HANA</a:t>
              </a:r>
            </a:p>
          </p:txBody>
        </p:sp>
      </p:grpSp>
      <p:grpSp>
        <p:nvGrpSpPr>
          <p:cNvPr id="200" name="Group 199"/>
          <p:cNvGrpSpPr/>
          <p:nvPr/>
        </p:nvGrpSpPr>
        <p:grpSpPr>
          <a:xfrm>
            <a:off x="6335263" y="3575280"/>
            <a:ext cx="814461" cy="761440"/>
            <a:chOff x="6354571" y="4190999"/>
            <a:chExt cx="814461" cy="761440"/>
          </a:xfrm>
        </p:grpSpPr>
        <p:pic>
          <p:nvPicPr>
            <p:cNvPr id="201" name="Picture 2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5123" y="4559454"/>
              <a:ext cx="293631" cy="296119"/>
            </a:xfrm>
            <a:prstGeom prst="rect">
              <a:avLst/>
            </a:prstGeom>
          </p:spPr>
        </p:pic>
        <p:pic>
          <p:nvPicPr>
            <p:cNvPr id="202" name="Picture 2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00" y="4566542"/>
              <a:ext cx="234327" cy="274602"/>
            </a:xfrm>
            <a:prstGeom prst="rect">
              <a:avLst/>
            </a:prstGeom>
          </p:spPr>
        </p:pic>
        <p:sp>
          <p:nvSpPr>
            <p:cNvPr id="203" name="Rectangle 202"/>
            <p:cNvSpPr/>
            <p:nvPr/>
          </p:nvSpPr>
          <p:spPr bwMode="ltGray">
            <a:xfrm>
              <a:off x="6354571" y="4190999"/>
              <a:ext cx="814461" cy="761440"/>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04" name="Cube 203"/>
            <p:cNvSpPr/>
            <p:nvPr/>
          </p:nvSpPr>
          <p:spPr bwMode="ltGray">
            <a:xfrm>
              <a:off x="6407032" y="4254291"/>
              <a:ext cx="696690" cy="271384"/>
            </a:xfrm>
            <a:prstGeom prst="cube">
              <a:avLst>
                <a:gd name="adj" fmla="val 28820"/>
              </a:avLst>
            </a:prstGeom>
            <a:solidFill>
              <a:schemeClr val="accent3"/>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HANA</a:t>
              </a:r>
            </a:p>
          </p:txBody>
        </p:sp>
      </p:grpSp>
      <p:grpSp>
        <p:nvGrpSpPr>
          <p:cNvPr id="8" name="Group 7"/>
          <p:cNvGrpSpPr/>
          <p:nvPr/>
        </p:nvGrpSpPr>
        <p:grpSpPr>
          <a:xfrm>
            <a:off x="8167573" y="1673424"/>
            <a:ext cx="3403514" cy="411286"/>
            <a:chOff x="8167573" y="4953000"/>
            <a:chExt cx="3403514" cy="411286"/>
          </a:xfrm>
        </p:grpSpPr>
        <p:pic>
          <p:nvPicPr>
            <p:cNvPr id="205" name="Picture 2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6594" y="5005513"/>
              <a:ext cx="293631" cy="296119"/>
            </a:xfrm>
            <a:prstGeom prst="rect">
              <a:avLst/>
            </a:prstGeom>
          </p:spPr>
        </p:pic>
        <p:pic>
          <p:nvPicPr>
            <p:cNvPr id="206" name="Picture 20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1933" y="5026729"/>
              <a:ext cx="234327" cy="274602"/>
            </a:xfrm>
            <a:prstGeom prst="rect">
              <a:avLst/>
            </a:prstGeom>
          </p:spPr>
        </p:pic>
        <p:sp>
          <p:nvSpPr>
            <p:cNvPr id="208" name="Rectangle 207"/>
            <p:cNvSpPr/>
            <p:nvPr/>
          </p:nvSpPr>
          <p:spPr bwMode="ltGray">
            <a:xfrm>
              <a:off x="8167573" y="4953000"/>
              <a:ext cx="3403514" cy="411286"/>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09" name="Cube 208"/>
            <p:cNvSpPr/>
            <p:nvPr/>
          </p:nvSpPr>
          <p:spPr bwMode="ltGray">
            <a:xfrm>
              <a:off x="8371110" y="5017873"/>
              <a:ext cx="696690" cy="271384"/>
            </a:xfrm>
            <a:prstGeom prst="cube">
              <a:avLst>
                <a:gd name="adj" fmla="val 28820"/>
              </a:avLst>
            </a:prstGeom>
            <a:solidFill>
              <a:schemeClr val="tx2">
                <a:lumMod val="60000"/>
                <a:lumOff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VDI</a:t>
              </a:r>
            </a:p>
          </p:txBody>
        </p:sp>
        <p:pic>
          <p:nvPicPr>
            <p:cNvPr id="210" name="Picture 2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8936" y="5003017"/>
              <a:ext cx="293631" cy="296119"/>
            </a:xfrm>
            <a:prstGeom prst="rect">
              <a:avLst/>
            </a:prstGeom>
          </p:spPr>
        </p:pic>
        <p:pic>
          <p:nvPicPr>
            <p:cNvPr id="214" name="Picture 2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51692" y="5019073"/>
              <a:ext cx="276691" cy="279140"/>
            </a:xfrm>
            <a:prstGeom prst="rect">
              <a:avLst/>
            </a:prstGeom>
          </p:spPr>
        </p:pic>
        <p:pic>
          <p:nvPicPr>
            <p:cNvPr id="215" name="Picture 2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9143" y="5017133"/>
              <a:ext cx="276691" cy="279140"/>
            </a:xfrm>
            <a:prstGeom prst="rect">
              <a:avLst/>
            </a:prstGeom>
          </p:spPr>
        </p:pic>
        <p:pic>
          <p:nvPicPr>
            <p:cNvPr id="216" name="Picture 2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76133" y="5011346"/>
              <a:ext cx="276691" cy="279140"/>
            </a:xfrm>
            <a:prstGeom prst="rect">
              <a:avLst/>
            </a:prstGeom>
          </p:spPr>
        </p:pic>
        <p:pic>
          <p:nvPicPr>
            <p:cNvPr id="217" name="Picture 2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1535" y="5026729"/>
              <a:ext cx="234327" cy="274602"/>
            </a:xfrm>
            <a:prstGeom prst="rect">
              <a:avLst/>
            </a:prstGeom>
          </p:spPr>
        </p:pic>
      </p:grpSp>
      <p:grpSp>
        <p:nvGrpSpPr>
          <p:cNvPr id="9" name="Group 8"/>
          <p:cNvGrpSpPr/>
          <p:nvPr/>
        </p:nvGrpSpPr>
        <p:grpSpPr>
          <a:xfrm>
            <a:off x="6547924" y="5447833"/>
            <a:ext cx="5023163" cy="758771"/>
            <a:chOff x="6547923" y="5489629"/>
            <a:chExt cx="5023163" cy="758771"/>
          </a:xfrm>
        </p:grpSpPr>
        <p:pic>
          <p:nvPicPr>
            <p:cNvPr id="218" name="Picture 2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0904" y="5907981"/>
              <a:ext cx="293631" cy="296119"/>
            </a:xfrm>
            <a:prstGeom prst="rect">
              <a:avLst/>
            </a:prstGeom>
          </p:spPr>
        </p:pic>
        <p:pic>
          <p:nvPicPr>
            <p:cNvPr id="219" name="Picture 2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1570" y="5535280"/>
              <a:ext cx="234327" cy="274602"/>
            </a:xfrm>
            <a:prstGeom prst="rect">
              <a:avLst/>
            </a:prstGeom>
          </p:spPr>
        </p:pic>
        <p:pic>
          <p:nvPicPr>
            <p:cNvPr id="220" name="Picture 2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21760" y="5535280"/>
              <a:ext cx="276691" cy="279140"/>
            </a:xfrm>
            <a:prstGeom prst="rect">
              <a:avLst/>
            </a:prstGeom>
          </p:spPr>
        </p:pic>
        <p:sp>
          <p:nvSpPr>
            <p:cNvPr id="221" name="Rectangle 220"/>
            <p:cNvSpPr/>
            <p:nvPr/>
          </p:nvSpPr>
          <p:spPr bwMode="ltGray">
            <a:xfrm>
              <a:off x="6547923" y="5489629"/>
              <a:ext cx="5023163" cy="758771"/>
            </a:xfrm>
            <a:prstGeom prst="rect">
              <a:avLst/>
            </a:prstGeom>
            <a:no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22" name="Cube 221"/>
            <p:cNvSpPr/>
            <p:nvPr/>
          </p:nvSpPr>
          <p:spPr bwMode="ltGray">
            <a:xfrm>
              <a:off x="6694710" y="5545127"/>
              <a:ext cx="696690" cy="271384"/>
            </a:xfrm>
            <a:prstGeom prst="cube">
              <a:avLst>
                <a:gd name="adj" fmla="val 28820"/>
              </a:avLst>
            </a:prstGeom>
            <a:solidFill>
              <a:schemeClr val="accent4"/>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US" sz="1400" dirty="0">
                  <a:solidFill>
                    <a:prstClr val="white"/>
                  </a:solidFill>
                  <a:latin typeface="MetricHPE"/>
                </a:rPr>
                <a:t>Oracle</a:t>
              </a:r>
            </a:p>
          </p:txBody>
        </p:sp>
        <p:pic>
          <p:nvPicPr>
            <p:cNvPr id="224" name="Picture 2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1914" y="5897746"/>
              <a:ext cx="293631" cy="296119"/>
            </a:xfrm>
            <a:prstGeom prst="rect">
              <a:avLst/>
            </a:prstGeom>
          </p:spPr>
        </p:pic>
        <p:pic>
          <p:nvPicPr>
            <p:cNvPr id="226" name="Picture 2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7160" y="5535280"/>
              <a:ext cx="276691" cy="279140"/>
            </a:xfrm>
            <a:prstGeom prst="rect">
              <a:avLst/>
            </a:prstGeom>
          </p:spPr>
        </p:pic>
        <p:pic>
          <p:nvPicPr>
            <p:cNvPr id="227" name="Picture 2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32561" y="5535280"/>
              <a:ext cx="276691" cy="279140"/>
            </a:xfrm>
            <a:prstGeom prst="rect">
              <a:avLst/>
            </a:prstGeom>
          </p:spPr>
        </p:pic>
        <p:pic>
          <p:nvPicPr>
            <p:cNvPr id="228" name="Picture 2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87962" y="5535280"/>
              <a:ext cx="276691" cy="279140"/>
            </a:xfrm>
            <a:prstGeom prst="rect">
              <a:avLst/>
            </a:prstGeom>
          </p:spPr>
        </p:pic>
        <p:pic>
          <p:nvPicPr>
            <p:cNvPr id="229" name="Picture 2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3363" y="5535280"/>
              <a:ext cx="276691" cy="279140"/>
            </a:xfrm>
            <a:prstGeom prst="rect">
              <a:avLst/>
            </a:prstGeom>
          </p:spPr>
        </p:pic>
        <p:pic>
          <p:nvPicPr>
            <p:cNvPr id="230" name="Picture 2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8764" y="5535280"/>
              <a:ext cx="276691" cy="279140"/>
            </a:xfrm>
            <a:prstGeom prst="rect">
              <a:avLst/>
            </a:prstGeom>
          </p:spPr>
        </p:pic>
        <p:pic>
          <p:nvPicPr>
            <p:cNvPr id="231" name="Picture 2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54165" y="5535280"/>
              <a:ext cx="276691" cy="279140"/>
            </a:xfrm>
            <a:prstGeom prst="rect">
              <a:avLst/>
            </a:prstGeom>
          </p:spPr>
        </p:pic>
        <p:pic>
          <p:nvPicPr>
            <p:cNvPr id="232" name="Picture 2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9566" y="5535280"/>
              <a:ext cx="276691" cy="279140"/>
            </a:xfrm>
            <a:prstGeom prst="rect">
              <a:avLst/>
            </a:prstGeom>
          </p:spPr>
        </p:pic>
        <p:pic>
          <p:nvPicPr>
            <p:cNvPr id="233" name="Picture 2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4967" y="5535280"/>
              <a:ext cx="276691" cy="279140"/>
            </a:xfrm>
            <a:prstGeom prst="rect">
              <a:avLst/>
            </a:prstGeom>
          </p:spPr>
        </p:pic>
        <p:pic>
          <p:nvPicPr>
            <p:cNvPr id="234" name="Picture 2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20368" y="5535280"/>
              <a:ext cx="276691" cy="279140"/>
            </a:xfrm>
            <a:prstGeom prst="rect">
              <a:avLst/>
            </a:prstGeom>
          </p:spPr>
        </p:pic>
        <p:pic>
          <p:nvPicPr>
            <p:cNvPr id="236" name="Picture 2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29509" y="5907981"/>
              <a:ext cx="276691" cy="279140"/>
            </a:xfrm>
            <a:prstGeom prst="rect">
              <a:avLst/>
            </a:prstGeom>
          </p:spPr>
        </p:pic>
        <p:pic>
          <p:nvPicPr>
            <p:cNvPr id="237" name="Picture 2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4909" y="5907981"/>
              <a:ext cx="276691" cy="279140"/>
            </a:xfrm>
            <a:prstGeom prst="rect">
              <a:avLst/>
            </a:prstGeom>
          </p:spPr>
        </p:pic>
        <p:pic>
          <p:nvPicPr>
            <p:cNvPr id="238" name="Picture 2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0310" y="5907981"/>
              <a:ext cx="276691" cy="279140"/>
            </a:xfrm>
            <a:prstGeom prst="rect">
              <a:avLst/>
            </a:prstGeom>
          </p:spPr>
        </p:pic>
        <p:pic>
          <p:nvPicPr>
            <p:cNvPr id="239" name="Picture 2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5711" y="5907981"/>
              <a:ext cx="276691" cy="279140"/>
            </a:xfrm>
            <a:prstGeom prst="rect">
              <a:avLst/>
            </a:prstGeom>
          </p:spPr>
        </p:pic>
        <p:pic>
          <p:nvPicPr>
            <p:cNvPr id="240" name="Picture 2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51112" y="5907981"/>
              <a:ext cx="276691" cy="279140"/>
            </a:xfrm>
            <a:prstGeom prst="rect">
              <a:avLst/>
            </a:prstGeom>
          </p:spPr>
        </p:pic>
        <p:pic>
          <p:nvPicPr>
            <p:cNvPr id="241" name="Picture 2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6513" y="5907981"/>
              <a:ext cx="276691" cy="279140"/>
            </a:xfrm>
            <a:prstGeom prst="rect">
              <a:avLst/>
            </a:prstGeom>
          </p:spPr>
        </p:pic>
        <p:pic>
          <p:nvPicPr>
            <p:cNvPr id="242" name="Picture 2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1914" y="5907981"/>
              <a:ext cx="276691" cy="279140"/>
            </a:xfrm>
            <a:prstGeom prst="rect">
              <a:avLst/>
            </a:prstGeom>
          </p:spPr>
        </p:pic>
        <p:pic>
          <p:nvPicPr>
            <p:cNvPr id="243" name="Picture 2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7315" y="5907981"/>
              <a:ext cx="276691" cy="279140"/>
            </a:xfrm>
            <a:prstGeom prst="rect">
              <a:avLst/>
            </a:prstGeom>
          </p:spPr>
        </p:pic>
        <p:pic>
          <p:nvPicPr>
            <p:cNvPr id="244" name="Picture 2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72716" y="5907981"/>
              <a:ext cx="276691" cy="279140"/>
            </a:xfrm>
            <a:prstGeom prst="rect">
              <a:avLst/>
            </a:prstGeom>
          </p:spPr>
        </p:pic>
        <p:pic>
          <p:nvPicPr>
            <p:cNvPr id="245" name="Picture 2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28117" y="5907981"/>
              <a:ext cx="276691" cy="279140"/>
            </a:xfrm>
            <a:prstGeom prst="rect">
              <a:avLst/>
            </a:prstGeom>
          </p:spPr>
        </p:pic>
        <p:pic>
          <p:nvPicPr>
            <p:cNvPr id="247" name="Picture 2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8638" y="5545127"/>
              <a:ext cx="234327" cy="274602"/>
            </a:xfrm>
            <a:prstGeom prst="rect">
              <a:avLst/>
            </a:prstGeom>
          </p:spPr>
        </p:pic>
        <p:pic>
          <p:nvPicPr>
            <p:cNvPr id="248" name="Picture 2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6610" y="5897746"/>
              <a:ext cx="293631" cy="296119"/>
            </a:xfrm>
            <a:prstGeom prst="rect">
              <a:avLst/>
            </a:prstGeom>
          </p:spPr>
        </p:pic>
        <p:pic>
          <p:nvPicPr>
            <p:cNvPr id="249" name="Picture 2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3569" y="5899329"/>
              <a:ext cx="293631" cy="296119"/>
            </a:xfrm>
            <a:prstGeom prst="rect">
              <a:avLst/>
            </a:prstGeom>
          </p:spPr>
        </p:pic>
      </p:grpSp>
      <p:sp>
        <p:nvSpPr>
          <p:cNvPr id="3" name="Rectangle 2"/>
          <p:cNvSpPr/>
          <p:nvPr/>
        </p:nvSpPr>
        <p:spPr bwMode="ltGray">
          <a:xfrm>
            <a:off x="0" y="1574110"/>
            <a:ext cx="5604846" cy="465444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2" name="Rectangle 11"/>
          <p:cNvSpPr/>
          <p:nvPr/>
        </p:nvSpPr>
        <p:spPr>
          <a:xfrm>
            <a:off x="615701" y="4472106"/>
            <a:ext cx="3137446" cy="923330"/>
          </a:xfrm>
          <a:prstGeom prst="rect">
            <a:avLst/>
          </a:prstGeom>
        </p:spPr>
        <p:txBody>
          <a:bodyPr wrap="square" lIns="36000" rIns="36000">
            <a:spAutoFit/>
          </a:bodyPr>
          <a:lstStyle/>
          <a:p>
            <a:r>
              <a:rPr lang="en-US" b="1" dirty="0">
                <a:solidFill>
                  <a:schemeClr val="accent5"/>
                </a:solidFill>
              </a:rPr>
              <a:t>App Dev/Test </a:t>
            </a:r>
            <a:r>
              <a:rPr lang="en-US" dirty="0">
                <a:solidFill>
                  <a:prstClr val="black"/>
                </a:solidFill>
              </a:rPr>
              <a:t>environment</a:t>
            </a:r>
          </a:p>
          <a:p>
            <a:r>
              <a:rPr lang="en-US" dirty="0">
                <a:solidFill>
                  <a:prstClr val="black"/>
                </a:solidFill>
              </a:rPr>
              <a:t>i</a:t>
            </a:r>
            <a:r>
              <a:rPr lang="en-US" dirty="0" smtClean="0">
                <a:solidFill>
                  <a:prstClr val="black"/>
                </a:solidFill>
              </a:rPr>
              <a:t>s needed now that peak season </a:t>
            </a:r>
            <a:r>
              <a:rPr lang="en-US" dirty="0">
                <a:solidFill>
                  <a:prstClr val="black"/>
                </a:solidFill>
              </a:rPr>
              <a:t>is </a:t>
            </a:r>
            <a:r>
              <a:rPr lang="en-US" dirty="0" smtClean="0">
                <a:solidFill>
                  <a:prstClr val="black"/>
                </a:solidFill>
              </a:rPr>
              <a:t>over</a:t>
            </a:r>
            <a:endParaRPr lang="en-US" dirty="0">
              <a:solidFill>
                <a:prstClr val="black"/>
              </a:solidFill>
            </a:endParaRPr>
          </a:p>
        </p:txBody>
      </p:sp>
      <p:sp>
        <p:nvSpPr>
          <p:cNvPr id="118" name="Rectangle 117"/>
          <p:cNvSpPr/>
          <p:nvPr/>
        </p:nvSpPr>
        <p:spPr>
          <a:xfrm>
            <a:off x="615701" y="2514600"/>
            <a:ext cx="3346699" cy="646331"/>
          </a:xfrm>
          <a:prstGeom prst="rect">
            <a:avLst/>
          </a:prstGeom>
        </p:spPr>
        <p:txBody>
          <a:bodyPr wrap="square" lIns="36000" rIns="36000">
            <a:spAutoFit/>
          </a:bodyPr>
          <a:lstStyle/>
          <a:p>
            <a:r>
              <a:rPr lang="en-US" b="1" dirty="0">
                <a:solidFill>
                  <a:schemeClr val="accent2">
                    <a:lumMod val="75000"/>
                  </a:schemeClr>
                </a:solidFill>
              </a:rPr>
              <a:t>Modeling &amp; Analytics </a:t>
            </a:r>
            <a:endParaRPr lang="en-US" b="1" dirty="0" smtClean="0">
              <a:solidFill>
                <a:schemeClr val="accent2">
                  <a:lumMod val="75000"/>
                </a:schemeClr>
              </a:solidFill>
            </a:endParaRPr>
          </a:p>
          <a:p>
            <a:r>
              <a:rPr lang="en-US" dirty="0" smtClean="0">
                <a:solidFill>
                  <a:prstClr val="black"/>
                </a:solidFill>
              </a:rPr>
              <a:t>Run at </a:t>
            </a:r>
            <a:r>
              <a:rPr lang="en-US" dirty="0">
                <a:solidFill>
                  <a:prstClr val="black"/>
                </a:solidFill>
              </a:rPr>
              <a:t>night </a:t>
            </a:r>
          </a:p>
        </p:txBody>
      </p:sp>
      <p:sp>
        <p:nvSpPr>
          <p:cNvPr id="158" name="Rectangle 157"/>
          <p:cNvSpPr/>
          <p:nvPr/>
        </p:nvSpPr>
        <p:spPr>
          <a:xfrm>
            <a:off x="615701" y="3505200"/>
            <a:ext cx="2810635" cy="923330"/>
          </a:xfrm>
          <a:prstGeom prst="rect">
            <a:avLst/>
          </a:prstGeom>
        </p:spPr>
        <p:txBody>
          <a:bodyPr wrap="square" lIns="36000" rIns="36000">
            <a:spAutoFit/>
          </a:bodyPr>
          <a:lstStyle/>
          <a:p>
            <a:r>
              <a:rPr lang="en-US" b="1" dirty="0">
                <a:solidFill>
                  <a:srgbClr val="FF8D6D"/>
                </a:solidFill>
              </a:rPr>
              <a:t>SAP HANA </a:t>
            </a:r>
            <a:endParaRPr lang="en-US" b="1" dirty="0">
              <a:solidFill>
                <a:prstClr val="black"/>
              </a:solidFill>
            </a:endParaRPr>
          </a:p>
          <a:p>
            <a:r>
              <a:rPr lang="en-US" dirty="0" smtClean="0">
                <a:solidFill>
                  <a:prstClr val="black"/>
                </a:solidFill>
              </a:rPr>
              <a:t>for </a:t>
            </a:r>
            <a:r>
              <a:rPr lang="en-US" dirty="0">
                <a:solidFill>
                  <a:prstClr val="black"/>
                </a:solidFill>
              </a:rPr>
              <a:t>running production mission-critical workloads</a:t>
            </a:r>
          </a:p>
        </p:txBody>
      </p:sp>
      <p:sp>
        <p:nvSpPr>
          <p:cNvPr id="159" name="Rectangle 158"/>
          <p:cNvSpPr/>
          <p:nvPr/>
        </p:nvSpPr>
        <p:spPr>
          <a:xfrm>
            <a:off x="615701" y="1588413"/>
            <a:ext cx="2761423" cy="646331"/>
          </a:xfrm>
          <a:prstGeom prst="rect">
            <a:avLst/>
          </a:prstGeom>
        </p:spPr>
        <p:txBody>
          <a:bodyPr wrap="square" lIns="36000" rIns="36000">
            <a:spAutoFit/>
          </a:bodyPr>
          <a:lstStyle/>
          <a:p>
            <a:r>
              <a:rPr lang="en-US" b="1" dirty="0">
                <a:solidFill>
                  <a:schemeClr val="tx2"/>
                </a:solidFill>
              </a:rPr>
              <a:t>VDI / CAD applications </a:t>
            </a:r>
            <a:r>
              <a:rPr lang="en-US" dirty="0">
                <a:solidFill>
                  <a:prstClr val="black"/>
                </a:solidFill>
              </a:rPr>
              <a:t>run </a:t>
            </a:r>
            <a:r>
              <a:rPr lang="en-US" dirty="0" smtClean="0">
                <a:solidFill>
                  <a:prstClr val="black"/>
                </a:solidFill>
              </a:rPr>
              <a:t>during the </a:t>
            </a:r>
            <a:r>
              <a:rPr lang="en-US" dirty="0">
                <a:solidFill>
                  <a:prstClr val="black"/>
                </a:solidFill>
              </a:rPr>
              <a:t>day </a:t>
            </a:r>
          </a:p>
        </p:txBody>
      </p:sp>
      <p:sp>
        <p:nvSpPr>
          <p:cNvPr id="223" name="Rectangle 222"/>
          <p:cNvSpPr/>
          <p:nvPr/>
        </p:nvSpPr>
        <p:spPr>
          <a:xfrm>
            <a:off x="615701" y="5517074"/>
            <a:ext cx="2458593" cy="369332"/>
          </a:xfrm>
          <a:prstGeom prst="rect">
            <a:avLst/>
          </a:prstGeom>
        </p:spPr>
        <p:txBody>
          <a:bodyPr wrap="square" lIns="36000" rIns="36000">
            <a:spAutoFit/>
          </a:bodyPr>
          <a:lstStyle/>
          <a:p>
            <a:r>
              <a:rPr lang="en-US" dirty="0">
                <a:solidFill>
                  <a:prstClr val="black"/>
                </a:solidFill>
              </a:rPr>
              <a:t>and </a:t>
            </a:r>
            <a:r>
              <a:rPr lang="en-US" b="1" dirty="0">
                <a:solidFill>
                  <a:schemeClr val="accent4"/>
                </a:solidFill>
              </a:rPr>
              <a:t>Oracle database </a:t>
            </a:r>
          </a:p>
        </p:txBody>
      </p:sp>
      <p:sp>
        <p:nvSpPr>
          <p:cNvPr id="4" name="Rectangle 3"/>
          <p:cNvSpPr/>
          <p:nvPr/>
        </p:nvSpPr>
        <p:spPr bwMode="ltGray">
          <a:xfrm>
            <a:off x="4150417" y="5740367"/>
            <a:ext cx="137160" cy="475488"/>
          </a:xfrm>
          <a:prstGeom prst="rect">
            <a:avLst/>
          </a:prstGeom>
          <a:solidFill>
            <a:schemeClr val="accent5">
              <a:alpha val="61961"/>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41" name="Rectangle 140"/>
          <p:cNvSpPr/>
          <p:nvPr/>
        </p:nvSpPr>
        <p:spPr bwMode="ltGray">
          <a:xfrm>
            <a:off x="4156326" y="5209469"/>
            <a:ext cx="137160" cy="475488"/>
          </a:xfrm>
          <a:prstGeom prst="rect">
            <a:avLst/>
          </a:prstGeom>
          <a:solidFill>
            <a:schemeClr val="accent5">
              <a:alpha val="61961"/>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42" name="Rectangle 141"/>
          <p:cNvSpPr/>
          <p:nvPr/>
        </p:nvSpPr>
        <p:spPr bwMode="ltGray">
          <a:xfrm>
            <a:off x="4410371" y="5226819"/>
            <a:ext cx="137160" cy="1005840"/>
          </a:xfrm>
          <a:prstGeom prst="rect">
            <a:avLst/>
          </a:prstGeom>
          <a:solidFill>
            <a:schemeClr val="accent5">
              <a:alpha val="61961"/>
            </a:schemeClr>
          </a:solidFill>
          <a:ln w="9525">
            <a:solidFill>
              <a:schemeClr val="bg1"/>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44" name="Rectangle 143"/>
          <p:cNvSpPr/>
          <p:nvPr/>
        </p:nvSpPr>
        <p:spPr bwMode="ltGray">
          <a:xfrm>
            <a:off x="4589514" y="1949907"/>
            <a:ext cx="137160" cy="475488"/>
          </a:xfrm>
          <a:prstGeom prst="rect">
            <a:avLst/>
          </a:prstGeom>
          <a:solidFill>
            <a:schemeClr val="accent2">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45" name="Rectangle 144"/>
          <p:cNvSpPr/>
          <p:nvPr/>
        </p:nvSpPr>
        <p:spPr bwMode="ltGray">
          <a:xfrm>
            <a:off x="3987706" y="5735297"/>
            <a:ext cx="137160" cy="475488"/>
          </a:xfrm>
          <a:prstGeom prst="rect">
            <a:avLst/>
          </a:prstGeom>
          <a:solidFill>
            <a:schemeClr val="accent2">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46" name="Parallelogram 145"/>
          <p:cNvSpPr/>
          <p:nvPr/>
        </p:nvSpPr>
        <p:spPr bwMode="ltGray">
          <a:xfrm>
            <a:off x="3967465" y="3042651"/>
            <a:ext cx="274320" cy="475488"/>
          </a:xfrm>
          <a:prstGeom prst="parallelogram">
            <a:avLst>
              <a:gd name="adj" fmla="val 0"/>
            </a:avLst>
          </a:prstGeom>
          <a:solidFill>
            <a:schemeClr val="accent2">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47" name="Rectangle 146"/>
          <p:cNvSpPr/>
          <p:nvPr/>
        </p:nvSpPr>
        <p:spPr bwMode="ltGray">
          <a:xfrm>
            <a:off x="4450059" y="4112410"/>
            <a:ext cx="137160" cy="475488"/>
          </a:xfrm>
          <a:prstGeom prst="rect">
            <a:avLst/>
          </a:prstGeom>
          <a:solidFill>
            <a:schemeClr val="accent3">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48" name="Rectangle 147"/>
          <p:cNvSpPr/>
          <p:nvPr/>
        </p:nvSpPr>
        <p:spPr bwMode="ltGray">
          <a:xfrm>
            <a:off x="4443097" y="4636893"/>
            <a:ext cx="137160" cy="475488"/>
          </a:xfrm>
          <a:prstGeom prst="rect">
            <a:avLst/>
          </a:prstGeom>
          <a:solidFill>
            <a:schemeClr val="accent3">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49" name="Rectangle 148"/>
          <p:cNvSpPr/>
          <p:nvPr/>
        </p:nvSpPr>
        <p:spPr bwMode="ltGray">
          <a:xfrm>
            <a:off x="4576346" y="5773284"/>
            <a:ext cx="137160" cy="475488"/>
          </a:xfrm>
          <a:prstGeom prst="rect">
            <a:avLst/>
          </a:prstGeom>
          <a:solidFill>
            <a:schemeClr val="accent3">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50" name="Rectangle 149"/>
          <p:cNvSpPr/>
          <p:nvPr/>
        </p:nvSpPr>
        <p:spPr bwMode="ltGray">
          <a:xfrm>
            <a:off x="4601834" y="3037588"/>
            <a:ext cx="274320" cy="1009895"/>
          </a:xfrm>
          <a:prstGeom prst="rect">
            <a:avLst/>
          </a:prstGeom>
          <a:solidFill>
            <a:schemeClr val="accent3">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60" name="Rectangle 159"/>
          <p:cNvSpPr/>
          <p:nvPr/>
        </p:nvSpPr>
        <p:spPr bwMode="ltGray">
          <a:xfrm>
            <a:off x="4755380" y="5758980"/>
            <a:ext cx="137160" cy="475488"/>
          </a:xfrm>
          <a:prstGeom prst="rect">
            <a:avLst/>
          </a:prstGeom>
          <a:solidFill>
            <a:schemeClr val="accent3">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66" name="Rectangle 165"/>
          <p:cNvSpPr/>
          <p:nvPr/>
        </p:nvSpPr>
        <p:spPr bwMode="ltGray">
          <a:xfrm>
            <a:off x="4574095" y="5226252"/>
            <a:ext cx="137160" cy="475488"/>
          </a:xfrm>
          <a:prstGeom prst="rect">
            <a:avLst/>
          </a:prstGeom>
          <a:solidFill>
            <a:schemeClr val="accent3">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67" name="Rectangle 166"/>
          <p:cNvSpPr/>
          <p:nvPr/>
        </p:nvSpPr>
        <p:spPr bwMode="ltGray">
          <a:xfrm>
            <a:off x="3945850" y="4649405"/>
            <a:ext cx="274320" cy="475488"/>
          </a:xfrm>
          <a:prstGeom prst="rect">
            <a:avLst/>
          </a:prstGeom>
          <a:solidFill>
            <a:schemeClr val="accent4">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68" name="Rectangle 167"/>
          <p:cNvSpPr/>
          <p:nvPr/>
        </p:nvSpPr>
        <p:spPr bwMode="ltGray">
          <a:xfrm>
            <a:off x="4730063" y="4110145"/>
            <a:ext cx="137160" cy="1005840"/>
          </a:xfrm>
          <a:prstGeom prst="rect">
            <a:avLst/>
          </a:prstGeom>
          <a:solidFill>
            <a:schemeClr val="accent4">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69" name="Rectangle 168"/>
          <p:cNvSpPr/>
          <p:nvPr/>
        </p:nvSpPr>
        <p:spPr bwMode="ltGray">
          <a:xfrm>
            <a:off x="3952673" y="4120951"/>
            <a:ext cx="274320" cy="475488"/>
          </a:xfrm>
          <a:prstGeom prst="rect">
            <a:avLst/>
          </a:prstGeom>
          <a:solidFill>
            <a:schemeClr val="accent4">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70" name="Rectangle 169"/>
          <p:cNvSpPr/>
          <p:nvPr/>
        </p:nvSpPr>
        <p:spPr bwMode="ltGray">
          <a:xfrm>
            <a:off x="3990773" y="5207769"/>
            <a:ext cx="137160" cy="475488"/>
          </a:xfrm>
          <a:prstGeom prst="rect">
            <a:avLst/>
          </a:prstGeom>
          <a:solidFill>
            <a:schemeClr val="accent4">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72" name="Rectangle 171"/>
          <p:cNvSpPr/>
          <p:nvPr/>
        </p:nvSpPr>
        <p:spPr bwMode="ltGray">
          <a:xfrm>
            <a:off x="4587475" y="2455428"/>
            <a:ext cx="137160" cy="475488"/>
          </a:xfrm>
          <a:prstGeom prst="rect">
            <a:avLst/>
          </a:prstGeom>
          <a:solidFill>
            <a:schemeClr val="accent2">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73" name="Rectangle 172"/>
          <p:cNvSpPr/>
          <p:nvPr/>
        </p:nvSpPr>
        <p:spPr bwMode="ltGray">
          <a:xfrm>
            <a:off x="4185167" y="2517661"/>
            <a:ext cx="137160" cy="475488"/>
          </a:xfrm>
          <a:prstGeom prst="rect">
            <a:avLst/>
          </a:prstGeom>
          <a:solidFill>
            <a:schemeClr val="accent2">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61" name="Rectangle 160"/>
          <p:cNvSpPr/>
          <p:nvPr/>
        </p:nvSpPr>
        <p:spPr bwMode="ltGray">
          <a:xfrm>
            <a:off x="4115345" y="3569616"/>
            <a:ext cx="137160" cy="475488"/>
          </a:xfrm>
          <a:prstGeom prst="rect">
            <a:avLst/>
          </a:prstGeom>
          <a:solidFill>
            <a:schemeClr val="tx2">
              <a:lumMod val="60000"/>
              <a:lumOff val="40000"/>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62" name="Rectangle 161"/>
          <p:cNvSpPr/>
          <p:nvPr/>
        </p:nvSpPr>
        <p:spPr bwMode="ltGray">
          <a:xfrm>
            <a:off x="3962400" y="3573880"/>
            <a:ext cx="137160" cy="475488"/>
          </a:xfrm>
          <a:prstGeom prst="rect">
            <a:avLst/>
          </a:prstGeom>
          <a:solidFill>
            <a:schemeClr val="tx2">
              <a:lumMod val="60000"/>
              <a:lumOff val="40000"/>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 name="Title 1"/>
          <p:cNvSpPr>
            <a:spLocks noGrp="1"/>
          </p:cNvSpPr>
          <p:nvPr>
            <p:ph type="title"/>
          </p:nvPr>
        </p:nvSpPr>
        <p:spPr/>
        <p:txBody>
          <a:bodyPr/>
          <a:lstStyle/>
          <a:p>
            <a:r>
              <a:rPr lang="en-US" dirty="0"/>
              <a:t>Transformational power of HPE Synergy</a:t>
            </a:r>
            <a:br>
              <a:rPr lang="en-US" dirty="0"/>
            </a:br>
            <a:endParaRPr lang="en-US" dirty="0"/>
          </a:p>
        </p:txBody>
      </p:sp>
      <p:sp>
        <p:nvSpPr>
          <p:cNvPr id="164" name="Text Placeholder 13"/>
          <p:cNvSpPr>
            <a:spLocks noGrp="1"/>
          </p:cNvSpPr>
          <p:nvPr>
            <p:ph type="body" sz="quarter" idx="13"/>
          </p:nvPr>
        </p:nvSpPr>
        <p:spPr/>
        <p:txBody>
          <a:bodyPr/>
          <a:lstStyle/>
          <a:p>
            <a:pPr lvl="0">
              <a:lnSpc>
                <a:spcPct val="100000"/>
              </a:lnSpc>
              <a:spcAft>
                <a:spcPts val="400"/>
              </a:spcAft>
              <a:buSzPct val="100000"/>
            </a:pPr>
            <a:r>
              <a:rPr lang="en-US" dirty="0"/>
              <a:t>Single infrastructure for your traditional and cloud-native workloads</a:t>
            </a:r>
          </a:p>
        </p:txBody>
      </p:sp>
      <p:sp>
        <p:nvSpPr>
          <p:cNvPr id="171" name="Rectangle 170"/>
          <p:cNvSpPr/>
          <p:nvPr/>
        </p:nvSpPr>
        <p:spPr bwMode="ltGray">
          <a:xfrm>
            <a:off x="4286596" y="3041580"/>
            <a:ext cx="131645" cy="1021300"/>
          </a:xfrm>
          <a:prstGeom prst="rect">
            <a:avLst/>
          </a:prstGeom>
          <a:solidFill>
            <a:schemeClr val="tx2">
              <a:lumMod val="60000"/>
              <a:lumOff val="40000"/>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174" name="Rectangle 173"/>
          <p:cNvSpPr/>
          <p:nvPr/>
        </p:nvSpPr>
        <p:spPr bwMode="ltGray">
          <a:xfrm>
            <a:off x="4322610" y="1970590"/>
            <a:ext cx="137160" cy="475488"/>
          </a:xfrm>
          <a:prstGeom prst="rect">
            <a:avLst/>
          </a:prstGeom>
          <a:solidFill>
            <a:schemeClr val="tx2">
              <a:lumMod val="60000"/>
              <a:lumOff val="40000"/>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07" name="Rectangle 206"/>
          <p:cNvSpPr/>
          <p:nvPr/>
        </p:nvSpPr>
        <p:spPr bwMode="ltGray">
          <a:xfrm>
            <a:off x="3998314" y="1982860"/>
            <a:ext cx="141081" cy="493086"/>
          </a:xfrm>
          <a:prstGeom prst="rect">
            <a:avLst/>
          </a:prstGeom>
          <a:solidFill>
            <a:schemeClr val="tx2">
              <a:lumMod val="60000"/>
              <a:lumOff val="40000"/>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11" name="Rectangle 210"/>
          <p:cNvSpPr/>
          <p:nvPr/>
        </p:nvSpPr>
        <p:spPr bwMode="ltGray">
          <a:xfrm>
            <a:off x="3997403" y="2493356"/>
            <a:ext cx="141081" cy="493086"/>
          </a:xfrm>
          <a:prstGeom prst="rect">
            <a:avLst/>
          </a:prstGeom>
          <a:solidFill>
            <a:schemeClr val="tx2">
              <a:lumMod val="60000"/>
              <a:lumOff val="40000"/>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12" name="Rectangle 211"/>
          <p:cNvSpPr/>
          <p:nvPr/>
        </p:nvSpPr>
        <p:spPr bwMode="ltGray">
          <a:xfrm>
            <a:off x="4756201" y="1933340"/>
            <a:ext cx="137160" cy="1005840"/>
          </a:xfrm>
          <a:prstGeom prst="rect">
            <a:avLst/>
          </a:prstGeom>
          <a:solidFill>
            <a:schemeClr val="tx2">
              <a:lumMod val="60000"/>
              <a:lumOff val="40000"/>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13" name="Rectangle 212"/>
          <p:cNvSpPr/>
          <p:nvPr/>
        </p:nvSpPr>
        <p:spPr bwMode="ltGray">
          <a:xfrm>
            <a:off x="3998314" y="1982860"/>
            <a:ext cx="137160" cy="475488"/>
          </a:xfrm>
          <a:prstGeom prst="rect">
            <a:avLst/>
          </a:prstGeom>
          <a:solidFill>
            <a:schemeClr val="accent2">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25" name="Rectangle 224"/>
          <p:cNvSpPr/>
          <p:nvPr/>
        </p:nvSpPr>
        <p:spPr bwMode="ltGray">
          <a:xfrm>
            <a:off x="3997403" y="2493356"/>
            <a:ext cx="137160" cy="475488"/>
          </a:xfrm>
          <a:prstGeom prst="rect">
            <a:avLst/>
          </a:prstGeom>
          <a:solidFill>
            <a:schemeClr val="accent2">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35" name="Rectangle 234"/>
          <p:cNvSpPr/>
          <p:nvPr/>
        </p:nvSpPr>
        <p:spPr bwMode="ltGray">
          <a:xfrm>
            <a:off x="4443372" y="3041580"/>
            <a:ext cx="137160" cy="1005840"/>
          </a:xfrm>
          <a:prstGeom prst="rect">
            <a:avLst/>
          </a:prstGeom>
          <a:solidFill>
            <a:schemeClr val="tx2">
              <a:lumMod val="60000"/>
              <a:lumOff val="40000"/>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46" name="Rectangle 245"/>
          <p:cNvSpPr/>
          <p:nvPr/>
        </p:nvSpPr>
        <p:spPr bwMode="ltGray">
          <a:xfrm>
            <a:off x="4294323" y="3046005"/>
            <a:ext cx="137160" cy="1005840"/>
          </a:xfrm>
          <a:prstGeom prst="rect">
            <a:avLst/>
          </a:prstGeom>
          <a:solidFill>
            <a:schemeClr val="accent2">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50" name="Rectangle 249"/>
          <p:cNvSpPr/>
          <p:nvPr/>
        </p:nvSpPr>
        <p:spPr bwMode="ltGray">
          <a:xfrm>
            <a:off x="4182622" y="1983647"/>
            <a:ext cx="137160" cy="475488"/>
          </a:xfrm>
          <a:prstGeom prst="rect">
            <a:avLst/>
          </a:prstGeom>
          <a:solidFill>
            <a:schemeClr val="accent2">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51" name="Rectangle 250"/>
          <p:cNvSpPr/>
          <p:nvPr/>
        </p:nvSpPr>
        <p:spPr bwMode="ltGray">
          <a:xfrm>
            <a:off x="4736477" y="5241633"/>
            <a:ext cx="137160" cy="475488"/>
          </a:xfrm>
          <a:prstGeom prst="rect">
            <a:avLst/>
          </a:prstGeom>
          <a:solidFill>
            <a:schemeClr val="accent3">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52" name="Rectangle 251"/>
          <p:cNvSpPr/>
          <p:nvPr/>
        </p:nvSpPr>
        <p:spPr bwMode="ltGray">
          <a:xfrm>
            <a:off x="4434840" y="4636359"/>
            <a:ext cx="137160" cy="475488"/>
          </a:xfrm>
          <a:prstGeom prst="rect">
            <a:avLst/>
          </a:prstGeom>
          <a:solidFill>
            <a:schemeClr val="accent5">
              <a:alpha val="61961"/>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53" name="Rectangle 252"/>
          <p:cNvSpPr/>
          <p:nvPr/>
        </p:nvSpPr>
        <p:spPr bwMode="ltGray">
          <a:xfrm>
            <a:off x="4451223" y="4113861"/>
            <a:ext cx="137160" cy="475488"/>
          </a:xfrm>
          <a:prstGeom prst="rect">
            <a:avLst/>
          </a:prstGeom>
          <a:solidFill>
            <a:schemeClr val="accent5">
              <a:alpha val="61961"/>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54" name="Rectangle 253"/>
          <p:cNvSpPr/>
          <p:nvPr/>
        </p:nvSpPr>
        <p:spPr bwMode="ltGray">
          <a:xfrm>
            <a:off x="3978185" y="5737289"/>
            <a:ext cx="137160" cy="475488"/>
          </a:xfrm>
          <a:prstGeom prst="rect">
            <a:avLst/>
          </a:prstGeom>
          <a:solidFill>
            <a:schemeClr val="tx2">
              <a:lumMod val="60000"/>
              <a:lumOff val="40000"/>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255" name="Rectangle 254"/>
          <p:cNvSpPr/>
          <p:nvPr/>
        </p:nvSpPr>
        <p:spPr bwMode="ltGray">
          <a:xfrm>
            <a:off x="4277920" y="4118125"/>
            <a:ext cx="137160" cy="475488"/>
          </a:xfrm>
          <a:prstGeom prst="rect">
            <a:avLst/>
          </a:prstGeom>
          <a:solidFill>
            <a:schemeClr val="tx2">
              <a:lumMod val="60000"/>
              <a:lumOff val="40000"/>
              <a:alpha val="62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prstClr val="white"/>
              </a:solidFill>
              <a:latin typeface="MetricHPE"/>
            </a:endParaRPr>
          </a:p>
        </p:txBody>
      </p:sp>
      <p:sp>
        <p:nvSpPr>
          <p:cNvPr id="6" name="Footer Placeholder 5"/>
          <p:cNvSpPr>
            <a:spLocks noGrp="1"/>
          </p:cNvSpPr>
          <p:nvPr>
            <p:ph type="ftr" sz="quarter" idx="11"/>
          </p:nvPr>
        </p:nvSpPr>
        <p:spPr/>
        <p:txBody>
          <a:bodyPr/>
          <a:lstStyle/>
          <a:p>
            <a:r>
              <a:rPr lang="en-US" dirty="0" smtClean="0"/>
              <a:t>For HPE and Channel Partner internal use only</a:t>
            </a:r>
            <a:endParaRPr lang="en-US" dirty="0"/>
          </a:p>
        </p:txBody>
      </p:sp>
      <p:sp>
        <p:nvSpPr>
          <p:cNvPr id="7" name="Slide Number Placeholder 6"/>
          <p:cNvSpPr>
            <a:spLocks noGrp="1"/>
          </p:cNvSpPr>
          <p:nvPr>
            <p:ph type="sldNum" sz="quarter" idx="12"/>
          </p:nvPr>
        </p:nvSpPr>
        <p:spPr/>
        <p:txBody>
          <a:bodyPr/>
          <a:lstStyle/>
          <a:p>
            <a:fld id="{B016F8AB-BCEA-4347-8BA6-BE776009BC89}" type="slidenum">
              <a:rPr lang="en-GB" smtClean="0"/>
              <a:t>25</a:t>
            </a:fld>
            <a:endParaRPr lang="en-GB" dirty="0"/>
          </a:p>
        </p:txBody>
      </p:sp>
    </p:spTree>
    <p:extLst>
      <p:ext uri="{BB962C8B-B14F-4D97-AF65-F5344CB8AC3E}">
        <p14:creationId xmlns:p14="http://schemas.microsoft.com/office/powerpoint/2010/main" val="2222721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1" fill="hold" grpId="0" nodeType="afterEffect">
                                  <p:stCondLst>
                                    <p:cond delay="750"/>
                                  </p:stCondLst>
                                  <p:childTnLst>
                                    <p:set>
                                      <p:cBhvr>
                                        <p:cTn id="15" dur="1" fill="hold">
                                          <p:stCondLst>
                                            <p:cond delay="0"/>
                                          </p:stCondLst>
                                        </p:cTn>
                                        <p:tgtEl>
                                          <p:spTgt spid="161"/>
                                        </p:tgtEl>
                                        <p:attrNameLst>
                                          <p:attrName>style.visibility</p:attrName>
                                        </p:attrNameLst>
                                      </p:cBhvr>
                                      <p:to>
                                        <p:strVal val="visible"/>
                                      </p:to>
                                    </p:set>
                                    <p:animEffect transition="in" filter="wipe(up)">
                                      <p:cBhvr>
                                        <p:cTn id="16" dur="500"/>
                                        <p:tgtEl>
                                          <p:spTgt spid="161"/>
                                        </p:tgtEl>
                                      </p:cBhvr>
                                    </p:animEffect>
                                  </p:childTnLst>
                                </p:cTn>
                              </p:par>
                              <p:par>
                                <p:cTn id="17" presetID="22" presetClass="entr" presetSubtype="1" fill="hold" grpId="0" nodeType="withEffect">
                                  <p:stCondLst>
                                    <p:cond delay="750"/>
                                  </p:stCondLst>
                                  <p:childTnLst>
                                    <p:set>
                                      <p:cBhvr>
                                        <p:cTn id="18" dur="1" fill="hold">
                                          <p:stCondLst>
                                            <p:cond delay="0"/>
                                          </p:stCondLst>
                                        </p:cTn>
                                        <p:tgtEl>
                                          <p:spTgt spid="162"/>
                                        </p:tgtEl>
                                        <p:attrNameLst>
                                          <p:attrName>style.visibility</p:attrName>
                                        </p:attrNameLst>
                                      </p:cBhvr>
                                      <p:to>
                                        <p:strVal val="visible"/>
                                      </p:to>
                                    </p:set>
                                    <p:animEffect transition="in" filter="wipe(up)">
                                      <p:cBhvr>
                                        <p:cTn id="19" dur="500"/>
                                        <p:tgtEl>
                                          <p:spTgt spid="162"/>
                                        </p:tgtEl>
                                      </p:cBhvr>
                                    </p:animEffect>
                                  </p:childTnLst>
                                </p:cTn>
                              </p:par>
                              <p:par>
                                <p:cTn id="20" presetID="22" presetClass="entr" presetSubtype="1" fill="hold" grpId="0" nodeType="withEffect">
                                  <p:stCondLst>
                                    <p:cond delay="750"/>
                                  </p:stCondLst>
                                  <p:childTnLst>
                                    <p:set>
                                      <p:cBhvr>
                                        <p:cTn id="21" dur="1" fill="hold">
                                          <p:stCondLst>
                                            <p:cond delay="0"/>
                                          </p:stCondLst>
                                        </p:cTn>
                                        <p:tgtEl>
                                          <p:spTgt spid="254"/>
                                        </p:tgtEl>
                                        <p:attrNameLst>
                                          <p:attrName>style.visibility</p:attrName>
                                        </p:attrNameLst>
                                      </p:cBhvr>
                                      <p:to>
                                        <p:strVal val="visible"/>
                                      </p:to>
                                    </p:set>
                                    <p:animEffect transition="in" filter="wipe(up)">
                                      <p:cBhvr>
                                        <p:cTn id="22" dur="500"/>
                                        <p:tgtEl>
                                          <p:spTgt spid="254"/>
                                        </p:tgtEl>
                                      </p:cBhvr>
                                    </p:animEffect>
                                  </p:childTnLst>
                                </p:cTn>
                              </p:par>
                              <p:par>
                                <p:cTn id="23" presetID="22" presetClass="entr" presetSubtype="1" fill="hold" grpId="0" nodeType="withEffect">
                                  <p:stCondLst>
                                    <p:cond delay="750"/>
                                  </p:stCondLst>
                                  <p:childTnLst>
                                    <p:set>
                                      <p:cBhvr>
                                        <p:cTn id="24" dur="1" fill="hold">
                                          <p:stCondLst>
                                            <p:cond delay="0"/>
                                          </p:stCondLst>
                                        </p:cTn>
                                        <p:tgtEl>
                                          <p:spTgt spid="255"/>
                                        </p:tgtEl>
                                        <p:attrNameLst>
                                          <p:attrName>style.visibility</p:attrName>
                                        </p:attrNameLst>
                                      </p:cBhvr>
                                      <p:to>
                                        <p:strVal val="visible"/>
                                      </p:to>
                                    </p:set>
                                    <p:animEffect transition="in" filter="wipe(up)">
                                      <p:cBhvr>
                                        <p:cTn id="25" dur="500"/>
                                        <p:tgtEl>
                                          <p:spTgt spid="255"/>
                                        </p:tgtEl>
                                      </p:cBhvr>
                                    </p:animEffect>
                                  </p:childTnLst>
                                </p:cTn>
                              </p:par>
                              <p:par>
                                <p:cTn id="26" presetID="22" presetClass="entr" presetSubtype="1" fill="hold" grpId="0" nodeType="withEffect">
                                  <p:stCondLst>
                                    <p:cond delay="750"/>
                                  </p:stCondLst>
                                  <p:childTnLst>
                                    <p:set>
                                      <p:cBhvr>
                                        <p:cTn id="27" dur="1" fill="hold">
                                          <p:stCondLst>
                                            <p:cond delay="0"/>
                                          </p:stCondLst>
                                        </p:cTn>
                                        <p:tgtEl>
                                          <p:spTgt spid="171"/>
                                        </p:tgtEl>
                                        <p:attrNameLst>
                                          <p:attrName>style.visibility</p:attrName>
                                        </p:attrNameLst>
                                      </p:cBhvr>
                                      <p:to>
                                        <p:strVal val="visible"/>
                                      </p:to>
                                    </p:set>
                                    <p:animEffect transition="in" filter="wipe(up)">
                                      <p:cBhvr>
                                        <p:cTn id="28" dur="500"/>
                                        <p:tgtEl>
                                          <p:spTgt spid="171"/>
                                        </p:tgtEl>
                                      </p:cBhvr>
                                    </p:animEffect>
                                  </p:childTnLst>
                                </p:cTn>
                              </p:par>
                              <p:par>
                                <p:cTn id="29" presetID="22" presetClass="entr" presetSubtype="1" fill="hold" grpId="1" nodeType="withEffect">
                                  <p:stCondLst>
                                    <p:cond delay="750"/>
                                  </p:stCondLst>
                                  <p:childTnLst>
                                    <p:set>
                                      <p:cBhvr>
                                        <p:cTn id="30" dur="1" fill="hold">
                                          <p:stCondLst>
                                            <p:cond delay="0"/>
                                          </p:stCondLst>
                                        </p:cTn>
                                        <p:tgtEl>
                                          <p:spTgt spid="207"/>
                                        </p:tgtEl>
                                        <p:attrNameLst>
                                          <p:attrName>style.visibility</p:attrName>
                                        </p:attrNameLst>
                                      </p:cBhvr>
                                      <p:to>
                                        <p:strVal val="visible"/>
                                      </p:to>
                                    </p:set>
                                    <p:animEffect transition="in" filter="wipe(up)">
                                      <p:cBhvr>
                                        <p:cTn id="31" dur="500"/>
                                        <p:tgtEl>
                                          <p:spTgt spid="207"/>
                                        </p:tgtEl>
                                      </p:cBhvr>
                                    </p:animEffect>
                                  </p:childTnLst>
                                </p:cTn>
                              </p:par>
                              <p:par>
                                <p:cTn id="32" presetID="22" presetClass="entr" presetSubtype="1" fill="hold" grpId="1" nodeType="withEffect">
                                  <p:stCondLst>
                                    <p:cond delay="750"/>
                                  </p:stCondLst>
                                  <p:childTnLst>
                                    <p:set>
                                      <p:cBhvr>
                                        <p:cTn id="33" dur="1" fill="hold">
                                          <p:stCondLst>
                                            <p:cond delay="0"/>
                                          </p:stCondLst>
                                        </p:cTn>
                                        <p:tgtEl>
                                          <p:spTgt spid="211"/>
                                        </p:tgtEl>
                                        <p:attrNameLst>
                                          <p:attrName>style.visibility</p:attrName>
                                        </p:attrNameLst>
                                      </p:cBhvr>
                                      <p:to>
                                        <p:strVal val="visible"/>
                                      </p:to>
                                    </p:set>
                                    <p:animEffect transition="in" filter="wipe(up)">
                                      <p:cBhvr>
                                        <p:cTn id="34" dur="500"/>
                                        <p:tgtEl>
                                          <p:spTgt spid="211"/>
                                        </p:tgtEl>
                                      </p:cBhvr>
                                    </p:animEffect>
                                  </p:childTnLst>
                                </p:cTn>
                              </p:par>
                              <p:par>
                                <p:cTn id="35" presetID="22" presetClass="entr" presetSubtype="1" fill="hold" grpId="0" nodeType="withEffect">
                                  <p:stCondLst>
                                    <p:cond delay="750"/>
                                  </p:stCondLst>
                                  <p:childTnLst>
                                    <p:set>
                                      <p:cBhvr>
                                        <p:cTn id="36" dur="1" fill="hold">
                                          <p:stCondLst>
                                            <p:cond delay="0"/>
                                          </p:stCondLst>
                                        </p:cTn>
                                        <p:tgtEl>
                                          <p:spTgt spid="235"/>
                                        </p:tgtEl>
                                        <p:attrNameLst>
                                          <p:attrName>style.visibility</p:attrName>
                                        </p:attrNameLst>
                                      </p:cBhvr>
                                      <p:to>
                                        <p:strVal val="visible"/>
                                      </p:to>
                                    </p:set>
                                    <p:animEffect transition="in" filter="wipe(up)">
                                      <p:cBhvr>
                                        <p:cTn id="37" dur="500"/>
                                        <p:tgtEl>
                                          <p:spTgt spid="235"/>
                                        </p:tgtEl>
                                      </p:cBhvr>
                                    </p:animEffect>
                                  </p:childTnLst>
                                </p:cTn>
                              </p:par>
                              <p:par>
                                <p:cTn id="38" presetID="22" presetClass="entr" presetSubtype="1" fill="hold" grpId="0" nodeType="withEffect">
                                  <p:stCondLst>
                                    <p:cond delay="750"/>
                                  </p:stCondLst>
                                  <p:childTnLst>
                                    <p:set>
                                      <p:cBhvr>
                                        <p:cTn id="39" dur="1" fill="hold">
                                          <p:stCondLst>
                                            <p:cond delay="0"/>
                                          </p:stCondLst>
                                        </p:cTn>
                                        <p:tgtEl>
                                          <p:spTgt spid="174"/>
                                        </p:tgtEl>
                                        <p:attrNameLst>
                                          <p:attrName>style.visibility</p:attrName>
                                        </p:attrNameLst>
                                      </p:cBhvr>
                                      <p:to>
                                        <p:strVal val="visible"/>
                                      </p:to>
                                    </p:set>
                                    <p:animEffect transition="in" filter="wipe(up)">
                                      <p:cBhvr>
                                        <p:cTn id="40" dur="500"/>
                                        <p:tgtEl>
                                          <p:spTgt spid="174"/>
                                        </p:tgtEl>
                                      </p:cBhvr>
                                    </p:animEffect>
                                  </p:childTnLst>
                                </p:cTn>
                              </p:par>
                              <p:par>
                                <p:cTn id="41" presetID="22" presetClass="entr" presetSubtype="1" fill="hold" grpId="0" nodeType="withEffect">
                                  <p:stCondLst>
                                    <p:cond delay="750"/>
                                  </p:stCondLst>
                                  <p:childTnLst>
                                    <p:set>
                                      <p:cBhvr>
                                        <p:cTn id="42" dur="1" fill="hold">
                                          <p:stCondLst>
                                            <p:cond delay="0"/>
                                          </p:stCondLst>
                                        </p:cTn>
                                        <p:tgtEl>
                                          <p:spTgt spid="212"/>
                                        </p:tgtEl>
                                        <p:attrNameLst>
                                          <p:attrName>style.visibility</p:attrName>
                                        </p:attrNameLst>
                                      </p:cBhvr>
                                      <p:to>
                                        <p:strVal val="visible"/>
                                      </p:to>
                                    </p:set>
                                    <p:animEffect transition="in" filter="wipe(up)">
                                      <p:cBhvr>
                                        <p:cTn id="43" dur="500"/>
                                        <p:tgtEl>
                                          <p:spTgt spid="2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8"/>
                                        </p:tgtEl>
                                        <p:attrNameLst>
                                          <p:attrName>style.visibility</p:attrName>
                                        </p:attrNameLst>
                                      </p:cBhvr>
                                      <p:to>
                                        <p:strVal val="visible"/>
                                      </p:to>
                                    </p:set>
                                    <p:animEffect transition="in" filter="wipe(left)">
                                      <p:cBhvr>
                                        <p:cTn id="48" dur="500"/>
                                        <p:tgtEl>
                                          <p:spTgt spid="1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3"/>
                                        </p:tgtEl>
                                        <p:attrNameLst>
                                          <p:attrName>style.visibility</p:attrName>
                                        </p:attrNameLst>
                                      </p:cBhvr>
                                      <p:to>
                                        <p:strVal val="visible"/>
                                      </p:to>
                                    </p:set>
                                    <p:animEffect transition="in" filter="wipe(left)">
                                      <p:cBhvr>
                                        <p:cTn id="53" dur="500"/>
                                        <p:tgtEl>
                                          <p:spTgt spid="123"/>
                                        </p:tgtEl>
                                      </p:cBhvr>
                                    </p:animEffect>
                                  </p:childTnLst>
                                </p:cTn>
                              </p:par>
                              <p:par>
                                <p:cTn id="54" presetID="22" presetClass="entr" presetSubtype="8" fill="hold" nodeType="withEffect">
                                  <p:stCondLst>
                                    <p:cond delay="0"/>
                                  </p:stCondLst>
                                  <p:childTnLst>
                                    <p:set>
                                      <p:cBhvr>
                                        <p:cTn id="55" dur="1" fill="hold">
                                          <p:stCondLst>
                                            <p:cond delay="0"/>
                                          </p:stCondLst>
                                        </p:cTn>
                                        <p:tgtEl>
                                          <p:spTgt spid="138"/>
                                        </p:tgtEl>
                                        <p:attrNameLst>
                                          <p:attrName>style.visibility</p:attrName>
                                        </p:attrNameLst>
                                      </p:cBhvr>
                                      <p:to>
                                        <p:strVal val="visible"/>
                                      </p:to>
                                    </p:set>
                                    <p:animEffect transition="in" filter="wipe(left)">
                                      <p:cBhvr>
                                        <p:cTn id="56" dur="500"/>
                                        <p:tgtEl>
                                          <p:spTgt spid="138"/>
                                        </p:tgtEl>
                                      </p:cBhvr>
                                    </p:animEffect>
                                  </p:childTnLst>
                                </p:cTn>
                              </p:par>
                              <p:par>
                                <p:cTn id="57" presetID="22" presetClass="entr" presetSubtype="8" fill="hold" nodeType="withEffect">
                                  <p:stCondLst>
                                    <p:cond delay="0"/>
                                  </p:stCondLst>
                                  <p:childTnLst>
                                    <p:set>
                                      <p:cBhvr>
                                        <p:cTn id="58" dur="1" fill="hold">
                                          <p:stCondLst>
                                            <p:cond delay="0"/>
                                          </p:stCondLst>
                                        </p:cTn>
                                        <p:tgtEl>
                                          <p:spTgt spid="157"/>
                                        </p:tgtEl>
                                        <p:attrNameLst>
                                          <p:attrName>style.visibility</p:attrName>
                                        </p:attrNameLst>
                                      </p:cBhvr>
                                      <p:to>
                                        <p:strVal val="visible"/>
                                      </p:to>
                                    </p:set>
                                    <p:animEffect transition="in" filter="wipe(left)">
                                      <p:cBhvr>
                                        <p:cTn id="59" dur="500"/>
                                        <p:tgtEl>
                                          <p:spTgt spid="157"/>
                                        </p:tgtEl>
                                      </p:cBhvr>
                                    </p:animEffect>
                                  </p:childTnLst>
                                </p:cTn>
                              </p:par>
                            </p:childTnLst>
                          </p:cTn>
                        </p:par>
                        <p:par>
                          <p:cTn id="60" fill="hold">
                            <p:stCondLst>
                              <p:cond delay="500"/>
                            </p:stCondLst>
                            <p:childTnLst>
                              <p:par>
                                <p:cTn id="61" presetID="2" presetClass="exit" presetSubtype="2" fill="hold" grpId="0" nodeType="afterEffect">
                                  <p:stCondLst>
                                    <p:cond delay="500"/>
                                  </p:stCondLst>
                                  <p:childTnLst>
                                    <p:anim calcmode="lin" valueType="num">
                                      <p:cBhvr additive="base">
                                        <p:cTn id="62" dur="1750"/>
                                        <p:tgtEl>
                                          <p:spTgt spid="207"/>
                                        </p:tgtEl>
                                        <p:attrNameLst>
                                          <p:attrName>ppt_x</p:attrName>
                                        </p:attrNameLst>
                                      </p:cBhvr>
                                      <p:tavLst>
                                        <p:tav tm="0">
                                          <p:val>
                                            <p:strVal val="ppt_x"/>
                                          </p:val>
                                        </p:tav>
                                        <p:tav tm="100000">
                                          <p:val>
                                            <p:strVal val="1+ppt_w/2"/>
                                          </p:val>
                                        </p:tav>
                                      </p:tavLst>
                                    </p:anim>
                                    <p:anim calcmode="lin" valueType="num">
                                      <p:cBhvr additive="base">
                                        <p:cTn id="63" dur="1750"/>
                                        <p:tgtEl>
                                          <p:spTgt spid="207"/>
                                        </p:tgtEl>
                                        <p:attrNameLst>
                                          <p:attrName>ppt_y</p:attrName>
                                        </p:attrNameLst>
                                      </p:cBhvr>
                                      <p:tavLst>
                                        <p:tav tm="0">
                                          <p:val>
                                            <p:strVal val="ppt_y"/>
                                          </p:val>
                                        </p:tav>
                                        <p:tav tm="100000">
                                          <p:val>
                                            <p:strVal val="ppt_y"/>
                                          </p:val>
                                        </p:tav>
                                      </p:tavLst>
                                    </p:anim>
                                    <p:set>
                                      <p:cBhvr>
                                        <p:cTn id="64" dur="1" fill="hold">
                                          <p:stCondLst>
                                            <p:cond delay="1749"/>
                                          </p:stCondLst>
                                        </p:cTn>
                                        <p:tgtEl>
                                          <p:spTgt spid="207"/>
                                        </p:tgtEl>
                                        <p:attrNameLst>
                                          <p:attrName>style.visibility</p:attrName>
                                        </p:attrNameLst>
                                      </p:cBhvr>
                                      <p:to>
                                        <p:strVal val="hidden"/>
                                      </p:to>
                                    </p:set>
                                  </p:childTnLst>
                                </p:cTn>
                              </p:par>
                              <p:par>
                                <p:cTn id="65" presetID="2" presetClass="exit" presetSubtype="2" fill="hold" grpId="0" nodeType="withEffect">
                                  <p:stCondLst>
                                    <p:cond delay="750"/>
                                  </p:stCondLst>
                                  <p:childTnLst>
                                    <p:anim calcmode="lin" valueType="num">
                                      <p:cBhvr additive="base">
                                        <p:cTn id="66" dur="1750"/>
                                        <p:tgtEl>
                                          <p:spTgt spid="211"/>
                                        </p:tgtEl>
                                        <p:attrNameLst>
                                          <p:attrName>ppt_x</p:attrName>
                                        </p:attrNameLst>
                                      </p:cBhvr>
                                      <p:tavLst>
                                        <p:tav tm="0">
                                          <p:val>
                                            <p:strVal val="ppt_x"/>
                                          </p:val>
                                        </p:tav>
                                        <p:tav tm="100000">
                                          <p:val>
                                            <p:strVal val="1+ppt_w/2"/>
                                          </p:val>
                                        </p:tav>
                                      </p:tavLst>
                                    </p:anim>
                                    <p:anim calcmode="lin" valueType="num">
                                      <p:cBhvr additive="base">
                                        <p:cTn id="67" dur="1750"/>
                                        <p:tgtEl>
                                          <p:spTgt spid="211"/>
                                        </p:tgtEl>
                                        <p:attrNameLst>
                                          <p:attrName>ppt_y</p:attrName>
                                        </p:attrNameLst>
                                      </p:cBhvr>
                                      <p:tavLst>
                                        <p:tav tm="0">
                                          <p:val>
                                            <p:strVal val="ppt_y"/>
                                          </p:val>
                                        </p:tav>
                                        <p:tav tm="100000">
                                          <p:val>
                                            <p:strVal val="ppt_y"/>
                                          </p:val>
                                        </p:tav>
                                      </p:tavLst>
                                    </p:anim>
                                    <p:set>
                                      <p:cBhvr>
                                        <p:cTn id="68" dur="1" fill="hold">
                                          <p:stCondLst>
                                            <p:cond delay="1749"/>
                                          </p:stCondLst>
                                        </p:cTn>
                                        <p:tgtEl>
                                          <p:spTgt spid="211"/>
                                        </p:tgtEl>
                                        <p:attrNameLst>
                                          <p:attrName>style.visibility</p:attrName>
                                        </p:attrNameLst>
                                      </p:cBhvr>
                                      <p:to>
                                        <p:strVal val="hidden"/>
                                      </p:to>
                                    </p:set>
                                  </p:childTnLst>
                                </p:cTn>
                              </p:par>
                              <p:par>
                                <p:cTn id="69" presetID="2" presetClass="exit" presetSubtype="2" fill="hold" grpId="1" nodeType="withEffect">
                                  <p:stCondLst>
                                    <p:cond delay="1000"/>
                                  </p:stCondLst>
                                  <p:childTnLst>
                                    <p:anim calcmode="lin" valueType="num">
                                      <p:cBhvr additive="base">
                                        <p:cTn id="70" dur="1750"/>
                                        <p:tgtEl>
                                          <p:spTgt spid="171"/>
                                        </p:tgtEl>
                                        <p:attrNameLst>
                                          <p:attrName>ppt_x</p:attrName>
                                        </p:attrNameLst>
                                      </p:cBhvr>
                                      <p:tavLst>
                                        <p:tav tm="0">
                                          <p:val>
                                            <p:strVal val="ppt_x"/>
                                          </p:val>
                                        </p:tav>
                                        <p:tav tm="100000">
                                          <p:val>
                                            <p:strVal val="1+ppt_w/2"/>
                                          </p:val>
                                        </p:tav>
                                      </p:tavLst>
                                    </p:anim>
                                    <p:anim calcmode="lin" valueType="num">
                                      <p:cBhvr additive="base">
                                        <p:cTn id="71" dur="1750"/>
                                        <p:tgtEl>
                                          <p:spTgt spid="171"/>
                                        </p:tgtEl>
                                        <p:attrNameLst>
                                          <p:attrName>ppt_y</p:attrName>
                                        </p:attrNameLst>
                                      </p:cBhvr>
                                      <p:tavLst>
                                        <p:tav tm="0">
                                          <p:val>
                                            <p:strVal val="ppt_y"/>
                                          </p:val>
                                        </p:tav>
                                        <p:tav tm="100000">
                                          <p:val>
                                            <p:strVal val="ppt_y"/>
                                          </p:val>
                                        </p:tav>
                                      </p:tavLst>
                                    </p:anim>
                                    <p:set>
                                      <p:cBhvr>
                                        <p:cTn id="72" dur="1" fill="hold">
                                          <p:stCondLst>
                                            <p:cond delay="1749"/>
                                          </p:stCondLst>
                                        </p:cTn>
                                        <p:tgtEl>
                                          <p:spTgt spid="171"/>
                                        </p:tgtEl>
                                        <p:attrNameLst>
                                          <p:attrName>style.visibility</p:attrName>
                                        </p:attrNameLst>
                                      </p:cBhvr>
                                      <p:to>
                                        <p:strVal val="hidden"/>
                                      </p:to>
                                    </p:set>
                                  </p:childTnLst>
                                </p:cTn>
                              </p:par>
                              <p:par>
                                <p:cTn id="73" presetID="2" presetClass="exit" presetSubtype="2" fill="hold" grpId="1" nodeType="withEffect">
                                  <p:stCondLst>
                                    <p:cond delay="1250"/>
                                  </p:stCondLst>
                                  <p:childTnLst>
                                    <p:anim calcmode="lin" valueType="num">
                                      <p:cBhvr additive="base">
                                        <p:cTn id="74" dur="1750"/>
                                        <p:tgtEl>
                                          <p:spTgt spid="254"/>
                                        </p:tgtEl>
                                        <p:attrNameLst>
                                          <p:attrName>ppt_x</p:attrName>
                                        </p:attrNameLst>
                                      </p:cBhvr>
                                      <p:tavLst>
                                        <p:tav tm="0">
                                          <p:val>
                                            <p:strVal val="ppt_x"/>
                                          </p:val>
                                        </p:tav>
                                        <p:tav tm="100000">
                                          <p:val>
                                            <p:strVal val="1+ppt_w/2"/>
                                          </p:val>
                                        </p:tav>
                                      </p:tavLst>
                                    </p:anim>
                                    <p:anim calcmode="lin" valueType="num">
                                      <p:cBhvr additive="base">
                                        <p:cTn id="75" dur="1750"/>
                                        <p:tgtEl>
                                          <p:spTgt spid="254"/>
                                        </p:tgtEl>
                                        <p:attrNameLst>
                                          <p:attrName>ppt_y</p:attrName>
                                        </p:attrNameLst>
                                      </p:cBhvr>
                                      <p:tavLst>
                                        <p:tav tm="0">
                                          <p:val>
                                            <p:strVal val="ppt_y"/>
                                          </p:val>
                                        </p:tav>
                                        <p:tav tm="100000">
                                          <p:val>
                                            <p:strVal val="ppt_y"/>
                                          </p:val>
                                        </p:tav>
                                      </p:tavLst>
                                    </p:anim>
                                    <p:set>
                                      <p:cBhvr>
                                        <p:cTn id="76" dur="1" fill="hold">
                                          <p:stCondLst>
                                            <p:cond delay="1749"/>
                                          </p:stCondLst>
                                        </p:cTn>
                                        <p:tgtEl>
                                          <p:spTgt spid="254"/>
                                        </p:tgtEl>
                                        <p:attrNameLst>
                                          <p:attrName>style.visibility</p:attrName>
                                        </p:attrNameLst>
                                      </p:cBhvr>
                                      <p:to>
                                        <p:strVal val="hidden"/>
                                      </p:to>
                                    </p:set>
                                  </p:childTnLst>
                                </p:cTn>
                              </p:par>
                              <p:par>
                                <p:cTn id="77" presetID="22" presetClass="entr" presetSubtype="1" fill="hold" grpId="0" nodeType="withEffect">
                                  <p:stCondLst>
                                    <p:cond delay="1500"/>
                                  </p:stCondLst>
                                  <p:childTnLst>
                                    <p:set>
                                      <p:cBhvr>
                                        <p:cTn id="78" dur="1" fill="hold">
                                          <p:stCondLst>
                                            <p:cond delay="0"/>
                                          </p:stCondLst>
                                        </p:cTn>
                                        <p:tgtEl>
                                          <p:spTgt spid="144"/>
                                        </p:tgtEl>
                                        <p:attrNameLst>
                                          <p:attrName>style.visibility</p:attrName>
                                        </p:attrNameLst>
                                      </p:cBhvr>
                                      <p:to>
                                        <p:strVal val="visible"/>
                                      </p:to>
                                    </p:set>
                                    <p:animEffect transition="in" filter="wipe(up)">
                                      <p:cBhvr>
                                        <p:cTn id="79" dur="500"/>
                                        <p:tgtEl>
                                          <p:spTgt spid="144"/>
                                        </p:tgtEl>
                                      </p:cBhvr>
                                    </p:animEffect>
                                  </p:childTnLst>
                                </p:cTn>
                              </p:par>
                              <p:par>
                                <p:cTn id="80" presetID="22" presetClass="entr" presetSubtype="1" fill="hold" grpId="0" nodeType="withEffect">
                                  <p:stCondLst>
                                    <p:cond delay="1500"/>
                                  </p:stCondLst>
                                  <p:childTnLst>
                                    <p:set>
                                      <p:cBhvr>
                                        <p:cTn id="81" dur="1" fill="hold">
                                          <p:stCondLst>
                                            <p:cond delay="0"/>
                                          </p:stCondLst>
                                        </p:cTn>
                                        <p:tgtEl>
                                          <p:spTgt spid="146"/>
                                        </p:tgtEl>
                                        <p:attrNameLst>
                                          <p:attrName>style.visibility</p:attrName>
                                        </p:attrNameLst>
                                      </p:cBhvr>
                                      <p:to>
                                        <p:strVal val="visible"/>
                                      </p:to>
                                    </p:set>
                                    <p:animEffect transition="in" filter="wipe(up)">
                                      <p:cBhvr>
                                        <p:cTn id="82" dur="500"/>
                                        <p:tgtEl>
                                          <p:spTgt spid="146"/>
                                        </p:tgtEl>
                                      </p:cBhvr>
                                    </p:animEffect>
                                  </p:childTnLst>
                                </p:cTn>
                              </p:par>
                              <p:par>
                                <p:cTn id="83" presetID="22" presetClass="entr" presetSubtype="1" fill="hold" grpId="0" nodeType="withEffect">
                                  <p:stCondLst>
                                    <p:cond delay="1500"/>
                                  </p:stCondLst>
                                  <p:childTnLst>
                                    <p:set>
                                      <p:cBhvr>
                                        <p:cTn id="84" dur="1" fill="hold">
                                          <p:stCondLst>
                                            <p:cond delay="0"/>
                                          </p:stCondLst>
                                        </p:cTn>
                                        <p:tgtEl>
                                          <p:spTgt spid="213"/>
                                        </p:tgtEl>
                                        <p:attrNameLst>
                                          <p:attrName>style.visibility</p:attrName>
                                        </p:attrNameLst>
                                      </p:cBhvr>
                                      <p:to>
                                        <p:strVal val="visible"/>
                                      </p:to>
                                    </p:set>
                                    <p:animEffect transition="in" filter="wipe(up)">
                                      <p:cBhvr>
                                        <p:cTn id="85" dur="500"/>
                                        <p:tgtEl>
                                          <p:spTgt spid="213"/>
                                        </p:tgtEl>
                                      </p:cBhvr>
                                    </p:animEffect>
                                  </p:childTnLst>
                                </p:cTn>
                              </p:par>
                              <p:par>
                                <p:cTn id="86" presetID="22" presetClass="entr" presetSubtype="1" fill="hold" grpId="0" nodeType="withEffect">
                                  <p:stCondLst>
                                    <p:cond delay="1500"/>
                                  </p:stCondLst>
                                  <p:childTnLst>
                                    <p:set>
                                      <p:cBhvr>
                                        <p:cTn id="87" dur="1" fill="hold">
                                          <p:stCondLst>
                                            <p:cond delay="0"/>
                                          </p:stCondLst>
                                        </p:cTn>
                                        <p:tgtEl>
                                          <p:spTgt spid="225"/>
                                        </p:tgtEl>
                                        <p:attrNameLst>
                                          <p:attrName>style.visibility</p:attrName>
                                        </p:attrNameLst>
                                      </p:cBhvr>
                                      <p:to>
                                        <p:strVal val="visible"/>
                                      </p:to>
                                    </p:set>
                                    <p:animEffect transition="in" filter="wipe(up)">
                                      <p:cBhvr>
                                        <p:cTn id="88" dur="500"/>
                                        <p:tgtEl>
                                          <p:spTgt spid="225"/>
                                        </p:tgtEl>
                                      </p:cBhvr>
                                    </p:animEffect>
                                  </p:childTnLst>
                                </p:cTn>
                              </p:par>
                              <p:par>
                                <p:cTn id="89" presetID="22" presetClass="entr" presetSubtype="1" fill="hold" grpId="0" nodeType="withEffect">
                                  <p:stCondLst>
                                    <p:cond delay="1500"/>
                                  </p:stCondLst>
                                  <p:childTnLst>
                                    <p:set>
                                      <p:cBhvr>
                                        <p:cTn id="90" dur="1" fill="hold">
                                          <p:stCondLst>
                                            <p:cond delay="0"/>
                                          </p:stCondLst>
                                        </p:cTn>
                                        <p:tgtEl>
                                          <p:spTgt spid="250"/>
                                        </p:tgtEl>
                                        <p:attrNameLst>
                                          <p:attrName>style.visibility</p:attrName>
                                        </p:attrNameLst>
                                      </p:cBhvr>
                                      <p:to>
                                        <p:strVal val="visible"/>
                                      </p:to>
                                    </p:set>
                                    <p:animEffect transition="in" filter="wipe(up)">
                                      <p:cBhvr>
                                        <p:cTn id="91" dur="500"/>
                                        <p:tgtEl>
                                          <p:spTgt spid="250"/>
                                        </p:tgtEl>
                                      </p:cBhvr>
                                    </p:animEffect>
                                  </p:childTnLst>
                                </p:cTn>
                              </p:par>
                              <p:par>
                                <p:cTn id="92" presetID="22" presetClass="entr" presetSubtype="1" fill="hold" grpId="0" nodeType="withEffect">
                                  <p:stCondLst>
                                    <p:cond delay="1500"/>
                                  </p:stCondLst>
                                  <p:childTnLst>
                                    <p:set>
                                      <p:cBhvr>
                                        <p:cTn id="93" dur="1" fill="hold">
                                          <p:stCondLst>
                                            <p:cond delay="0"/>
                                          </p:stCondLst>
                                        </p:cTn>
                                        <p:tgtEl>
                                          <p:spTgt spid="173"/>
                                        </p:tgtEl>
                                        <p:attrNameLst>
                                          <p:attrName>style.visibility</p:attrName>
                                        </p:attrNameLst>
                                      </p:cBhvr>
                                      <p:to>
                                        <p:strVal val="visible"/>
                                      </p:to>
                                    </p:set>
                                    <p:animEffect transition="in" filter="wipe(up)">
                                      <p:cBhvr>
                                        <p:cTn id="94" dur="500"/>
                                        <p:tgtEl>
                                          <p:spTgt spid="173"/>
                                        </p:tgtEl>
                                      </p:cBhvr>
                                    </p:animEffect>
                                  </p:childTnLst>
                                </p:cTn>
                              </p:par>
                              <p:par>
                                <p:cTn id="95" presetID="22" presetClass="entr" presetSubtype="1" fill="hold" grpId="0" nodeType="withEffect">
                                  <p:stCondLst>
                                    <p:cond delay="1500"/>
                                  </p:stCondLst>
                                  <p:childTnLst>
                                    <p:set>
                                      <p:cBhvr>
                                        <p:cTn id="96" dur="1" fill="hold">
                                          <p:stCondLst>
                                            <p:cond delay="0"/>
                                          </p:stCondLst>
                                        </p:cTn>
                                        <p:tgtEl>
                                          <p:spTgt spid="246"/>
                                        </p:tgtEl>
                                        <p:attrNameLst>
                                          <p:attrName>style.visibility</p:attrName>
                                        </p:attrNameLst>
                                      </p:cBhvr>
                                      <p:to>
                                        <p:strVal val="visible"/>
                                      </p:to>
                                    </p:set>
                                    <p:animEffect transition="in" filter="wipe(up)">
                                      <p:cBhvr>
                                        <p:cTn id="97" dur="500"/>
                                        <p:tgtEl>
                                          <p:spTgt spid="246"/>
                                        </p:tgtEl>
                                      </p:cBhvr>
                                    </p:animEffect>
                                  </p:childTnLst>
                                </p:cTn>
                              </p:par>
                              <p:par>
                                <p:cTn id="98" presetID="22" presetClass="entr" presetSubtype="1" fill="hold" grpId="0" nodeType="withEffect">
                                  <p:stCondLst>
                                    <p:cond delay="1500"/>
                                  </p:stCondLst>
                                  <p:childTnLst>
                                    <p:set>
                                      <p:cBhvr>
                                        <p:cTn id="99" dur="1" fill="hold">
                                          <p:stCondLst>
                                            <p:cond delay="0"/>
                                          </p:stCondLst>
                                        </p:cTn>
                                        <p:tgtEl>
                                          <p:spTgt spid="172"/>
                                        </p:tgtEl>
                                        <p:attrNameLst>
                                          <p:attrName>style.visibility</p:attrName>
                                        </p:attrNameLst>
                                      </p:cBhvr>
                                      <p:to>
                                        <p:strVal val="visible"/>
                                      </p:to>
                                    </p:set>
                                    <p:animEffect transition="in" filter="wipe(up)">
                                      <p:cBhvr>
                                        <p:cTn id="100" dur="500"/>
                                        <p:tgtEl>
                                          <p:spTgt spid="172"/>
                                        </p:tgtEl>
                                      </p:cBhvr>
                                    </p:animEffect>
                                  </p:childTnLst>
                                </p:cTn>
                              </p:par>
                              <p:par>
                                <p:cTn id="101" presetID="22" presetClass="entr" presetSubtype="1" fill="hold" grpId="0" nodeType="withEffect">
                                  <p:stCondLst>
                                    <p:cond delay="1500"/>
                                  </p:stCondLst>
                                  <p:childTnLst>
                                    <p:set>
                                      <p:cBhvr>
                                        <p:cTn id="102" dur="1" fill="hold">
                                          <p:stCondLst>
                                            <p:cond delay="0"/>
                                          </p:stCondLst>
                                        </p:cTn>
                                        <p:tgtEl>
                                          <p:spTgt spid="145"/>
                                        </p:tgtEl>
                                        <p:attrNameLst>
                                          <p:attrName>style.visibility</p:attrName>
                                        </p:attrNameLst>
                                      </p:cBhvr>
                                      <p:to>
                                        <p:strVal val="visible"/>
                                      </p:to>
                                    </p:set>
                                    <p:animEffect transition="in" filter="wipe(up)">
                                      <p:cBhvr>
                                        <p:cTn id="103" dur="500"/>
                                        <p:tgtEl>
                                          <p:spTgt spid="145"/>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58"/>
                                        </p:tgtEl>
                                        <p:attrNameLst>
                                          <p:attrName>style.visibility</p:attrName>
                                        </p:attrNameLst>
                                      </p:cBhvr>
                                      <p:to>
                                        <p:strVal val="visible"/>
                                      </p:to>
                                    </p:set>
                                    <p:animEffect transition="in" filter="wipe(left)">
                                      <p:cBhvr>
                                        <p:cTn id="108" dur="500"/>
                                        <p:tgtEl>
                                          <p:spTgt spid="158"/>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nodeType="clickEffect">
                                  <p:stCondLst>
                                    <p:cond delay="0"/>
                                  </p:stCondLst>
                                  <p:childTnLst>
                                    <p:set>
                                      <p:cBhvr>
                                        <p:cTn id="112" dur="1" fill="hold">
                                          <p:stCondLst>
                                            <p:cond delay="0"/>
                                          </p:stCondLst>
                                        </p:cTn>
                                        <p:tgtEl>
                                          <p:spTgt spid="200"/>
                                        </p:tgtEl>
                                        <p:attrNameLst>
                                          <p:attrName>style.visibility</p:attrName>
                                        </p:attrNameLst>
                                      </p:cBhvr>
                                      <p:to>
                                        <p:strVal val="visible"/>
                                      </p:to>
                                    </p:set>
                                    <p:anim calcmode="lin" valueType="num">
                                      <p:cBhvr additive="base">
                                        <p:cTn id="113" dur="1000" fill="hold"/>
                                        <p:tgtEl>
                                          <p:spTgt spid="200"/>
                                        </p:tgtEl>
                                        <p:attrNameLst>
                                          <p:attrName>ppt_x</p:attrName>
                                        </p:attrNameLst>
                                      </p:cBhvr>
                                      <p:tavLst>
                                        <p:tav tm="0">
                                          <p:val>
                                            <p:strVal val="0-#ppt_w/2"/>
                                          </p:val>
                                        </p:tav>
                                        <p:tav tm="100000">
                                          <p:val>
                                            <p:strVal val="#ppt_x"/>
                                          </p:val>
                                        </p:tav>
                                      </p:tavLst>
                                    </p:anim>
                                    <p:anim calcmode="lin" valueType="num">
                                      <p:cBhvr additive="base">
                                        <p:cTn id="114" dur="1000" fill="hold"/>
                                        <p:tgtEl>
                                          <p:spTgt spid="200"/>
                                        </p:tgtEl>
                                        <p:attrNameLst>
                                          <p:attrName>ppt_y</p:attrName>
                                        </p:attrNameLst>
                                      </p:cBhvr>
                                      <p:tavLst>
                                        <p:tav tm="0">
                                          <p:val>
                                            <p:strVal val="#ppt_y"/>
                                          </p:val>
                                        </p:tav>
                                        <p:tav tm="100000">
                                          <p:val>
                                            <p:strVal val="#ppt_y"/>
                                          </p:val>
                                        </p:tav>
                                      </p:tavLst>
                                    </p:anim>
                                  </p:childTnLst>
                                </p:cTn>
                              </p:par>
                              <p:par>
                                <p:cTn id="115" presetID="2" presetClass="entr" presetSubtype="8" fill="hold" nodeType="withEffect">
                                  <p:stCondLst>
                                    <p:cond delay="0"/>
                                  </p:stCondLst>
                                  <p:childTnLst>
                                    <p:set>
                                      <p:cBhvr>
                                        <p:cTn id="116" dur="1" fill="hold">
                                          <p:stCondLst>
                                            <p:cond delay="0"/>
                                          </p:stCondLst>
                                        </p:cTn>
                                        <p:tgtEl>
                                          <p:spTgt spid="195"/>
                                        </p:tgtEl>
                                        <p:attrNameLst>
                                          <p:attrName>style.visibility</p:attrName>
                                        </p:attrNameLst>
                                      </p:cBhvr>
                                      <p:to>
                                        <p:strVal val="visible"/>
                                      </p:to>
                                    </p:set>
                                    <p:anim calcmode="lin" valueType="num">
                                      <p:cBhvr additive="base">
                                        <p:cTn id="117" dur="1000" fill="hold"/>
                                        <p:tgtEl>
                                          <p:spTgt spid="195"/>
                                        </p:tgtEl>
                                        <p:attrNameLst>
                                          <p:attrName>ppt_x</p:attrName>
                                        </p:attrNameLst>
                                      </p:cBhvr>
                                      <p:tavLst>
                                        <p:tav tm="0">
                                          <p:val>
                                            <p:strVal val="0-#ppt_w/2"/>
                                          </p:val>
                                        </p:tav>
                                        <p:tav tm="100000">
                                          <p:val>
                                            <p:strVal val="#ppt_x"/>
                                          </p:val>
                                        </p:tav>
                                      </p:tavLst>
                                    </p:anim>
                                    <p:anim calcmode="lin" valueType="num">
                                      <p:cBhvr additive="base">
                                        <p:cTn id="118" dur="1000" fill="hold"/>
                                        <p:tgtEl>
                                          <p:spTgt spid="195"/>
                                        </p:tgtEl>
                                        <p:attrNameLst>
                                          <p:attrName>ppt_y</p:attrName>
                                        </p:attrNameLst>
                                      </p:cBhvr>
                                      <p:tavLst>
                                        <p:tav tm="0">
                                          <p:val>
                                            <p:strVal val="#ppt_y"/>
                                          </p:val>
                                        </p:tav>
                                        <p:tav tm="100000">
                                          <p:val>
                                            <p:strVal val="#ppt_y"/>
                                          </p:val>
                                        </p:tav>
                                      </p:tavLst>
                                    </p:anim>
                                  </p:childTnLst>
                                </p:cTn>
                              </p:par>
                              <p:par>
                                <p:cTn id="119" presetID="2" presetClass="entr" presetSubtype="8" fill="hold" nodeType="withEffect">
                                  <p:stCondLst>
                                    <p:cond delay="0"/>
                                  </p:stCondLst>
                                  <p:childTnLst>
                                    <p:set>
                                      <p:cBhvr>
                                        <p:cTn id="120" dur="1" fill="hold">
                                          <p:stCondLst>
                                            <p:cond delay="0"/>
                                          </p:stCondLst>
                                        </p:cTn>
                                        <p:tgtEl>
                                          <p:spTgt spid="190"/>
                                        </p:tgtEl>
                                        <p:attrNameLst>
                                          <p:attrName>style.visibility</p:attrName>
                                        </p:attrNameLst>
                                      </p:cBhvr>
                                      <p:to>
                                        <p:strVal val="visible"/>
                                      </p:to>
                                    </p:set>
                                    <p:anim calcmode="lin" valueType="num">
                                      <p:cBhvr additive="base">
                                        <p:cTn id="121" dur="1000" fill="hold"/>
                                        <p:tgtEl>
                                          <p:spTgt spid="190"/>
                                        </p:tgtEl>
                                        <p:attrNameLst>
                                          <p:attrName>ppt_x</p:attrName>
                                        </p:attrNameLst>
                                      </p:cBhvr>
                                      <p:tavLst>
                                        <p:tav tm="0">
                                          <p:val>
                                            <p:strVal val="0-#ppt_w/2"/>
                                          </p:val>
                                        </p:tav>
                                        <p:tav tm="100000">
                                          <p:val>
                                            <p:strVal val="#ppt_x"/>
                                          </p:val>
                                        </p:tav>
                                      </p:tavLst>
                                    </p:anim>
                                    <p:anim calcmode="lin" valueType="num">
                                      <p:cBhvr additive="base">
                                        <p:cTn id="122" dur="1000" fill="hold"/>
                                        <p:tgtEl>
                                          <p:spTgt spid="190"/>
                                        </p:tgtEl>
                                        <p:attrNameLst>
                                          <p:attrName>ppt_y</p:attrName>
                                        </p:attrNameLst>
                                      </p:cBhvr>
                                      <p:tavLst>
                                        <p:tav tm="0">
                                          <p:val>
                                            <p:strVal val="#ppt_y"/>
                                          </p:val>
                                        </p:tav>
                                        <p:tav tm="100000">
                                          <p:val>
                                            <p:strVal val="#ppt_y"/>
                                          </p:val>
                                        </p:tav>
                                      </p:tavLst>
                                    </p:anim>
                                  </p:childTnLst>
                                </p:cTn>
                              </p:par>
                              <p:par>
                                <p:cTn id="123" presetID="2" presetClass="entr" presetSubtype="8" fill="hold" nodeType="withEffect">
                                  <p:stCondLst>
                                    <p:cond delay="0"/>
                                  </p:stCondLst>
                                  <p:childTnLst>
                                    <p:set>
                                      <p:cBhvr>
                                        <p:cTn id="124" dur="1" fill="hold">
                                          <p:stCondLst>
                                            <p:cond delay="0"/>
                                          </p:stCondLst>
                                        </p:cTn>
                                        <p:tgtEl>
                                          <p:spTgt spid="185"/>
                                        </p:tgtEl>
                                        <p:attrNameLst>
                                          <p:attrName>style.visibility</p:attrName>
                                        </p:attrNameLst>
                                      </p:cBhvr>
                                      <p:to>
                                        <p:strVal val="visible"/>
                                      </p:to>
                                    </p:set>
                                    <p:anim calcmode="lin" valueType="num">
                                      <p:cBhvr additive="base">
                                        <p:cTn id="125" dur="1000" fill="hold"/>
                                        <p:tgtEl>
                                          <p:spTgt spid="185"/>
                                        </p:tgtEl>
                                        <p:attrNameLst>
                                          <p:attrName>ppt_x</p:attrName>
                                        </p:attrNameLst>
                                      </p:cBhvr>
                                      <p:tavLst>
                                        <p:tav tm="0">
                                          <p:val>
                                            <p:strVal val="0-#ppt_w/2"/>
                                          </p:val>
                                        </p:tav>
                                        <p:tav tm="100000">
                                          <p:val>
                                            <p:strVal val="#ppt_x"/>
                                          </p:val>
                                        </p:tav>
                                      </p:tavLst>
                                    </p:anim>
                                    <p:anim calcmode="lin" valueType="num">
                                      <p:cBhvr additive="base">
                                        <p:cTn id="126" dur="1000" fill="hold"/>
                                        <p:tgtEl>
                                          <p:spTgt spid="185"/>
                                        </p:tgtEl>
                                        <p:attrNameLst>
                                          <p:attrName>ppt_y</p:attrName>
                                        </p:attrNameLst>
                                      </p:cBhvr>
                                      <p:tavLst>
                                        <p:tav tm="0">
                                          <p:val>
                                            <p:strVal val="#ppt_y"/>
                                          </p:val>
                                        </p:tav>
                                        <p:tav tm="100000">
                                          <p:val>
                                            <p:strVal val="#ppt_y"/>
                                          </p:val>
                                        </p:tav>
                                      </p:tavLst>
                                    </p:anim>
                                  </p:childTnLst>
                                </p:cTn>
                              </p:par>
                              <p:par>
                                <p:cTn id="127" presetID="2" presetClass="entr" presetSubtype="8" fill="hold" nodeType="withEffect">
                                  <p:stCondLst>
                                    <p:cond delay="0"/>
                                  </p:stCondLst>
                                  <p:childTnLst>
                                    <p:set>
                                      <p:cBhvr>
                                        <p:cTn id="128" dur="1" fill="hold">
                                          <p:stCondLst>
                                            <p:cond delay="0"/>
                                          </p:stCondLst>
                                        </p:cTn>
                                        <p:tgtEl>
                                          <p:spTgt spid="180"/>
                                        </p:tgtEl>
                                        <p:attrNameLst>
                                          <p:attrName>style.visibility</p:attrName>
                                        </p:attrNameLst>
                                      </p:cBhvr>
                                      <p:to>
                                        <p:strVal val="visible"/>
                                      </p:to>
                                    </p:set>
                                    <p:anim calcmode="lin" valueType="num">
                                      <p:cBhvr additive="base">
                                        <p:cTn id="129" dur="1000" fill="hold"/>
                                        <p:tgtEl>
                                          <p:spTgt spid="180"/>
                                        </p:tgtEl>
                                        <p:attrNameLst>
                                          <p:attrName>ppt_x</p:attrName>
                                        </p:attrNameLst>
                                      </p:cBhvr>
                                      <p:tavLst>
                                        <p:tav tm="0">
                                          <p:val>
                                            <p:strVal val="0-#ppt_w/2"/>
                                          </p:val>
                                        </p:tav>
                                        <p:tav tm="100000">
                                          <p:val>
                                            <p:strVal val="#ppt_x"/>
                                          </p:val>
                                        </p:tav>
                                      </p:tavLst>
                                    </p:anim>
                                    <p:anim calcmode="lin" valueType="num">
                                      <p:cBhvr additive="base">
                                        <p:cTn id="130" dur="1000" fill="hold"/>
                                        <p:tgtEl>
                                          <p:spTgt spid="180"/>
                                        </p:tgtEl>
                                        <p:attrNameLst>
                                          <p:attrName>ppt_y</p:attrName>
                                        </p:attrNameLst>
                                      </p:cBhvr>
                                      <p:tavLst>
                                        <p:tav tm="0">
                                          <p:val>
                                            <p:strVal val="#ppt_y"/>
                                          </p:val>
                                        </p:tav>
                                        <p:tav tm="100000">
                                          <p:val>
                                            <p:strVal val="#ppt_y"/>
                                          </p:val>
                                        </p:tav>
                                      </p:tavLst>
                                    </p:anim>
                                  </p:childTnLst>
                                </p:cTn>
                              </p:par>
                              <p:par>
                                <p:cTn id="131" presetID="2" presetClass="entr" presetSubtype="8" fill="hold" nodeType="withEffect">
                                  <p:stCondLst>
                                    <p:cond delay="0"/>
                                  </p:stCondLst>
                                  <p:childTnLst>
                                    <p:set>
                                      <p:cBhvr>
                                        <p:cTn id="132" dur="1" fill="hold">
                                          <p:stCondLst>
                                            <p:cond delay="0"/>
                                          </p:stCondLst>
                                        </p:cTn>
                                        <p:tgtEl>
                                          <p:spTgt spid="175"/>
                                        </p:tgtEl>
                                        <p:attrNameLst>
                                          <p:attrName>style.visibility</p:attrName>
                                        </p:attrNameLst>
                                      </p:cBhvr>
                                      <p:to>
                                        <p:strVal val="visible"/>
                                      </p:to>
                                    </p:set>
                                    <p:anim calcmode="lin" valueType="num">
                                      <p:cBhvr additive="base">
                                        <p:cTn id="133" dur="1000" fill="hold"/>
                                        <p:tgtEl>
                                          <p:spTgt spid="175"/>
                                        </p:tgtEl>
                                        <p:attrNameLst>
                                          <p:attrName>ppt_x</p:attrName>
                                        </p:attrNameLst>
                                      </p:cBhvr>
                                      <p:tavLst>
                                        <p:tav tm="0">
                                          <p:val>
                                            <p:strVal val="0-#ppt_w/2"/>
                                          </p:val>
                                        </p:tav>
                                        <p:tav tm="100000">
                                          <p:val>
                                            <p:strVal val="#ppt_x"/>
                                          </p:val>
                                        </p:tav>
                                      </p:tavLst>
                                    </p:anim>
                                    <p:anim calcmode="lin" valueType="num">
                                      <p:cBhvr additive="base">
                                        <p:cTn id="134" dur="1000" fill="hold"/>
                                        <p:tgtEl>
                                          <p:spTgt spid="175"/>
                                        </p:tgtEl>
                                        <p:attrNameLst>
                                          <p:attrName>ppt_y</p:attrName>
                                        </p:attrNameLst>
                                      </p:cBhvr>
                                      <p:tavLst>
                                        <p:tav tm="0">
                                          <p:val>
                                            <p:strVal val="#ppt_y"/>
                                          </p:val>
                                        </p:tav>
                                        <p:tav tm="100000">
                                          <p:val>
                                            <p:strVal val="#ppt_y"/>
                                          </p:val>
                                        </p:tav>
                                      </p:tavLst>
                                    </p:anim>
                                  </p:childTnLst>
                                </p:cTn>
                              </p:par>
                            </p:childTnLst>
                          </p:cTn>
                        </p:par>
                        <p:par>
                          <p:cTn id="135" fill="hold">
                            <p:stCondLst>
                              <p:cond delay="1000"/>
                            </p:stCondLst>
                            <p:childTnLst>
                              <p:par>
                                <p:cTn id="136" presetID="22" presetClass="entr" presetSubtype="1" fill="hold" grpId="0" nodeType="afterEffect">
                                  <p:stCondLst>
                                    <p:cond delay="500"/>
                                  </p:stCondLst>
                                  <p:childTnLst>
                                    <p:set>
                                      <p:cBhvr>
                                        <p:cTn id="137" dur="1" fill="hold">
                                          <p:stCondLst>
                                            <p:cond delay="0"/>
                                          </p:stCondLst>
                                        </p:cTn>
                                        <p:tgtEl>
                                          <p:spTgt spid="147"/>
                                        </p:tgtEl>
                                        <p:attrNameLst>
                                          <p:attrName>style.visibility</p:attrName>
                                        </p:attrNameLst>
                                      </p:cBhvr>
                                      <p:to>
                                        <p:strVal val="visible"/>
                                      </p:to>
                                    </p:set>
                                    <p:animEffect transition="in" filter="wipe(up)">
                                      <p:cBhvr>
                                        <p:cTn id="138" dur="500"/>
                                        <p:tgtEl>
                                          <p:spTgt spid="147"/>
                                        </p:tgtEl>
                                      </p:cBhvr>
                                    </p:animEffect>
                                  </p:childTnLst>
                                </p:cTn>
                              </p:par>
                              <p:par>
                                <p:cTn id="139" presetID="22" presetClass="entr" presetSubtype="1" fill="hold" grpId="0" nodeType="withEffect">
                                  <p:stCondLst>
                                    <p:cond delay="500"/>
                                  </p:stCondLst>
                                  <p:childTnLst>
                                    <p:set>
                                      <p:cBhvr>
                                        <p:cTn id="140" dur="1" fill="hold">
                                          <p:stCondLst>
                                            <p:cond delay="0"/>
                                          </p:stCondLst>
                                        </p:cTn>
                                        <p:tgtEl>
                                          <p:spTgt spid="148"/>
                                        </p:tgtEl>
                                        <p:attrNameLst>
                                          <p:attrName>style.visibility</p:attrName>
                                        </p:attrNameLst>
                                      </p:cBhvr>
                                      <p:to>
                                        <p:strVal val="visible"/>
                                      </p:to>
                                    </p:set>
                                    <p:animEffect transition="in" filter="wipe(up)">
                                      <p:cBhvr>
                                        <p:cTn id="141" dur="500"/>
                                        <p:tgtEl>
                                          <p:spTgt spid="148"/>
                                        </p:tgtEl>
                                      </p:cBhvr>
                                    </p:animEffect>
                                  </p:childTnLst>
                                </p:cTn>
                              </p:par>
                              <p:par>
                                <p:cTn id="142" presetID="22" presetClass="entr" presetSubtype="1" fill="hold" grpId="0" nodeType="withEffect">
                                  <p:stCondLst>
                                    <p:cond delay="500"/>
                                  </p:stCondLst>
                                  <p:childTnLst>
                                    <p:set>
                                      <p:cBhvr>
                                        <p:cTn id="143" dur="1" fill="hold">
                                          <p:stCondLst>
                                            <p:cond delay="0"/>
                                          </p:stCondLst>
                                        </p:cTn>
                                        <p:tgtEl>
                                          <p:spTgt spid="149"/>
                                        </p:tgtEl>
                                        <p:attrNameLst>
                                          <p:attrName>style.visibility</p:attrName>
                                        </p:attrNameLst>
                                      </p:cBhvr>
                                      <p:to>
                                        <p:strVal val="visible"/>
                                      </p:to>
                                    </p:set>
                                    <p:animEffect transition="in" filter="wipe(up)">
                                      <p:cBhvr>
                                        <p:cTn id="144" dur="500"/>
                                        <p:tgtEl>
                                          <p:spTgt spid="149"/>
                                        </p:tgtEl>
                                      </p:cBhvr>
                                    </p:animEffect>
                                  </p:childTnLst>
                                </p:cTn>
                              </p:par>
                              <p:par>
                                <p:cTn id="145" presetID="22" presetClass="entr" presetSubtype="1" fill="hold" grpId="0" nodeType="withEffect">
                                  <p:stCondLst>
                                    <p:cond delay="500"/>
                                  </p:stCondLst>
                                  <p:childTnLst>
                                    <p:set>
                                      <p:cBhvr>
                                        <p:cTn id="146" dur="1" fill="hold">
                                          <p:stCondLst>
                                            <p:cond delay="0"/>
                                          </p:stCondLst>
                                        </p:cTn>
                                        <p:tgtEl>
                                          <p:spTgt spid="150"/>
                                        </p:tgtEl>
                                        <p:attrNameLst>
                                          <p:attrName>style.visibility</p:attrName>
                                        </p:attrNameLst>
                                      </p:cBhvr>
                                      <p:to>
                                        <p:strVal val="visible"/>
                                      </p:to>
                                    </p:set>
                                    <p:animEffect transition="in" filter="wipe(up)">
                                      <p:cBhvr>
                                        <p:cTn id="147" dur="500"/>
                                        <p:tgtEl>
                                          <p:spTgt spid="150"/>
                                        </p:tgtEl>
                                      </p:cBhvr>
                                    </p:animEffect>
                                  </p:childTnLst>
                                </p:cTn>
                              </p:par>
                              <p:par>
                                <p:cTn id="148" presetID="22" presetClass="entr" presetSubtype="1" fill="hold" grpId="0" nodeType="withEffect">
                                  <p:stCondLst>
                                    <p:cond delay="500"/>
                                  </p:stCondLst>
                                  <p:childTnLst>
                                    <p:set>
                                      <p:cBhvr>
                                        <p:cTn id="149" dur="1" fill="hold">
                                          <p:stCondLst>
                                            <p:cond delay="0"/>
                                          </p:stCondLst>
                                        </p:cTn>
                                        <p:tgtEl>
                                          <p:spTgt spid="160"/>
                                        </p:tgtEl>
                                        <p:attrNameLst>
                                          <p:attrName>style.visibility</p:attrName>
                                        </p:attrNameLst>
                                      </p:cBhvr>
                                      <p:to>
                                        <p:strVal val="visible"/>
                                      </p:to>
                                    </p:set>
                                    <p:animEffect transition="in" filter="wipe(up)">
                                      <p:cBhvr>
                                        <p:cTn id="150" dur="500"/>
                                        <p:tgtEl>
                                          <p:spTgt spid="160"/>
                                        </p:tgtEl>
                                      </p:cBhvr>
                                    </p:animEffect>
                                  </p:childTnLst>
                                </p:cTn>
                              </p:par>
                              <p:par>
                                <p:cTn id="151" presetID="22" presetClass="entr" presetSubtype="1" fill="hold" grpId="0" nodeType="withEffect">
                                  <p:stCondLst>
                                    <p:cond delay="500"/>
                                  </p:stCondLst>
                                  <p:childTnLst>
                                    <p:set>
                                      <p:cBhvr>
                                        <p:cTn id="152" dur="1" fill="hold">
                                          <p:stCondLst>
                                            <p:cond delay="0"/>
                                          </p:stCondLst>
                                        </p:cTn>
                                        <p:tgtEl>
                                          <p:spTgt spid="251"/>
                                        </p:tgtEl>
                                        <p:attrNameLst>
                                          <p:attrName>style.visibility</p:attrName>
                                        </p:attrNameLst>
                                      </p:cBhvr>
                                      <p:to>
                                        <p:strVal val="visible"/>
                                      </p:to>
                                    </p:set>
                                    <p:animEffect transition="in" filter="wipe(up)">
                                      <p:cBhvr>
                                        <p:cTn id="153" dur="500"/>
                                        <p:tgtEl>
                                          <p:spTgt spid="251"/>
                                        </p:tgtEl>
                                      </p:cBhvr>
                                    </p:animEffect>
                                  </p:childTnLst>
                                </p:cTn>
                              </p:par>
                              <p:par>
                                <p:cTn id="154" presetID="22" presetClass="entr" presetSubtype="1" fill="hold" grpId="0" nodeType="withEffect">
                                  <p:stCondLst>
                                    <p:cond delay="500"/>
                                  </p:stCondLst>
                                  <p:childTnLst>
                                    <p:set>
                                      <p:cBhvr>
                                        <p:cTn id="155" dur="1" fill="hold">
                                          <p:stCondLst>
                                            <p:cond delay="0"/>
                                          </p:stCondLst>
                                        </p:cTn>
                                        <p:tgtEl>
                                          <p:spTgt spid="166"/>
                                        </p:tgtEl>
                                        <p:attrNameLst>
                                          <p:attrName>style.visibility</p:attrName>
                                        </p:attrNameLst>
                                      </p:cBhvr>
                                      <p:to>
                                        <p:strVal val="visible"/>
                                      </p:to>
                                    </p:set>
                                    <p:animEffect transition="in" filter="wipe(up)">
                                      <p:cBhvr>
                                        <p:cTn id="156" dur="500"/>
                                        <p:tgtEl>
                                          <p:spTgt spid="166"/>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12"/>
                                        </p:tgtEl>
                                        <p:attrNameLst>
                                          <p:attrName>style.visibility</p:attrName>
                                        </p:attrNameLst>
                                      </p:cBhvr>
                                      <p:to>
                                        <p:strVal val="visible"/>
                                      </p:to>
                                    </p:set>
                                    <p:animEffect transition="in" filter="wipe(left)">
                                      <p:cBhvr>
                                        <p:cTn id="161" dur="1000"/>
                                        <p:tgtEl>
                                          <p:spTgt spid="12"/>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nodeType="clickEffect">
                                  <p:stCondLst>
                                    <p:cond delay="0"/>
                                  </p:stCondLst>
                                  <p:childTnLst>
                                    <p:set>
                                      <p:cBhvr>
                                        <p:cTn id="165" dur="1" fill="hold">
                                          <p:stCondLst>
                                            <p:cond delay="0"/>
                                          </p:stCondLst>
                                        </p:cTn>
                                        <p:tgtEl>
                                          <p:spTgt spid="119"/>
                                        </p:tgtEl>
                                        <p:attrNameLst>
                                          <p:attrName>style.visibility</p:attrName>
                                        </p:attrNameLst>
                                      </p:cBhvr>
                                      <p:to>
                                        <p:strVal val="visible"/>
                                      </p:to>
                                    </p:set>
                                    <p:animEffect transition="in" filter="wipe(left)">
                                      <p:cBhvr>
                                        <p:cTn id="166" dur="1000"/>
                                        <p:tgtEl>
                                          <p:spTgt spid="119"/>
                                        </p:tgtEl>
                                      </p:cBhvr>
                                    </p:animEffect>
                                  </p:childTnLst>
                                </p:cTn>
                              </p:par>
                            </p:childTnLst>
                          </p:cTn>
                        </p:par>
                        <p:par>
                          <p:cTn id="167" fill="hold">
                            <p:stCondLst>
                              <p:cond delay="1000"/>
                            </p:stCondLst>
                            <p:childTnLst>
                              <p:par>
                                <p:cTn id="168" presetID="2" presetClass="exit" presetSubtype="2" fill="hold" nodeType="afterEffect">
                                  <p:stCondLst>
                                    <p:cond delay="500"/>
                                  </p:stCondLst>
                                  <p:childTnLst>
                                    <p:anim calcmode="lin" valueType="num">
                                      <p:cBhvr additive="base">
                                        <p:cTn id="169" dur="500"/>
                                        <p:tgtEl>
                                          <p:spTgt spid="200"/>
                                        </p:tgtEl>
                                        <p:attrNameLst>
                                          <p:attrName>ppt_x</p:attrName>
                                        </p:attrNameLst>
                                      </p:cBhvr>
                                      <p:tavLst>
                                        <p:tav tm="0">
                                          <p:val>
                                            <p:strVal val="ppt_x"/>
                                          </p:val>
                                        </p:tav>
                                        <p:tav tm="100000">
                                          <p:val>
                                            <p:strVal val="1+ppt_w/2"/>
                                          </p:val>
                                        </p:tav>
                                      </p:tavLst>
                                    </p:anim>
                                    <p:anim calcmode="lin" valueType="num">
                                      <p:cBhvr additive="base">
                                        <p:cTn id="170" dur="500"/>
                                        <p:tgtEl>
                                          <p:spTgt spid="200"/>
                                        </p:tgtEl>
                                        <p:attrNameLst>
                                          <p:attrName>ppt_y</p:attrName>
                                        </p:attrNameLst>
                                      </p:cBhvr>
                                      <p:tavLst>
                                        <p:tav tm="0">
                                          <p:val>
                                            <p:strVal val="ppt_y"/>
                                          </p:val>
                                        </p:tav>
                                        <p:tav tm="100000">
                                          <p:val>
                                            <p:strVal val="ppt_y"/>
                                          </p:val>
                                        </p:tav>
                                      </p:tavLst>
                                    </p:anim>
                                    <p:set>
                                      <p:cBhvr>
                                        <p:cTn id="171" dur="1" fill="hold">
                                          <p:stCondLst>
                                            <p:cond delay="499"/>
                                          </p:stCondLst>
                                        </p:cTn>
                                        <p:tgtEl>
                                          <p:spTgt spid="200"/>
                                        </p:tgtEl>
                                        <p:attrNameLst>
                                          <p:attrName>style.visibility</p:attrName>
                                        </p:attrNameLst>
                                      </p:cBhvr>
                                      <p:to>
                                        <p:strVal val="hidden"/>
                                      </p:to>
                                    </p:set>
                                  </p:childTnLst>
                                </p:cTn>
                              </p:par>
                              <p:par>
                                <p:cTn id="172" presetID="2" presetClass="exit" presetSubtype="2" fill="hold" nodeType="withEffect">
                                  <p:stCondLst>
                                    <p:cond delay="750"/>
                                  </p:stCondLst>
                                  <p:childTnLst>
                                    <p:anim calcmode="lin" valueType="num">
                                      <p:cBhvr additive="base">
                                        <p:cTn id="173" dur="500"/>
                                        <p:tgtEl>
                                          <p:spTgt spid="195"/>
                                        </p:tgtEl>
                                        <p:attrNameLst>
                                          <p:attrName>ppt_x</p:attrName>
                                        </p:attrNameLst>
                                      </p:cBhvr>
                                      <p:tavLst>
                                        <p:tav tm="0">
                                          <p:val>
                                            <p:strVal val="ppt_x"/>
                                          </p:val>
                                        </p:tav>
                                        <p:tav tm="100000">
                                          <p:val>
                                            <p:strVal val="1+ppt_w/2"/>
                                          </p:val>
                                        </p:tav>
                                      </p:tavLst>
                                    </p:anim>
                                    <p:anim calcmode="lin" valueType="num">
                                      <p:cBhvr additive="base">
                                        <p:cTn id="174" dur="500"/>
                                        <p:tgtEl>
                                          <p:spTgt spid="195"/>
                                        </p:tgtEl>
                                        <p:attrNameLst>
                                          <p:attrName>ppt_y</p:attrName>
                                        </p:attrNameLst>
                                      </p:cBhvr>
                                      <p:tavLst>
                                        <p:tav tm="0">
                                          <p:val>
                                            <p:strVal val="ppt_y"/>
                                          </p:val>
                                        </p:tav>
                                        <p:tav tm="100000">
                                          <p:val>
                                            <p:strVal val="ppt_y"/>
                                          </p:val>
                                        </p:tav>
                                      </p:tavLst>
                                    </p:anim>
                                    <p:set>
                                      <p:cBhvr>
                                        <p:cTn id="175" dur="1" fill="hold">
                                          <p:stCondLst>
                                            <p:cond delay="499"/>
                                          </p:stCondLst>
                                        </p:cTn>
                                        <p:tgtEl>
                                          <p:spTgt spid="195"/>
                                        </p:tgtEl>
                                        <p:attrNameLst>
                                          <p:attrName>style.visibility</p:attrName>
                                        </p:attrNameLst>
                                      </p:cBhvr>
                                      <p:to>
                                        <p:strVal val="hidden"/>
                                      </p:to>
                                    </p:set>
                                  </p:childTnLst>
                                </p:cTn>
                              </p:par>
                              <p:par>
                                <p:cTn id="176" presetID="2" presetClass="exit" presetSubtype="2" fill="hold" grpId="1" nodeType="withEffect">
                                  <p:stCondLst>
                                    <p:cond delay="1000"/>
                                  </p:stCondLst>
                                  <p:childTnLst>
                                    <p:anim calcmode="lin" valueType="num">
                                      <p:cBhvr additive="base">
                                        <p:cTn id="177" dur="1750"/>
                                        <p:tgtEl>
                                          <p:spTgt spid="147"/>
                                        </p:tgtEl>
                                        <p:attrNameLst>
                                          <p:attrName>ppt_x</p:attrName>
                                        </p:attrNameLst>
                                      </p:cBhvr>
                                      <p:tavLst>
                                        <p:tav tm="0">
                                          <p:val>
                                            <p:strVal val="ppt_x"/>
                                          </p:val>
                                        </p:tav>
                                        <p:tav tm="100000">
                                          <p:val>
                                            <p:strVal val="1+ppt_w/2"/>
                                          </p:val>
                                        </p:tav>
                                      </p:tavLst>
                                    </p:anim>
                                    <p:anim calcmode="lin" valueType="num">
                                      <p:cBhvr additive="base">
                                        <p:cTn id="178" dur="1750"/>
                                        <p:tgtEl>
                                          <p:spTgt spid="147"/>
                                        </p:tgtEl>
                                        <p:attrNameLst>
                                          <p:attrName>ppt_y</p:attrName>
                                        </p:attrNameLst>
                                      </p:cBhvr>
                                      <p:tavLst>
                                        <p:tav tm="0">
                                          <p:val>
                                            <p:strVal val="ppt_y"/>
                                          </p:val>
                                        </p:tav>
                                        <p:tav tm="100000">
                                          <p:val>
                                            <p:strVal val="ppt_y"/>
                                          </p:val>
                                        </p:tav>
                                      </p:tavLst>
                                    </p:anim>
                                    <p:set>
                                      <p:cBhvr>
                                        <p:cTn id="179" dur="1" fill="hold">
                                          <p:stCondLst>
                                            <p:cond delay="1749"/>
                                          </p:stCondLst>
                                        </p:cTn>
                                        <p:tgtEl>
                                          <p:spTgt spid="147"/>
                                        </p:tgtEl>
                                        <p:attrNameLst>
                                          <p:attrName>style.visibility</p:attrName>
                                        </p:attrNameLst>
                                      </p:cBhvr>
                                      <p:to>
                                        <p:strVal val="hidden"/>
                                      </p:to>
                                    </p:set>
                                  </p:childTnLst>
                                </p:cTn>
                              </p:par>
                              <p:par>
                                <p:cTn id="180" presetID="2" presetClass="exit" presetSubtype="2" fill="hold" grpId="1" nodeType="withEffect">
                                  <p:stCondLst>
                                    <p:cond delay="1250"/>
                                  </p:stCondLst>
                                  <p:childTnLst>
                                    <p:anim calcmode="lin" valueType="num">
                                      <p:cBhvr additive="base">
                                        <p:cTn id="181" dur="1750"/>
                                        <p:tgtEl>
                                          <p:spTgt spid="148"/>
                                        </p:tgtEl>
                                        <p:attrNameLst>
                                          <p:attrName>ppt_x</p:attrName>
                                        </p:attrNameLst>
                                      </p:cBhvr>
                                      <p:tavLst>
                                        <p:tav tm="0">
                                          <p:val>
                                            <p:strVal val="ppt_x"/>
                                          </p:val>
                                        </p:tav>
                                        <p:tav tm="100000">
                                          <p:val>
                                            <p:strVal val="1+ppt_w/2"/>
                                          </p:val>
                                        </p:tav>
                                      </p:tavLst>
                                    </p:anim>
                                    <p:anim calcmode="lin" valueType="num">
                                      <p:cBhvr additive="base">
                                        <p:cTn id="182" dur="1750"/>
                                        <p:tgtEl>
                                          <p:spTgt spid="148"/>
                                        </p:tgtEl>
                                        <p:attrNameLst>
                                          <p:attrName>ppt_y</p:attrName>
                                        </p:attrNameLst>
                                      </p:cBhvr>
                                      <p:tavLst>
                                        <p:tav tm="0">
                                          <p:val>
                                            <p:strVal val="ppt_y"/>
                                          </p:val>
                                        </p:tav>
                                        <p:tav tm="100000">
                                          <p:val>
                                            <p:strVal val="ppt_y"/>
                                          </p:val>
                                        </p:tav>
                                      </p:tavLst>
                                    </p:anim>
                                    <p:set>
                                      <p:cBhvr>
                                        <p:cTn id="183" dur="1" fill="hold">
                                          <p:stCondLst>
                                            <p:cond delay="1749"/>
                                          </p:stCondLst>
                                        </p:cTn>
                                        <p:tgtEl>
                                          <p:spTgt spid="148"/>
                                        </p:tgtEl>
                                        <p:attrNameLst>
                                          <p:attrName>style.visibility</p:attrName>
                                        </p:attrNameLst>
                                      </p:cBhvr>
                                      <p:to>
                                        <p:strVal val="hidden"/>
                                      </p:to>
                                    </p:set>
                                  </p:childTnLst>
                                </p:cTn>
                              </p:par>
                              <p:par>
                                <p:cTn id="184" presetID="22" presetClass="entr" presetSubtype="1" fill="hold" grpId="0" nodeType="withEffect">
                                  <p:stCondLst>
                                    <p:cond delay="1750"/>
                                  </p:stCondLst>
                                  <p:childTnLst>
                                    <p:set>
                                      <p:cBhvr>
                                        <p:cTn id="185" dur="1" fill="hold">
                                          <p:stCondLst>
                                            <p:cond delay="0"/>
                                          </p:stCondLst>
                                        </p:cTn>
                                        <p:tgtEl>
                                          <p:spTgt spid="4"/>
                                        </p:tgtEl>
                                        <p:attrNameLst>
                                          <p:attrName>style.visibility</p:attrName>
                                        </p:attrNameLst>
                                      </p:cBhvr>
                                      <p:to>
                                        <p:strVal val="visible"/>
                                      </p:to>
                                    </p:set>
                                    <p:animEffect transition="in" filter="wipe(up)">
                                      <p:cBhvr>
                                        <p:cTn id="186" dur="500"/>
                                        <p:tgtEl>
                                          <p:spTgt spid="4"/>
                                        </p:tgtEl>
                                      </p:cBhvr>
                                    </p:animEffect>
                                  </p:childTnLst>
                                </p:cTn>
                              </p:par>
                              <p:par>
                                <p:cTn id="187" presetID="22" presetClass="entr" presetSubtype="1" fill="hold" grpId="0" nodeType="withEffect">
                                  <p:stCondLst>
                                    <p:cond delay="1750"/>
                                  </p:stCondLst>
                                  <p:childTnLst>
                                    <p:set>
                                      <p:cBhvr>
                                        <p:cTn id="188" dur="1" fill="hold">
                                          <p:stCondLst>
                                            <p:cond delay="0"/>
                                          </p:stCondLst>
                                        </p:cTn>
                                        <p:tgtEl>
                                          <p:spTgt spid="141"/>
                                        </p:tgtEl>
                                        <p:attrNameLst>
                                          <p:attrName>style.visibility</p:attrName>
                                        </p:attrNameLst>
                                      </p:cBhvr>
                                      <p:to>
                                        <p:strVal val="visible"/>
                                      </p:to>
                                    </p:set>
                                    <p:animEffect transition="in" filter="wipe(up)">
                                      <p:cBhvr>
                                        <p:cTn id="189" dur="500"/>
                                        <p:tgtEl>
                                          <p:spTgt spid="141"/>
                                        </p:tgtEl>
                                      </p:cBhvr>
                                    </p:animEffect>
                                  </p:childTnLst>
                                </p:cTn>
                              </p:par>
                              <p:par>
                                <p:cTn id="190" presetID="22" presetClass="entr" presetSubtype="1" fill="hold" grpId="0" nodeType="withEffect">
                                  <p:stCondLst>
                                    <p:cond delay="1750"/>
                                  </p:stCondLst>
                                  <p:childTnLst>
                                    <p:set>
                                      <p:cBhvr>
                                        <p:cTn id="191" dur="1" fill="hold">
                                          <p:stCondLst>
                                            <p:cond delay="0"/>
                                          </p:stCondLst>
                                        </p:cTn>
                                        <p:tgtEl>
                                          <p:spTgt spid="252"/>
                                        </p:tgtEl>
                                        <p:attrNameLst>
                                          <p:attrName>style.visibility</p:attrName>
                                        </p:attrNameLst>
                                      </p:cBhvr>
                                      <p:to>
                                        <p:strVal val="visible"/>
                                      </p:to>
                                    </p:set>
                                    <p:animEffect transition="in" filter="wipe(up)">
                                      <p:cBhvr>
                                        <p:cTn id="192" dur="500"/>
                                        <p:tgtEl>
                                          <p:spTgt spid="252"/>
                                        </p:tgtEl>
                                      </p:cBhvr>
                                    </p:animEffect>
                                  </p:childTnLst>
                                </p:cTn>
                              </p:par>
                              <p:par>
                                <p:cTn id="193" presetID="22" presetClass="entr" presetSubtype="1" fill="hold" grpId="0" nodeType="withEffect">
                                  <p:stCondLst>
                                    <p:cond delay="1750"/>
                                  </p:stCondLst>
                                  <p:childTnLst>
                                    <p:set>
                                      <p:cBhvr>
                                        <p:cTn id="194" dur="1" fill="hold">
                                          <p:stCondLst>
                                            <p:cond delay="0"/>
                                          </p:stCondLst>
                                        </p:cTn>
                                        <p:tgtEl>
                                          <p:spTgt spid="253"/>
                                        </p:tgtEl>
                                        <p:attrNameLst>
                                          <p:attrName>style.visibility</p:attrName>
                                        </p:attrNameLst>
                                      </p:cBhvr>
                                      <p:to>
                                        <p:strVal val="visible"/>
                                      </p:to>
                                    </p:set>
                                    <p:animEffect transition="in" filter="wipe(up)">
                                      <p:cBhvr>
                                        <p:cTn id="195" dur="500"/>
                                        <p:tgtEl>
                                          <p:spTgt spid="253"/>
                                        </p:tgtEl>
                                      </p:cBhvr>
                                    </p:animEffect>
                                  </p:childTnLst>
                                </p:cTn>
                              </p:par>
                              <p:par>
                                <p:cTn id="196" presetID="22" presetClass="entr" presetSubtype="1" fill="hold" grpId="0" nodeType="withEffect">
                                  <p:stCondLst>
                                    <p:cond delay="1750"/>
                                  </p:stCondLst>
                                  <p:childTnLst>
                                    <p:set>
                                      <p:cBhvr>
                                        <p:cTn id="197" dur="1" fill="hold">
                                          <p:stCondLst>
                                            <p:cond delay="0"/>
                                          </p:stCondLst>
                                        </p:cTn>
                                        <p:tgtEl>
                                          <p:spTgt spid="142"/>
                                        </p:tgtEl>
                                        <p:attrNameLst>
                                          <p:attrName>style.visibility</p:attrName>
                                        </p:attrNameLst>
                                      </p:cBhvr>
                                      <p:to>
                                        <p:strVal val="visible"/>
                                      </p:to>
                                    </p:set>
                                    <p:animEffect transition="in" filter="wipe(up)">
                                      <p:cBhvr>
                                        <p:cTn id="198" dur="500"/>
                                        <p:tgtEl>
                                          <p:spTgt spid="142"/>
                                        </p:tgtEl>
                                      </p:cBhvr>
                                    </p:animEffect>
                                  </p:childTnLst>
                                </p:cTn>
                              </p:par>
                            </p:childTnLst>
                          </p:cTn>
                        </p:par>
                      </p:childTnLst>
                    </p:cTn>
                  </p:par>
                  <p:par>
                    <p:cTn id="199" fill="hold">
                      <p:stCondLst>
                        <p:cond delay="indefinite"/>
                      </p:stCondLst>
                      <p:childTnLst>
                        <p:par>
                          <p:cTn id="200" fill="hold">
                            <p:stCondLst>
                              <p:cond delay="0"/>
                            </p:stCondLst>
                            <p:childTnLst>
                              <p:par>
                                <p:cTn id="201" presetID="22" presetClass="entr" presetSubtype="8" fill="hold" grpId="0" nodeType="clickEffect">
                                  <p:stCondLst>
                                    <p:cond delay="0"/>
                                  </p:stCondLst>
                                  <p:childTnLst>
                                    <p:set>
                                      <p:cBhvr>
                                        <p:cTn id="202" dur="1" fill="hold">
                                          <p:stCondLst>
                                            <p:cond delay="0"/>
                                          </p:stCondLst>
                                        </p:cTn>
                                        <p:tgtEl>
                                          <p:spTgt spid="223"/>
                                        </p:tgtEl>
                                        <p:attrNameLst>
                                          <p:attrName>style.visibility</p:attrName>
                                        </p:attrNameLst>
                                      </p:cBhvr>
                                      <p:to>
                                        <p:strVal val="visible"/>
                                      </p:to>
                                    </p:set>
                                    <p:animEffect transition="in" filter="wipe(left)">
                                      <p:cBhvr>
                                        <p:cTn id="203" dur="500"/>
                                        <p:tgtEl>
                                          <p:spTgt spid="223"/>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8" fill="hold" nodeType="clickEffect">
                                  <p:stCondLst>
                                    <p:cond delay="0"/>
                                  </p:stCondLst>
                                  <p:childTnLst>
                                    <p:set>
                                      <p:cBhvr>
                                        <p:cTn id="207" dur="1" fill="hold">
                                          <p:stCondLst>
                                            <p:cond delay="0"/>
                                          </p:stCondLst>
                                        </p:cTn>
                                        <p:tgtEl>
                                          <p:spTgt spid="9"/>
                                        </p:tgtEl>
                                        <p:attrNameLst>
                                          <p:attrName>style.visibility</p:attrName>
                                        </p:attrNameLst>
                                      </p:cBhvr>
                                      <p:to>
                                        <p:strVal val="visible"/>
                                      </p:to>
                                    </p:set>
                                    <p:animEffect transition="in" filter="wipe(left)">
                                      <p:cBhvr>
                                        <p:cTn id="208" dur="500"/>
                                        <p:tgtEl>
                                          <p:spTgt spid="9"/>
                                        </p:tgtEl>
                                      </p:cBhvr>
                                    </p:animEffect>
                                  </p:childTnLst>
                                </p:cTn>
                              </p:par>
                              <p:par>
                                <p:cTn id="209" presetID="22" presetClass="entr" presetSubtype="1" fill="hold" grpId="0" nodeType="withEffect">
                                  <p:stCondLst>
                                    <p:cond delay="750"/>
                                  </p:stCondLst>
                                  <p:childTnLst>
                                    <p:set>
                                      <p:cBhvr>
                                        <p:cTn id="210" dur="1" fill="hold">
                                          <p:stCondLst>
                                            <p:cond delay="0"/>
                                          </p:stCondLst>
                                        </p:cTn>
                                        <p:tgtEl>
                                          <p:spTgt spid="167"/>
                                        </p:tgtEl>
                                        <p:attrNameLst>
                                          <p:attrName>style.visibility</p:attrName>
                                        </p:attrNameLst>
                                      </p:cBhvr>
                                      <p:to>
                                        <p:strVal val="visible"/>
                                      </p:to>
                                    </p:set>
                                    <p:animEffect transition="in" filter="wipe(up)">
                                      <p:cBhvr>
                                        <p:cTn id="211" dur="500"/>
                                        <p:tgtEl>
                                          <p:spTgt spid="167"/>
                                        </p:tgtEl>
                                      </p:cBhvr>
                                    </p:animEffect>
                                  </p:childTnLst>
                                </p:cTn>
                              </p:par>
                              <p:par>
                                <p:cTn id="212" presetID="22" presetClass="entr" presetSubtype="1" fill="hold" grpId="0" nodeType="withEffect">
                                  <p:stCondLst>
                                    <p:cond delay="750"/>
                                  </p:stCondLst>
                                  <p:childTnLst>
                                    <p:set>
                                      <p:cBhvr>
                                        <p:cTn id="213" dur="1" fill="hold">
                                          <p:stCondLst>
                                            <p:cond delay="0"/>
                                          </p:stCondLst>
                                        </p:cTn>
                                        <p:tgtEl>
                                          <p:spTgt spid="168"/>
                                        </p:tgtEl>
                                        <p:attrNameLst>
                                          <p:attrName>style.visibility</p:attrName>
                                        </p:attrNameLst>
                                      </p:cBhvr>
                                      <p:to>
                                        <p:strVal val="visible"/>
                                      </p:to>
                                    </p:set>
                                    <p:animEffect transition="in" filter="wipe(up)">
                                      <p:cBhvr>
                                        <p:cTn id="214" dur="500"/>
                                        <p:tgtEl>
                                          <p:spTgt spid="168"/>
                                        </p:tgtEl>
                                      </p:cBhvr>
                                    </p:animEffect>
                                  </p:childTnLst>
                                </p:cTn>
                              </p:par>
                              <p:par>
                                <p:cTn id="215" presetID="22" presetClass="entr" presetSubtype="1" fill="hold" grpId="0" nodeType="withEffect">
                                  <p:stCondLst>
                                    <p:cond delay="750"/>
                                  </p:stCondLst>
                                  <p:childTnLst>
                                    <p:set>
                                      <p:cBhvr>
                                        <p:cTn id="216" dur="1" fill="hold">
                                          <p:stCondLst>
                                            <p:cond delay="0"/>
                                          </p:stCondLst>
                                        </p:cTn>
                                        <p:tgtEl>
                                          <p:spTgt spid="169"/>
                                        </p:tgtEl>
                                        <p:attrNameLst>
                                          <p:attrName>style.visibility</p:attrName>
                                        </p:attrNameLst>
                                      </p:cBhvr>
                                      <p:to>
                                        <p:strVal val="visible"/>
                                      </p:to>
                                    </p:set>
                                    <p:animEffect transition="in" filter="wipe(up)">
                                      <p:cBhvr>
                                        <p:cTn id="217" dur="500"/>
                                        <p:tgtEl>
                                          <p:spTgt spid="169"/>
                                        </p:tgtEl>
                                      </p:cBhvr>
                                    </p:animEffect>
                                  </p:childTnLst>
                                </p:cTn>
                              </p:par>
                              <p:par>
                                <p:cTn id="218" presetID="22" presetClass="entr" presetSubtype="1" fill="hold" grpId="0" nodeType="withEffect">
                                  <p:stCondLst>
                                    <p:cond delay="750"/>
                                  </p:stCondLst>
                                  <p:childTnLst>
                                    <p:set>
                                      <p:cBhvr>
                                        <p:cTn id="219" dur="1" fill="hold">
                                          <p:stCondLst>
                                            <p:cond delay="0"/>
                                          </p:stCondLst>
                                        </p:cTn>
                                        <p:tgtEl>
                                          <p:spTgt spid="170"/>
                                        </p:tgtEl>
                                        <p:attrNameLst>
                                          <p:attrName>style.visibility</p:attrName>
                                        </p:attrNameLst>
                                      </p:cBhvr>
                                      <p:to>
                                        <p:strVal val="visible"/>
                                      </p:to>
                                    </p:set>
                                    <p:animEffect transition="in" filter="wipe(up)">
                                      <p:cBhvr>
                                        <p:cTn id="220"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 grpId="0"/>
      <p:bldP spid="118" grpId="0"/>
      <p:bldP spid="158" grpId="0"/>
      <p:bldP spid="159" grpId="0"/>
      <p:bldP spid="223" grpId="0"/>
      <p:bldP spid="4" grpId="0" animBg="1"/>
      <p:bldP spid="141" grpId="0" animBg="1"/>
      <p:bldP spid="142" grpId="0" animBg="1"/>
      <p:bldP spid="144" grpId="0" animBg="1"/>
      <p:bldP spid="145" grpId="0" animBg="1"/>
      <p:bldP spid="146" grpId="0" animBg="1"/>
      <p:bldP spid="147" grpId="0" animBg="1"/>
      <p:bldP spid="147" grpId="1" animBg="1"/>
      <p:bldP spid="148" grpId="0" animBg="1"/>
      <p:bldP spid="148" grpId="1" animBg="1"/>
      <p:bldP spid="149" grpId="0" animBg="1"/>
      <p:bldP spid="150" grpId="0" animBg="1"/>
      <p:bldP spid="160" grpId="0" animBg="1"/>
      <p:bldP spid="166" grpId="0" animBg="1"/>
      <p:bldP spid="167" grpId="0" animBg="1"/>
      <p:bldP spid="168" grpId="0" animBg="1"/>
      <p:bldP spid="169" grpId="0" animBg="1"/>
      <p:bldP spid="170" grpId="0" animBg="1"/>
      <p:bldP spid="172" grpId="0" animBg="1"/>
      <p:bldP spid="173" grpId="0" animBg="1"/>
      <p:bldP spid="161" grpId="0" animBg="1"/>
      <p:bldP spid="162" grpId="0" animBg="1"/>
      <p:bldP spid="171" grpId="0" animBg="1"/>
      <p:bldP spid="171" grpId="1" animBg="1"/>
      <p:bldP spid="174" grpId="0" animBg="1"/>
      <p:bldP spid="207" grpId="0" animBg="1"/>
      <p:bldP spid="207" grpId="1" animBg="1"/>
      <p:bldP spid="211" grpId="0" animBg="1"/>
      <p:bldP spid="211" grpId="1" animBg="1"/>
      <p:bldP spid="212" grpId="0" animBg="1"/>
      <p:bldP spid="213" grpId="0" animBg="1"/>
      <p:bldP spid="225" grpId="0" animBg="1"/>
      <p:bldP spid="235" grpId="0" animBg="1"/>
      <p:bldP spid="246" grpId="0" animBg="1"/>
      <p:bldP spid="250" grpId="0" animBg="1"/>
      <p:bldP spid="251" grpId="0" animBg="1"/>
      <p:bldP spid="252" grpId="0" animBg="1"/>
      <p:bldP spid="253" grpId="0" animBg="1"/>
      <p:bldP spid="254" grpId="0" animBg="1"/>
      <p:bldP spid="254" grpId="1" animBg="1"/>
      <p:bldP spid="2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30" name="think-cell Slide" r:id="rId4" imgW="353" imgH="353" progId="TCLayout.ActiveDocument.1">
                  <p:embed/>
                </p:oleObj>
              </mc:Choice>
              <mc:Fallback>
                <p:oleObj name="think-cell Slid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0481" y="1365393"/>
            <a:ext cx="267989" cy="888360"/>
          </a:xfrm>
          <a:prstGeom prst="rect">
            <a:avLst/>
          </a:prstGeom>
        </p:spPr>
      </p:pic>
      <p:sp>
        <p:nvSpPr>
          <p:cNvPr id="2" name="Title 1"/>
          <p:cNvSpPr>
            <a:spLocks noGrp="1"/>
          </p:cNvSpPr>
          <p:nvPr>
            <p:ph type="title"/>
          </p:nvPr>
        </p:nvSpPr>
        <p:spPr/>
        <p:txBody>
          <a:bodyPr/>
          <a:lstStyle/>
          <a:p>
            <a:r>
              <a:rPr lang="en-NZ" dirty="0" smtClean="0"/>
              <a:t>Maximize </a:t>
            </a:r>
            <a:r>
              <a:rPr lang="en-NZ" dirty="0"/>
              <a:t>your infrastructure utilization 7 x 24 x 365</a:t>
            </a:r>
          </a:p>
        </p:txBody>
      </p:sp>
      <p:sp>
        <p:nvSpPr>
          <p:cNvPr id="3" name="Text Placeholder 2"/>
          <p:cNvSpPr>
            <a:spLocks noGrp="1"/>
          </p:cNvSpPr>
          <p:nvPr>
            <p:ph type="body" sz="quarter" idx="13"/>
          </p:nvPr>
        </p:nvSpPr>
        <p:spPr/>
        <p:txBody>
          <a:bodyPr/>
          <a:lstStyle/>
          <a:p>
            <a:r>
              <a:rPr lang="en-US" dirty="0" smtClean="0"/>
              <a:t>Synergy solutions for </a:t>
            </a:r>
            <a:r>
              <a:rPr lang="en-US" dirty="0"/>
              <a:t>Traditional and Cloud Apps </a:t>
            </a:r>
            <a:endParaRPr lang="en-NZ" dirty="0"/>
          </a:p>
        </p:txBody>
      </p:sp>
      <p:sp>
        <p:nvSpPr>
          <p:cNvPr id="4" name="Rectangle 3"/>
          <p:cNvSpPr/>
          <p:nvPr/>
        </p:nvSpPr>
        <p:spPr bwMode="ltGray">
          <a:xfrm>
            <a:off x="413317" y="2275281"/>
            <a:ext cx="2157984" cy="548640"/>
          </a:xfrm>
          <a:prstGeom prst="rect">
            <a:avLst/>
          </a:prstGeom>
          <a:solidFill>
            <a:schemeClr val="tx2"/>
          </a:solidFill>
          <a:ln w="38100">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600" b="1" dirty="0">
                <a:solidFill>
                  <a:prstClr val="white"/>
                </a:solidFill>
                <a:ea typeface="Calibri" panose="020F0502020204030204" pitchFamily="34" charset="0"/>
                <a:cs typeface="Arial" panose="020B0604020202020204" pitchFamily="34" charset="0"/>
              </a:rPr>
              <a:t>Data Management</a:t>
            </a:r>
          </a:p>
        </p:txBody>
      </p:sp>
      <p:sp>
        <p:nvSpPr>
          <p:cNvPr id="5" name="Rectangle 4"/>
          <p:cNvSpPr/>
          <p:nvPr/>
        </p:nvSpPr>
        <p:spPr bwMode="ltGray">
          <a:xfrm>
            <a:off x="2741258" y="2275281"/>
            <a:ext cx="2157984" cy="548640"/>
          </a:xfrm>
          <a:prstGeom prst="rect">
            <a:avLst/>
          </a:prstGeom>
          <a:solidFill>
            <a:schemeClr val="tx2"/>
          </a:solidFill>
          <a:ln w="38100">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600" b="1" dirty="0">
                <a:solidFill>
                  <a:prstClr val="white"/>
                </a:solidFill>
                <a:ea typeface="Calibri" panose="020F0502020204030204" pitchFamily="34" charset="0"/>
                <a:cs typeface="Arial" panose="020B0604020202020204" pitchFamily="34" charset="0"/>
              </a:rPr>
              <a:t>Collaboration</a:t>
            </a:r>
          </a:p>
        </p:txBody>
      </p:sp>
      <p:sp>
        <p:nvSpPr>
          <p:cNvPr id="6" name="Rectangle 5"/>
          <p:cNvSpPr/>
          <p:nvPr/>
        </p:nvSpPr>
        <p:spPr bwMode="ltGray">
          <a:xfrm>
            <a:off x="5069199" y="2277688"/>
            <a:ext cx="2157984" cy="548640"/>
          </a:xfrm>
          <a:prstGeom prst="rect">
            <a:avLst/>
          </a:prstGeom>
          <a:solidFill>
            <a:schemeClr val="tx2"/>
          </a:solidFill>
          <a:ln w="38100">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600" b="1" dirty="0">
                <a:solidFill>
                  <a:prstClr val="white"/>
                </a:solidFill>
                <a:ea typeface="Calibri" panose="020F0502020204030204" pitchFamily="34" charset="0"/>
                <a:cs typeface="Arial" panose="020B0604020202020204" pitchFamily="34" charset="0"/>
              </a:rPr>
              <a:t>Virtualization and VDI</a:t>
            </a:r>
          </a:p>
        </p:txBody>
      </p:sp>
      <p:sp>
        <p:nvSpPr>
          <p:cNvPr id="7" name="Rectangle 6"/>
          <p:cNvSpPr/>
          <p:nvPr/>
        </p:nvSpPr>
        <p:spPr bwMode="ltGray">
          <a:xfrm>
            <a:off x="7397140" y="2281593"/>
            <a:ext cx="2157984" cy="548640"/>
          </a:xfrm>
          <a:prstGeom prst="rect">
            <a:avLst/>
          </a:prstGeom>
          <a:solidFill>
            <a:srgbClr val="00B388"/>
          </a:solid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600" b="1" dirty="0">
                <a:solidFill>
                  <a:prstClr val="white"/>
                </a:solidFill>
                <a:ea typeface="Calibri" panose="020F0502020204030204" pitchFamily="34" charset="0"/>
                <a:cs typeface="Arial" panose="020B0604020202020204" pitchFamily="34" charset="0"/>
              </a:rPr>
              <a:t>DevOps</a:t>
            </a:r>
          </a:p>
        </p:txBody>
      </p:sp>
      <p:sp>
        <p:nvSpPr>
          <p:cNvPr id="8" name="Rectangle 7"/>
          <p:cNvSpPr/>
          <p:nvPr/>
        </p:nvSpPr>
        <p:spPr bwMode="ltGray">
          <a:xfrm>
            <a:off x="9725082" y="2281813"/>
            <a:ext cx="2049128" cy="548640"/>
          </a:xfrm>
          <a:prstGeom prst="rect">
            <a:avLst/>
          </a:prstGeom>
          <a:solidFill>
            <a:srgbClr val="00B388"/>
          </a:solid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600" b="1" dirty="0">
                <a:solidFill>
                  <a:prstClr val="white"/>
                </a:solidFill>
                <a:ea typeface="Calibri" panose="020F0502020204030204" pitchFamily="34" charset="0"/>
                <a:cs typeface="Arial" panose="020B0604020202020204" pitchFamily="34" charset="0"/>
              </a:rPr>
              <a:t>Hybrid Cloud</a:t>
            </a:r>
          </a:p>
        </p:txBody>
      </p:sp>
      <p:sp>
        <p:nvSpPr>
          <p:cNvPr id="9" name="Rectangle 8"/>
          <p:cNvSpPr/>
          <p:nvPr/>
        </p:nvSpPr>
        <p:spPr bwMode="ltGray">
          <a:xfrm>
            <a:off x="407397" y="2938809"/>
            <a:ext cx="2163904" cy="1230422"/>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marL="0" lvl="2" algn="ctr">
              <a:lnSpc>
                <a:spcPct val="80000"/>
              </a:lnSpc>
              <a:spcBef>
                <a:spcPts val="600"/>
              </a:spcBef>
            </a:pPr>
            <a:r>
              <a:rPr lang="en-US" sz="1400" b="1" dirty="0">
                <a:solidFill>
                  <a:prstClr val="black"/>
                </a:solidFill>
                <a:ea typeface="Calibri" panose="020F0502020204030204" pitchFamily="34" charset="0"/>
                <a:cs typeface="Arial" panose="020B0604020202020204" pitchFamily="34" charset="0"/>
              </a:rPr>
              <a:t>Accelerate Deployment</a:t>
            </a:r>
          </a:p>
          <a:p>
            <a:pPr marL="0" lvl="2" algn="ctr">
              <a:lnSpc>
                <a:spcPct val="80000"/>
              </a:lnSpc>
              <a:spcBef>
                <a:spcPts val="600"/>
              </a:spcBef>
            </a:pPr>
            <a:r>
              <a:rPr lang="en-US" sz="1200" dirty="0" smtClean="0">
                <a:solidFill>
                  <a:prstClr val="black"/>
                </a:solidFill>
                <a:ea typeface="Calibri" panose="020F0502020204030204" pitchFamily="34" charset="0"/>
                <a:cs typeface="Arial" panose="020B0604020202020204" pitchFamily="34" charset="0"/>
              </a:rPr>
              <a:t>Compose your infrastructure to match the needs of your data</a:t>
            </a:r>
            <a:endParaRPr lang="en-US" sz="1200" dirty="0">
              <a:solidFill>
                <a:prstClr val="black"/>
              </a:solidFill>
              <a:ea typeface="Calibri" panose="020F0502020204030204" pitchFamily="34" charset="0"/>
              <a:cs typeface="Arial" panose="020B0604020202020204" pitchFamily="34" charset="0"/>
            </a:endParaRPr>
          </a:p>
          <a:p>
            <a:pPr marL="0" lvl="2" algn="ctr">
              <a:lnSpc>
                <a:spcPct val="80000"/>
              </a:lnSpc>
              <a:spcBef>
                <a:spcPts val="600"/>
              </a:spcBef>
            </a:pPr>
            <a:r>
              <a:rPr lang="en-US" sz="1200" b="1" dirty="0" smtClean="0">
                <a:solidFill>
                  <a:prstClr val="black"/>
                </a:solidFill>
                <a:ea typeface="Calibri" panose="020F0502020204030204" pitchFamily="34" charset="0"/>
                <a:cs typeface="Arial" panose="020B0604020202020204" pitchFamily="34" charset="0"/>
              </a:rPr>
              <a:t>Oracle </a:t>
            </a:r>
            <a:r>
              <a:rPr lang="en-US" sz="1200" b="1" dirty="0">
                <a:solidFill>
                  <a:prstClr val="black"/>
                </a:solidFill>
                <a:ea typeface="Calibri" panose="020F0502020204030204" pitchFamily="34" charset="0"/>
                <a:cs typeface="Arial" panose="020B0604020202020204" pitchFamily="34" charset="0"/>
              </a:rPr>
              <a:t>| SAP </a:t>
            </a:r>
            <a:r>
              <a:rPr lang="en-US" sz="1200" b="1" dirty="0" smtClean="0">
                <a:solidFill>
                  <a:prstClr val="black"/>
                </a:solidFill>
                <a:ea typeface="Calibri" panose="020F0502020204030204" pitchFamily="34" charset="0"/>
                <a:cs typeface="Arial" panose="020B0604020202020204" pitchFamily="34" charset="0"/>
              </a:rPr>
              <a:t>HANA | SQL</a:t>
            </a:r>
            <a:endParaRPr lang="en-US" sz="1200" b="1" dirty="0">
              <a:solidFill>
                <a:prstClr val="black"/>
              </a:solidFill>
              <a:ea typeface="Calibri" panose="020F0502020204030204" pitchFamily="34" charset="0"/>
              <a:cs typeface="Arial" panose="020B0604020202020204" pitchFamily="34" charset="0"/>
            </a:endParaRPr>
          </a:p>
        </p:txBody>
      </p:sp>
      <p:sp>
        <p:nvSpPr>
          <p:cNvPr id="10" name="Rectangle 9"/>
          <p:cNvSpPr/>
          <p:nvPr/>
        </p:nvSpPr>
        <p:spPr bwMode="ltGray">
          <a:xfrm>
            <a:off x="2741259" y="2940109"/>
            <a:ext cx="2157984" cy="122962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marL="0" lvl="2" algn="ctr">
              <a:lnSpc>
                <a:spcPct val="80000"/>
              </a:lnSpc>
              <a:spcBef>
                <a:spcPts val="600"/>
              </a:spcBef>
            </a:pPr>
            <a:r>
              <a:rPr lang="en-US" sz="1400" b="1" dirty="0">
                <a:solidFill>
                  <a:prstClr val="black"/>
                </a:solidFill>
                <a:ea typeface="Calibri" panose="020F0502020204030204" pitchFamily="34" charset="0"/>
                <a:cs typeface="Arial" panose="020B0604020202020204" pitchFamily="34" charset="0"/>
              </a:rPr>
              <a:t>Increase Flexibility</a:t>
            </a:r>
          </a:p>
          <a:p>
            <a:pPr marL="0" lvl="2" algn="ctr">
              <a:lnSpc>
                <a:spcPct val="80000"/>
              </a:lnSpc>
              <a:spcBef>
                <a:spcPts val="600"/>
              </a:spcBef>
            </a:pPr>
            <a:r>
              <a:rPr lang="en-US" sz="1200" dirty="0" smtClean="0">
                <a:solidFill>
                  <a:prstClr val="black"/>
                </a:solidFill>
                <a:ea typeface="Calibri" panose="020F0502020204030204" pitchFamily="34" charset="0"/>
                <a:cs typeface="Arial" panose="020B0604020202020204" pitchFamily="34" charset="0"/>
              </a:rPr>
              <a:t>Deploy </a:t>
            </a:r>
            <a:r>
              <a:rPr lang="en-US" sz="1200" dirty="0">
                <a:solidFill>
                  <a:prstClr val="black"/>
                </a:solidFill>
                <a:ea typeface="Calibri" panose="020F0502020204030204" pitchFamily="34" charset="0"/>
                <a:cs typeface="Arial" panose="020B0604020202020204" pitchFamily="34" charset="0"/>
              </a:rPr>
              <a:t>apps </a:t>
            </a:r>
            <a:r>
              <a:rPr lang="en-US" sz="1200" dirty="0" smtClean="0">
                <a:solidFill>
                  <a:prstClr val="black"/>
                </a:solidFill>
                <a:ea typeface="Calibri" panose="020F0502020204030204" pitchFamily="34" charset="0"/>
                <a:cs typeface="Arial" panose="020B0604020202020204" pitchFamily="34" charset="0"/>
              </a:rPr>
              <a:t>quickly to optimize efficiencies</a:t>
            </a:r>
          </a:p>
          <a:p>
            <a:pPr algn="ctr">
              <a:lnSpc>
                <a:spcPct val="80000"/>
              </a:lnSpc>
              <a:spcBef>
                <a:spcPts val="1800"/>
              </a:spcBef>
            </a:pPr>
            <a:r>
              <a:rPr lang="en-US" sz="1200" b="1" dirty="0" smtClean="0">
                <a:solidFill>
                  <a:prstClr val="black"/>
                </a:solidFill>
                <a:ea typeface="Calibri" panose="020F0502020204030204" pitchFamily="34" charset="0"/>
                <a:cs typeface="Arial" panose="020B0604020202020204" pitchFamily="34" charset="0"/>
              </a:rPr>
              <a:t>Exchange | SharePoint</a:t>
            </a:r>
            <a:endParaRPr lang="en-US" sz="1200" b="1" dirty="0">
              <a:solidFill>
                <a:prstClr val="black"/>
              </a:solidFill>
              <a:ea typeface="Calibri" panose="020F0502020204030204" pitchFamily="34" charset="0"/>
              <a:cs typeface="Arial" panose="020B0604020202020204" pitchFamily="34" charset="0"/>
            </a:endParaRPr>
          </a:p>
        </p:txBody>
      </p:sp>
      <p:sp>
        <p:nvSpPr>
          <p:cNvPr id="11" name="Rectangle 10"/>
          <p:cNvSpPr/>
          <p:nvPr/>
        </p:nvSpPr>
        <p:spPr bwMode="ltGray">
          <a:xfrm>
            <a:off x="5069201" y="2938809"/>
            <a:ext cx="2157982" cy="123042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marL="0" lvl="2" algn="ctr">
              <a:lnSpc>
                <a:spcPct val="80000"/>
              </a:lnSpc>
              <a:spcBef>
                <a:spcPts val="600"/>
              </a:spcBef>
            </a:pPr>
            <a:r>
              <a:rPr lang="en-US" sz="1400" b="1" dirty="0">
                <a:solidFill>
                  <a:srgbClr val="231F20"/>
                </a:solidFill>
                <a:ea typeface="HP Simplified"/>
                <a:cs typeface="Arial"/>
              </a:rPr>
              <a:t>Optimize Infrastructure</a:t>
            </a:r>
            <a:endParaRPr lang="en-US" sz="1400" b="1" dirty="0">
              <a:solidFill>
                <a:prstClr val="black"/>
              </a:solidFill>
              <a:ea typeface="Calibri" panose="020F0502020204030204" pitchFamily="34" charset="0"/>
              <a:cs typeface="Arial" panose="020B0604020202020204" pitchFamily="34" charset="0"/>
            </a:endParaRPr>
          </a:p>
          <a:p>
            <a:pPr marL="0" lvl="2" algn="ctr">
              <a:lnSpc>
                <a:spcPct val="80000"/>
              </a:lnSpc>
              <a:spcBef>
                <a:spcPts val="600"/>
              </a:spcBef>
            </a:pPr>
            <a:r>
              <a:rPr lang="en-US" sz="1200" dirty="0" smtClean="0">
                <a:solidFill>
                  <a:prstClr val="black"/>
                </a:solidFill>
                <a:ea typeface="Calibri" panose="020F0502020204030204" pitchFamily="34" charset="0"/>
                <a:cs typeface="Arial" panose="020B0604020202020204" pitchFamily="34" charset="0"/>
              </a:rPr>
              <a:t>Ideal </a:t>
            </a:r>
            <a:r>
              <a:rPr lang="en-US" sz="1200" dirty="0">
                <a:solidFill>
                  <a:prstClr val="black"/>
                </a:solidFill>
                <a:ea typeface="Calibri" panose="020F0502020204030204" pitchFamily="34" charset="0"/>
                <a:cs typeface="Arial" panose="020B0604020202020204" pitchFamily="34" charset="0"/>
              </a:rPr>
              <a:t>for VM farms, high density, and high graphic VDI </a:t>
            </a:r>
            <a:r>
              <a:rPr lang="en-US" sz="1200" dirty="0" smtClean="0">
                <a:solidFill>
                  <a:prstClr val="black"/>
                </a:solidFill>
                <a:ea typeface="Calibri" panose="020F0502020204030204" pitchFamily="34" charset="0"/>
                <a:cs typeface="Arial" panose="020B0604020202020204" pitchFamily="34" charset="0"/>
              </a:rPr>
              <a:t>demands</a:t>
            </a:r>
            <a:endParaRPr lang="en-US" sz="1200" dirty="0">
              <a:solidFill>
                <a:prstClr val="black"/>
              </a:solidFill>
              <a:ea typeface="Calibri" panose="020F0502020204030204" pitchFamily="34" charset="0"/>
              <a:cs typeface="Arial" panose="020B0604020202020204" pitchFamily="34" charset="0"/>
            </a:endParaRPr>
          </a:p>
          <a:p>
            <a:pPr algn="ctr">
              <a:lnSpc>
                <a:spcPct val="80000"/>
              </a:lnSpc>
              <a:spcBef>
                <a:spcPts val="600"/>
              </a:spcBef>
            </a:pPr>
            <a:r>
              <a:rPr lang="en-US" sz="1200" b="1" dirty="0">
                <a:solidFill>
                  <a:prstClr val="black"/>
                </a:solidFill>
                <a:ea typeface="Calibri" panose="020F0502020204030204" pitchFamily="34" charset="0"/>
                <a:cs typeface="Arial" panose="020B0604020202020204" pitchFamily="34" charset="0"/>
              </a:rPr>
              <a:t>VMware | Oracle VM | Citrix</a:t>
            </a:r>
          </a:p>
        </p:txBody>
      </p:sp>
      <p:sp>
        <p:nvSpPr>
          <p:cNvPr id="12" name="Rectangle 11"/>
          <p:cNvSpPr/>
          <p:nvPr/>
        </p:nvSpPr>
        <p:spPr bwMode="ltGray">
          <a:xfrm>
            <a:off x="7397141" y="2940110"/>
            <a:ext cx="2157984" cy="1229621"/>
          </a:xfrm>
          <a:prstGeom prst="rect">
            <a:avLst/>
          </a:prstGeom>
          <a:solidFill>
            <a:schemeClr val="bg1"/>
          </a:solid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algn="ctr">
              <a:lnSpc>
                <a:spcPct val="80000"/>
              </a:lnSpc>
              <a:spcBef>
                <a:spcPts val="600"/>
              </a:spcBef>
            </a:pPr>
            <a:r>
              <a:rPr lang="en-US" sz="1400" b="1" dirty="0">
                <a:solidFill>
                  <a:prstClr val="black"/>
                </a:solidFill>
                <a:ea typeface="Calibri" panose="020F0502020204030204" pitchFamily="34" charset="0"/>
                <a:cs typeface="Arial" panose="020B0604020202020204" pitchFamily="34" charset="0"/>
              </a:rPr>
              <a:t>Fast Deployment</a:t>
            </a:r>
          </a:p>
          <a:p>
            <a:pPr algn="ctr">
              <a:lnSpc>
                <a:spcPct val="80000"/>
              </a:lnSpc>
              <a:spcBef>
                <a:spcPts val="600"/>
              </a:spcBef>
            </a:pPr>
            <a:r>
              <a:rPr lang="en-US" sz="1200" dirty="0" smtClean="0">
                <a:solidFill>
                  <a:prstClr val="black"/>
                </a:solidFill>
                <a:ea typeface="Calibri" panose="020F0502020204030204" pitchFamily="34" charset="0"/>
                <a:cs typeface="Arial" panose="020B0604020202020204" pitchFamily="34" charset="0"/>
              </a:rPr>
              <a:t>Deploy / ReDeploy quickly with an </a:t>
            </a:r>
            <a:r>
              <a:rPr lang="en-US" sz="1200" dirty="0">
                <a:solidFill>
                  <a:prstClr val="black"/>
                </a:solidFill>
                <a:ea typeface="Calibri" panose="020F0502020204030204" pitchFamily="34" charset="0"/>
                <a:cs typeface="Arial" panose="020B0604020202020204" pitchFamily="34" charset="0"/>
              </a:rPr>
              <a:t>automated process</a:t>
            </a:r>
          </a:p>
          <a:p>
            <a:pPr algn="ctr">
              <a:lnSpc>
                <a:spcPct val="80000"/>
              </a:lnSpc>
              <a:spcBef>
                <a:spcPts val="600"/>
              </a:spcBef>
            </a:pPr>
            <a:r>
              <a:rPr lang="en-US" sz="1200" b="1" dirty="0">
                <a:solidFill>
                  <a:prstClr val="black"/>
                </a:solidFill>
                <a:ea typeface="Calibri" panose="020F0502020204030204" pitchFamily="34" charset="0"/>
                <a:cs typeface="Arial" panose="020B0604020202020204" pitchFamily="34" charset="0"/>
              </a:rPr>
              <a:t>Docker | Chef | Puppet |  </a:t>
            </a:r>
            <a:r>
              <a:rPr lang="en-US" sz="1200" b="1" dirty="0" smtClean="0">
                <a:solidFill>
                  <a:prstClr val="black"/>
                </a:solidFill>
                <a:ea typeface="Calibri" panose="020F0502020204030204" pitchFamily="34" charset="0"/>
                <a:cs typeface="Arial" panose="020B0604020202020204" pitchFamily="34" charset="0"/>
              </a:rPr>
              <a:t>Ansible | Mesosphere | Terraform | RH Openshift</a:t>
            </a:r>
            <a:endParaRPr lang="en-US" sz="1200" b="1" dirty="0">
              <a:solidFill>
                <a:prstClr val="black"/>
              </a:solidFill>
              <a:ea typeface="Calibri" panose="020F0502020204030204" pitchFamily="34" charset="0"/>
              <a:cs typeface="Arial" panose="020B0604020202020204" pitchFamily="34" charset="0"/>
            </a:endParaRPr>
          </a:p>
        </p:txBody>
      </p:sp>
      <p:sp>
        <p:nvSpPr>
          <p:cNvPr id="13" name="Rectangle 12"/>
          <p:cNvSpPr/>
          <p:nvPr/>
        </p:nvSpPr>
        <p:spPr bwMode="ltGray">
          <a:xfrm>
            <a:off x="9725082" y="2938809"/>
            <a:ext cx="2049128" cy="1230420"/>
          </a:xfrm>
          <a:prstGeom prst="rect">
            <a:avLst/>
          </a:prstGeom>
          <a:solidFill>
            <a:schemeClr val="bg1"/>
          </a:solidFill>
          <a:ln w="381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algn="ctr">
              <a:lnSpc>
                <a:spcPct val="80000"/>
              </a:lnSpc>
              <a:spcBef>
                <a:spcPts val="600"/>
              </a:spcBef>
            </a:pPr>
            <a:r>
              <a:rPr lang="en-US" sz="1400" b="1" dirty="0" smtClean="0">
                <a:solidFill>
                  <a:prstClr val="black"/>
                </a:solidFill>
                <a:ea typeface="Calibri" panose="020F0502020204030204" pitchFamily="34" charset="0"/>
                <a:cs typeface="Arial" panose="020B0604020202020204" pitchFamily="34" charset="0"/>
              </a:rPr>
              <a:t>Cost </a:t>
            </a:r>
            <a:r>
              <a:rPr lang="en-US" sz="1400" b="1" dirty="0">
                <a:solidFill>
                  <a:prstClr val="black"/>
                </a:solidFill>
                <a:ea typeface="Calibri" panose="020F0502020204030204" pitchFamily="34" charset="0"/>
                <a:cs typeface="Arial" panose="020B0604020202020204" pitchFamily="34" charset="0"/>
              </a:rPr>
              <a:t>Effective</a:t>
            </a:r>
          </a:p>
          <a:p>
            <a:pPr algn="ctr">
              <a:lnSpc>
                <a:spcPct val="80000"/>
              </a:lnSpc>
              <a:spcBef>
                <a:spcPts val="600"/>
              </a:spcBef>
            </a:pPr>
            <a:r>
              <a:rPr lang="en-US" sz="1200" dirty="0" smtClean="0">
                <a:solidFill>
                  <a:prstClr val="black"/>
                </a:solidFill>
                <a:ea typeface="Calibri" panose="020F0502020204030204" pitchFamily="34" charset="0"/>
                <a:cs typeface="Arial" panose="020B0604020202020204" pitchFamily="34" charset="0"/>
              </a:rPr>
              <a:t>Run </a:t>
            </a:r>
            <a:r>
              <a:rPr lang="en-US" sz="1200" dirty="0">
                <a:solidFill>
                  <a:prstClr val="black"/>
                </a:solidFill>
                <a:ea typeface="Calibri" panose="020F0502020204030204" pitchFamily="34" charset="0"/>
                <a:cs typeface="Arial" panose="020B0604020202020204" pitchFamily="34" charset="0"/>
              </a:rPr>
              <a:t>private cloud and traditional apps on shared </a:t>
            </a:r>
            <a:r>
              <a:rPr lang="en-US" sz="1200" dirty="0" smtClean="0">
                <a:solidFill>
                  <a:prstClr val="black"/>
                </a:solidFill>
                <a:ea typeface="Calibri" panose="020F0502020204030204" pitchFamily="34" charset="0"/>
                <a:cs typeface="Arial" panose="020B0604020202020204" pitchFamily="34" charset="0"/>
              </a:rPr>
              <a:t>infrastructure</a:t>
            </a:r>
          </a:p>
          <a:p>
            <a:pPr algn="ctr">
              <a:lnSpc>
                <a:spcPct val="80000"/>
              </a:lnSpc>
              <a:spcBef>
                <a:spcPts val="600"/>
              </a:spcBef>
            </a:pPr>
            <a:r>
              <a:rPr lang="en-US" sz="1200" b="1" dirty="0" smtClean="0">
                <a:solidFill>
                  <a:prstClr val="black"/>
                </a:solidFill>
                <a:ea typeface="Calibri" panose="020F0502020204030204" pitchFamily="34" charset="0"/>
                <a:cs typeface="Arial" panose="020B0604020202020204" pitchFamily="34" charset="0"/>
              </a:rPr>
              <a:t>Helion </a:t>
            </a:r>
            <a:r>
              <a:rPr lang="en-US" sz="1200" b="1" dirty="0">
                <a:solidFill>
                  <a:prstClr val="black"/>
                </a:solidFill>
                <a:ea typeface="Calibri" panose="020F0502020204030204" pitchFamily="34" charset="0"/>
                <a:cs typeface="Arial" panose="020B0604020202020204" pitchFamily="34" charset="0"/>
              </a:rPr>
              <a:t>CloudSystem10</a:t>
            </a:r>
          </a:p>
        </p:txBody>
      </p:sp>
      <p:cxnSp>
        <p:nvCxnSpPr>
          <p:cNvPr id="15" name="Straight Connector 14"/>
          <p:cNvCxnSpPr>
            <a:cxnSpLocks/>
          </p:cNvCxnSpPr>
          <p:nvPr/>
        </p:nvCxnSpPr>
        <p:spPr>
          <a:xfrm flipH="1">
            <a:off x="6470371" y="2122229"/>
            <a:ext cx="5303520" cy="125"/>
          </a:xfrm>
          <a:prstGeom prst="line">
            <a:avLst/>
          </a:prstGeom>
          <a:noFill/>
          <a:ln w="38100" cap="flat" cmpd="sng" algn="ctr">
            <a:solidFill>
              <a:srgbClr val="00B388"/>
            </a:solidFill>
            <a:prstDash val="solid"/>
            <a:miter lim="800000"/>
            <a:headEnd type="triangle"/>
          </a:ln>
          <a:effectLst/>
        </p:spPr>
      </p:cxnSp>
      <p:cxnSp>
        <p:nvCxnSpPr>
          <p:cNvPr id="17" name="Straight Connector 16"/>
          <p:cNvCxnSpPr>
            <a:cxnSpLocks/>
          </p:cNvCxnSpPr>
          <p:nvPr/>
        </p:nvCxnSpPr>
        <p:spPr>
          <a:xfrm flipH="1">
            <a:off x="349163" y="2122229"/>
            <a:ext cx="5486400" cy="0"/>
          </a:xfrm>
          <a:prstGeom prst="line">
            <a:avLst/>
          </a:prstGeom>
          <a:noFill/>
          <a:ln w="38100" cap="flat" cmpd="sng" algn="ctr">
            <a:solidFill>
              <a:schemeClr val="tx2"/>
            </a:solidFill>
            <a:prstDash val="solid"/>
            <a:miter lim="800000"/>
            <a:headEnd type="none"/>
            <a:tailEnd type="triangle"/>
          </a:ln>
          <a:effectLst/>
        </p:spPr>
      </p:cxnSp>
      <p:sp>
        <p:nvSpPr>
          <p:cNvPr id="27" name="Rectangle 26"/>
          <p:cNvSpPr/>
          <p:nvPr/>
        </p:nvSpPr>
        <p:spPr bwMode="ltGray">
          <a:xfrm>
            <a:off x="2871474" y="4181933"/>
            <a:ext cx="2065329" cy="9226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t"/>
          <a:lstStyle/>
          <a:p>
            <a:pPr marL="0" lvl="2">
              <a:lnSpc>
                <a:spcPct val="95000"/>
              </a:lnSpc>
            </a:pPr>
            <a:r>
              <a:rPr lang="en-US" sz="1200" u="sng" dirty="0" smtClean="0">
                <a:solidFill>
                  <a:prstClr val="black"/>
                </a:solidFill>
                <a:ea typeface="Calibri" panose="020F0502020204030204" pitchFamily="34" charset="0"/>
                <a:cs typeface="Arial" panose="020B0604020202020204" pitchFamily="34" charset="0"/>
              </a:rPr>
              <a:t>RAs/RCs</a:t>
            </a:r>
          </a:p>
          <a:p>
            <a:pPr marL="171450" lvl="1" indent="-171450" fontAlgn="ctr">
              <a:lnSpc>
                <a:spcPct val="95000"/>
              </a:lnSpc>
              <a:spcBef>
                <a:spcPts val="300"/>
              </a:spcBef>
              <a:buFont typeface="Symbol" panose="05050102010706020507" pitchFamily="18" charset="2"/>
              <a:buChar char="-"/>
            </a:pPr>
            <a:r>
              <a:rPr lang="en-US" sz="1200" dirty="0" smtClean="0">
                <a:solidFill>
                  <a:schemeClr val="accent2">
                    <a:lumMod val="75000"/>
                  </a:schemeClr>
                </a:solidFill>
                <a:hlinkClick r:id="rId7" action="ppaction://hlinkfile"/>
              </a:rPr>
              <a:t>MS Exchange 2013, RC</a:t>
            </a:r>
            <a:endParaRPr lang="en-US" sz="1200" dirty="0" smtClean="0">
              <a:solidFill>
                <a:schemeClr val="accent2">
                  <a:lumMod val="75000"/>
                </a:schemeClr>
              </a:solidFill>
            </a:endParaRPr>
          </a:p>
          <a:p>
            <a:pPr marL="171450" lvl="1" indent="-171450" fontAlgn="ctr">
              <a:lnSpc>
                <a:spcPct val="95000"/>
              </a:lnSpc>
              <a:buFont typeface="Symbol" panose="05050102010706020507" pitchFamily="18" charset="2"/>
              <a:buChar char="-"/>
            </a:pPr>
            <a:r>
              <a:rPr lang="en-US" sz="1200" dirty="0" smtClean="0">
                <a:solidFill>
                  <a:schemeClr val="accent2">
                    <a:lumMod val="75000"/>
                  </a:schemeClr>
                </a:solidFill>
                <a:hlinkClick r:id="rId8"/>
              </a:rPr>
              <a:t>MS Exchange &amp; SharePoint 2016, RC</a:t>
            </a:r>
            <a:endParaRPr lang="en-US" sz="1200" dirty="0">
              <a:solidFill>
                <a:prstClr val="black"/>
              </a:solidFill>
            </a:endParaRPr>
          </a:p>
        </p:txBody>
      </p:sp>
      <p:sp>
        <p:nvSpPr>
          <p:cNvPr id="28" name="Rectangle 27"/>
          <p:cNvSpPr/>
          <p:nvPr/>
        </p:nvSpPr>
        <p:spPr bwMode="ltGray">
          <a:xfrm>
            <a:off x="500743" y="4181933"/>
            <a:ext cx="2080726" cy="181137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t"/>
          <a:lstStyle/>
          <a:p>
            <a:pPr marL="0" lvl="2">
              <a:lnSpc>
                <a:spcPct val="95000"/>
              </a:lnSpc>
              <a:spcBef>
                <a:spcPts val="600"/>
              </a:spcBef>
            </a:pPr>
            <a:r>
              <a:rPr lang="en-US" sz="1100" u="sng" kern="0" dirty="0" smtClean="0">
                <a:solidFill>
                  <a:prstClr val="black"/>
                </a:solidFill>
              </a:rPr>
              <a:t>Certs</a:t>
            </a:r>
            <a:endParaRPr lang="en-US" sz="1100" u="sng" kern="0" dirty="0" smtClean="0">
              <a:solidFill>
                <a:prstClr val="black"/>
              </a:solidFill>
              <a:hlinkClick r:id="rId9"/>
            </a:endParaRPr>
          </a:p>
          <a:p>
            <a:pPr marL="171450" lvl="2" indent="-171450">
              <a:lnSpc>
                <a:spcPct val="95000"/>
              </a:lnSpc>
              <a:spcBef>
                <a:spcPts val="300"/>
              </a:spcBef>
              <a:buFont typeface="Symbol" panose="05050102010706020507" pitchFamily="18" charset="2"/>
              <a:buChar char="-"/>
            </a:pPr>
            <a:r>
              <a:rPr lang="en-US" sz="1100" kern="0" dirty="0" smtClean="0">
                <a:solidFill>
                  <a:schemeClr val="accent2">
                    <a:lumMod val="75000"/>
                  </a:schemeClr>
                </a:solidFill>
                <a:hlinkClick r:id="rId9"/>
              </a:rPr>
              <a:t>SAP HANA TDI Certified</a:t>
            </a:r>
            <a:endParaRPr lang="en-US" sz="1100" kern="0" dirty="0" smtClean="0">
              <a:solidFill>
                <a:schemeClr val="accent2">
                  <a:lumMod val="75000"/>
                </a:schemeClr>
              </a:solidFill>
            </a:endParaRPr>
          </a:p>
          <a:p>
            <a:pPr marL="171450" lvl="2" indent="-171450">
              <a:lnSpc>
                <a:spcPct val="95000"/>
              </a:lnSpc>
              <a:buFont typeface="Symbol" panose="05050102010706020507" pitchFamily="18" charset="2"/>
              <a:buChar char="-"/>
            </a:pPr>
            <a:r>
              <a:rPr lang="en-US" sz="1100" dirty="0" smtClean="0">
                <a:solidFill>
                  <a:schemeClr val="accent2">
                    <a:lumMod val="75000"/>
                  </a:schemeClr>
                </a:solidFill>
                <a:ea typeface="Calibri" panose="020F0502020204030204" pitchFamily="34" charset="0"/>
                <a:cs typeface="Arial" panose="020B0604020202020204" pitchFamily="34" charset="0"/>
                <a:hlinkClick r:id="rId10"/>
              </a:rPr>
              <a:t>Oracle Linux Certified</a:t>
            </a:r>
            <a:endParaRPr lang="en-US" sz="1100" dirty="0" smtClean="0">
              <a:solidFill>
                <a:schemeClr val="accent2">
                  <a:lumMod val="75000"/>
                </a:schemeClr>
              </a:solidFill>
              <a:ea typeface="Calibri" panose="020F0502020204030204" pitchFamily="34" charset="0"/>
              <a:cs typeface="Arial" panose="020B0604020202020204" pitchFamily="34" charset="0"/>
            </a:endParaRPr>
          </a:p>
          <a:p>
            <a:pPr marL="0" lvl="2">
              <a:lnSpc>
                <a:spcPct val="95000"/>
              </a:lnSpc>
              <a:spcBef>
                <a:spcPts val="600"/>
              </a:spcBef>
            </a:pPr>
            <a:r>
              <a:rPr lang="en-US" sz="1100" u="sng" dirty="0" smtClean="0">
                <a:solidFill>
                  <a:prstClr val="black"/>
                </a:solidFill>
                <a:ea typeface="Calibri" panose="020F0502020204030204" pitchFamily="34" charset="0"/>
                <a:cs typeface="Arial" panose="020B0604020202020204" pitchFamily="34" charset="0"/>
              </a:rPr>
              <a:t>RAs/RCs</a:t>
            </a:r>
          </a:p>
          <a:p>
            <a:pPr marL="171450" lvl="2" indent="-171450">
              <a:lnSpc>
                <a:spcPct val="95000"/>
              </a:lnSpc>
              <a:spcBef>
                <a:spcPts val="300"/>
              </a:spcBef>
              <a:buFont typeface="Symbol" panose="05050102010706020507" pitchFamily="18" charset="2"/>
              <a:buChar char="-"/>
            </a:pPr>
            <a:r>
              <a:rPr lang="en-US" sz="1100" dirty="0" smtClean="0">
                <a:solidFill>
                  <a:prstClr val="black"/>
                </a:solidFill>
                <a:ea typeface="Calibri" panose="020F0502020204030204" pitchFamily="34" charset="0"/>
                <a:cs typeface="Arial" panose="020B0604020202020204" pitchFamily="34" charset="0"/>
                <a:hlinkClick r:id="rId11"/>
              </a:rPr>
              <a:t>Oracle 12c w/ DAS, RC</a:t>
            </a:r>
            <a:endParaRPr lang="en-US" sz="1100" dirty="0" smtClean="0">
              <a:solidFill>
                <a:prstClr val="black"/>
              </a:solidFill>
              <a:ea typeface="Calibri" panose="020F0502020204030204" pitchFamily="34" charset="0"/>
              <a:cs typeface="Arial" panose="020B0604020202020204" pitchFamily="34" charset="0"/>
            </a:endParaRPr>
          </a:p>
          <a:p>
            <a:pPr marL="171450" lvl="2" indent="-171450">
              <a:lnSpc>
                <a:spcPct val="95000"/>
              </a:lnSpc>
              <a:buFont typeface="Symbol" panose="05050102010706020507" pitchFamily="18" charset="2"/>
              <a:buChar char="-"/>
            </a:pPr>
            <a:r>
              <a:rPr lang="en-US" sz="1100" dirty="0" smtClean="0">
                <a:solidFill>
                  <a:prstClr val="black"/>
                </a:solidFill>
                <a:ea typeface="Calibri" panose="020F0502020204030204" pitchFamily="34" charset="0"/>
                <a:cs typeface="Arial" panose="020B0604020202020204" pitchFamily="34" charset="0"/>
                <a:hlinkClick r:id="rId12"/>
              </a:rPr>
              <a:t>Oracle 12c w/ 3PAR, RC</a:t>
            </a:r>
            <a:endParaRPr lang="en-US" sz="1100" dirty="0" smtClean="0">
              <a:solidFill>
                <a:prstClr val="black"/>
              </a:solidFill>
              <a:ea typeface="Calibri" panose="020F0502020204030204" pitchFamily="34" charset="0"/>
              <a:cs typeface="Arial" panose="020B0604020202020204" pitchFamily="34" charset="0"/>
            </a:endParaRPr>
          </a:p>
          <a:p>
            <a:pPr marL="171450" lvl="2" indent="-171450">
              <a:lnSpc>
                <a:spcPct val="95000"/>
              </a:lnSpc>
              <a:buFont typeface="Symbol" panose="05050102010706020507" pitchFamily="18" charset="2"/>
              <a:buChar char="-"/>
            </a:pPr>
            <a:r>
              <a:rPr lang="en-US" sz="1100" dirty="0" smtClean="0">
                <a:solidFill>
                  <a:prstClr val="black"/>
                </a:solidFill>
                <a:ea typeface="Calibri" panose="020F0502020204030204" pitchFamily="34" charset="0"/>
                <a:cs typeface="Arial" panose="020B0604020202020204" pitchFamily="34" charset="0"/>
                <a:hlinkClick r:id="rId13"/>
              </a:rPr>
              <a:t>Oracle 12c w/ Image Streamer, RA</a:t>
            </a:r>
            <a:endParaRPr lang="en-US" sz="1100" dirty="0" smtClean="0">
              <a:solidFill>
                <a:prstClr val="black"/>
              </a:solidFill>
              <a:ea typeface="Calibri" panose="020F0502020204030204" pitchFamily="34" charset="0"/>
              <a:cs typeface="Arial" panose="020B0604020202020204" pitchFamily="34" charset="0"/>
            </a:endParaRPr>
          </a:p>
          <a:p>
            <a:pPr marL="171450" lvl="2" indent="-171450">
              <a:lnSpc>
                <a:spcPct val="95000"/>
              </a:lnSpc>
              <a:buFont typeface="Symbol" panose="05050102010706020507" pitchFamily="18" charset="2"/>
              <a:buChar char="-"/>
            </a:pPr>
            <a:r>
              <a:rPr lang="en-US" sz="1100" dirty="0" smtClean="0">
                <a:solidFill>
                  <a:prstClr val="black"/>
                </a:solidFill>
                <a:ea typeface="Calibri" panose="020F0502020204030204" pitchFamily="34" charset="0"/>
                <a:cs typeface="Arial" panose="020B0604020202020204" pitchFamily="34" charset="0"/>
                <a:hlinkClick r:id="rId14"/>
              </a:rPr>
              <a:t>MS SQL 2016, RA</a:t>
            </a:r>
            <a:endParaRPr lang="en-US" sz="1100" dirty="0" smtClean="0">
              <a:solidFill>
                <a:prstClr val="black"/>
              </a:solidFill>
              <a:ea typeface="Calibri" panose="020F0502020204030204" pitchFamily="34" charset="0"/>
              <a:cs typeface="Arial" panose="020B0604020202020204" pitchFamily="34" charset="0"/>
            </a:endParaRPr>
          </a:p>
          <a:p>
            <a:pPr marL="171450" lvl="2" indent="-171450">
              <a:lnSpc>
                <a:spcPct val="95000"/>
              </a:lnSpc>
              <a:buFont typeface="Symbol" panose="05050102010706020507" pitchFamily="18" charset="2"/>
              <a:buChar char="-"/>
            </a:pPr>
            <a:r>
              <a:rPr lang="en-US" sz="1100" dirty="0" smtClean="0">
                <a:solidFill>
                  <a:prstClr val="black"/>
                </a:solidFill>
                <a:ea typeface="Calibri" panose="020F0502020204030204" pitchFamily="34" charset="0"/>
                <a:cs typeface="Arial" panose="020B0604020202020204" pitchFamily="34" charset="0"/>
                <a:hlinkClick r:id="rId15"/>
              </a:rPr>
              <a:t>MS SQL 2016, RC</a:t>
            </a:r>
            <a:endParaRPr lang="en-US" sz="1100" dirty="0">
              <a:solidFill>
                <a:prstClr val="black"/>
              </a:solidFill>
              <a:ea typeface="Calibri" panose="020F0502020204030204" pitchFamily="34" charset="0"/>
              <a:cs typeface="Arial" panose="020B0604020202020204" pitchFamily="34" charset="0"/>
            </a:endParaRPr>
          </a:p>
          <a:p>
            <a:pPr marL="171450" lvl="2" indent="-171450">
              <a:lnSpc>
                <a:spcPct val="95000"/>
              </a:lnSpc>
              <a:spcBef>
                <a:spcPts val="600"/>
              </a:spcBef>
              <a:buFont typeface="Arial" panose="020B0604020202020204" pitchFamily="34" charset="0"/>
              <a:buChar char="•"/>
            </a:pPr>
            <a:endParaRPr lang="en-US" sz="1100" dirty="0" smtClean="0">
              <a:solidFill>
                <a:prstClr val="black"/>
              </a:solidFill>
              <a:ea typeface="Calibri" panose="020F0502020204030204" pitchFamily="34" charset="0"/>
              <a:cs typeface="Arial" panose="020B0604020202020204" pitchFamily="34" charset="0"/>
            </a:endParaRPr>
          </a:p>
          <a:p>
            <a:pPr marL="0" lvl="2">
              <a:lnSpc>
                <a:spcPct val="95000"/>
              </a:lnSpc>
              <a:spcBef>
                <a:spcPts val="200"/>
              </a:spcBef>
            </a:pPr>
            <a:endParaRPr lang="en-US" sz="1100" dirty="0">
              <a:solidFill>
                <a:prstClr val="black"/>
              </a:solidFill>
              <a:ea typeface="Calibri" panose="020F0502020204030204" pitchFamily="34" charset="0"/>
              <a:cs typeface="Arial" panose="020B0604020202020204" pitchFamily="34" charset="0"/>
            </a:endParaRPr>
          </a:p>
        </p:txBody>
      </p:sp>
      <p:sp>
        <p:nvSpPr>
          <p:cNvPr id="29" name="Rectangle 28"/>
          <p:cNvSpPr/>
          <p:nvPr/>
        </p:nvSpPr>
        <p:spPr bwMode="ltGray">
          <a:xfrm>
            <a:off x="7430871" y="4181933"/>
            <a:ext cx="2065329" cy="66997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t"/>
          <a:lstStyle/>
          <a:p>
            <a:pPr>
              <a:lnSpc>
                <a:spcPct val="95000"/>
              </a:lnSpc>
              <a:spcBef>
                <a:spcPts val="300"/>
              </a:spcBef>
              <a:defRPr/>
            </a:pPr>
            <a:r>
              <a:rPr lang="en-US" sz="1100" u="sng" kern="0" dirty="0" smtClean="0">
                <a:solidFill>
                  <a:prstClr val="black"/>
                </a:solidFill>
              </a:rPr>
              <a:t>RA/RC</a:t>
            </a:r>
          </a:p>
          <a:p>
            <a:pPr marL="171450" indent="-171450">
              <a:lnSpc>
                <a:spcPct val="95000"/>
              </a:lnSpc>
              <a:spcBef>
                <a:spcPts val="300"/>
              </a:spcBef>
              <a:buFont typeface="Symbol" panose="05050102010706020507" pitchFamily="18" charset="2"/>
              <a:buChar char="-"/>
              <a:defRPr/>
            </a:pPr>
            <a:r>
              <a:rPr lang="en-US" sz="1100" kern="0" dirty="0" smtClean="0">
                <a:solidFill>
                  <a:prstClr val="black"/>
                </a:solidFill>
                <a:hlinkClick r:id="rId16"/>
              </a:rPr>
              <a:t>Docker (EE) w/ Image </a:t>
            </a:r>
            <a:r>
              <a:rPr lang="en-US" sz="1100" kern="0" dirty="0" smtClean="0">
                <a:solidFill>
                  <a:schemeClr val="accent2">
                    <a:lumMod val="75000"/>
                  </a:schemeClr>
                </a:solidFill>
                <a:hlinkClick r:id="rId16"/>
              </a:rPr>
              <a:t>Streamer</a:t>
            </a:r>
            <a:r>
              <a:rPr lang="en-US" sz="1100" kern="0" dirty="0" smtClean="0">
                <a:solidFill>
                  <a:prstClr val="black"/>
                </a:solidFill>
                <a:hlinkClick r:id="rId16"/>
              </a:rPr>
              <a:t>, RC </a:t>
            </a:r>
            <a:endParaRPr lang="en-US" sz="1100" kern="0" dirty="0">
              <a:solidFill>
                <a:prstClr val="black"/>
              </a:solidFill>
            </a:endParaRPr>
          </a:p>
        </p:txBody>
      </p:sp>
      <p:sp>
        <p:nvSpPr>
          <p:cNvPr id="30" name="Rectangle 29"/>
          <p:cNvSpPr/>
          <p:nvPr/>
        </p:nvSpPr>
        <p:spPr bwMode="ltGray">
          <a:xfrm>
            <a:off x="9813062" y="4181933"/>
            <a:ext cx="1961147" cy="52282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t"/>
          <a:lstStyle/>
          <a:p>
            <a:pPr marL="0" lvl="2">
              <a:lnSpc>
                <a:spcPct val="95000"/>
              </a:lnSpc>
              <a:spcBef>
                <a:spcPts val="600"/>
              </a:spcBef>
            </a:pPr>
            <a:r>
              <a:rPr lang="en-US" sz="1100" u="sng" kern="0" dirty="0" smtClean="0">
                <a:solidFill>
                  <a:prstClr val="black"/>
                </a:solidFill>
              </a:rPr>
              <a:t>RA/RC</a:t>
            </a:r>
          </a:p>
          <a:p>
            <a:pPr marL="171450" lvl="2" indent="-171450">
              <a:lnSpc>
                <a:spcPct val="95000"/>
              </a:lnSpc>
              <a:spcBef>
                <a:spcPts val="300"/>
              </a:spcBef>
              <a:buFont typeface="Symbol" panose="05050102010706020507" pitchFamily="18" charset="2"/>
              <a:buChar char="-"/>
            </a:pPr>
            <a:r>
              <a:rPr lang="en-US" sz="1100" kern="0" dirty="0" smtClean="0">
                <a:solidFill>
                  <a:schemeClr val="accent2">
                    <a:lumMod val="75000"/>
                  </a:schemeClr>
                </a:solidFill>
                <a:hlinkClick r:id="rId17"/>
              </a:rPr>
              <a:t>Helion</a:t>
            </a:r>
            <a:r>
              <a:rPr lang="en-US" sz="1100" kern="0" dirty="0" smtClean="0">
                <a:solidFill>
                  <a:prstClr val="black"/>
                </a:solidFill>
                <a:hlinkClick r:id="rId17"/>
              </a:rPr>
              <a:t> Cloud System 10, RA</a:t>
            </a:r>
            <a:endParaRPr lang="en-US" sz="1100" kern="0" dirty="0" smtClean="0">
              <a:solidFill>
                <a:prstClr val="black"/>
              </a:solidFill>
            </a:endParaRPr>
          </a:p>
        </p:txBody>
      </p:sp>
      <p:sp>
        <p:nvSpPr>
          <p:cNvPr id="26" name="Rectangle 25"/>
          <p:cNvSpPr/>
          <p:nvPr/>
        </p:nvSpPr>
        <p:spPr>
          <a:xfrm>
            <a:off x="8272944" y="1787911"/>
            <a:ext cx="1277914" cy="274320"/>
          </a:xfrm>
          <a:prstGeom prst="rect">
            <a:avLst/>
          </a:prstGeom>
          <a:solidFill>
            <a:srgbClr val="00B388"/>
          </a:solidFill>
        </p:spPr>
        <p:txBody>
          <a:bodyPr wrap="none" anchor="ctr">
            <a:spAutoFit/>
          </a:bodyPr>
          <a:lstStyle/>
          <a:p>
            <a:r>
              <a:rPr lang="en-US" sz="1400" b="1" dirty="0">
                <a:solidFill>
                  <a:prstClr val="white"/>
                </a:solidFill>
                <a:cs typeface="Arial" panose="020B0604020202020204" pitchFamily="34" charset="0"/>
              </a:rPr>
              <a:t>Cloud Native</a:t>
            </a:r>
          </a:p>
        </p:txBody>
      </p:sp>
      <p:sp>
        <p:nvSpPr>
          <p:cNvPr id="31" name="Rectangle 30"/>
          <p:cNvSpPr/>
          <p:nvPr/>
        </p:nvSpPr>
        <p:spPr>
          <a:xfrm>
            <a:off x="2835823" y="1787911"/>
            <a:ext cx="2015758" cy="274320"/>
          </a:xfrm>
          <a:prstGeom prst="rect">
            <a:avLst/>
          </a:prstGeom>
          <a:solidFill>
            <a:schemeClr val="tx2"/>
          </a:solidFill>
        </p:spPr>
        <p:txBody>
          <a:bodyPr wrap="square" anchor="ctr">
            <a:spAutoFit/>
          </a:bodyPr>
          <a:lstStyle/>
          <a:p>
            <a:r>
              <a:rPr lang="en-US" sz="1400" b="1" dirty="0">
                <a:solidFill>
                  <a:prstClr val="white"/>
                </a:solidFill>
                <a:cs typeface="Arial" panose="020B0604020202020204" pitchFamily="34" charset="0"/>
              </a:rPr>
              <a:t>Traditional Enterprise</a:t>
            </a:r>
          </a:p>
        </p:txBody>
      </p:sp>
      <p:sp>
        <p:nvSpPr>
          <p:cNvPr id="33" name="Rectangle 32"/>
          <p:cNvSpPr/>
          <p:nvPr/>
        </p:nvSpPr>
        <p:spPr bwMode="ltGray">
          <a:xfrm>
            <a:off x="5142387" y="4181520"/>
            <a:ext cx="2065328" cy="117961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t"/>
          <a:lstStyle/>
          <a:p>
            <a:pPr>
              <a:lnSpc>
                <a:spcPct val="95000"/>
              </a:lnSpc>
              <a:defRPr/>
            </a:pPr>
            <a:r>
              <a:rPr lang="en-US" sz="1100" u="sng" kern="0" dirty="0" smtClean="0">
                <a:solidFill>
                  <a:prstClr val="black"/>
                </a:solidFill>
              </a:rPr>
              <a:t>Certs</a:t>
            </a:r>
          </a:p>
          <a:p>
            <a:pPr marL="171450" indent="-171450">
              <a:lnSpc>
                <a:spcPct val="95000"/>
              </a:lnSpc>
              <a:spcBef>
                <a:spcPts val="300"/>
              </a:spcBef>
              <a:buFont typeface="Symbol" panose="05050102010706020507" pitchFamily="18" charset="2"/>
              <a:buChar char="-"/>
              <a:defRPr/>
            </a:pPr>
            <a:r>
              <a:rPr lang="en-US" sz="1100" kern="0" dirty="0" smtClean="0">
                <a:solidFill>
                  <a:schemeClr val="accent2">
                    <a:lumMod val="75000"/>
                  </a:schemeClr>
                </a:solidFill>
                <a:hlinkClick r:id="rId10"/>
              </a:rPr>
              <a:t>Oracle VM </a:t>
            </a:r>
            <a:r>
              <a:rPr lang="en-US" sz="1100" kern="0" dirty="0">
                <a:solidFill>
                  <a:schemeClr val="accent2">
                    <a:lumMod val="75000"/>
                  </a:schemeClr>
                </a:solidFill>
                <a:hlinkClick r:id="rId10"/>
              </a:rPr>
              <a:t>Certified</a:t>
            </a:r>
            <a:endParaRPr lang="en-US" sz="1100" kern="0" dirty="0" smtClean="0">
              <a:solidFill>
                <a:schemeClr val="accent2">
                  <a:lumMod val="75000"/>
                </a:schemeClr>
              </a:solidFill>
            </a:endParaRPr>
          </a:p>
          <a:p>
            <a:pPr marL="171450" indent="-171450">
              <a:lnSpc>
                <a:spcPct val="95000"/>
              </a:lnSpc>
              <a:buFont typeface="Symbol" panose="05050102010706020507" pitchFamily="18" charset="2"/>
              <a:buChar char="-"/>
              <a:defRPr/>
            </a:pPr>
            <a:r>
              <a:rPr lang="en-US" sz="1100" kern="0" dirty="0" smtClean="0">
                <a:solidFill>
                  <a:schemeClr val="accent2">
                    <a:lumMod val="75000"/>
                  </a:schemeClr>
                </a:solidFill>
                <a:hlinkClick r:id="rId18"/>
              </a:rPr>
              <a:t>VMware vSAN Certified</a:t>
            </a:r>
            <a:endParaRPr lang="en-US" sz="1100" kern="0" dirty="0">
              <a:solidFill>
                <a:prstClr val="black"/>
              </a:solidFill>
            </a:endParaRPr>
          </a:p>
          <a:p>
            <a:pPr>
              <a:lnSpc>
                <a:spcPct val="95000"/>
              </a:lnSpc>
              <a:spcBef>
                <a:spcPts val="600"/>
              </a:spcBef>
              <a:defRPr/>
            </a:pPr>
            <a:r>
              <a:rPr lang="en-US" sz="1100" u="sng" kern="0" dirty="0" smtClean="0">
                <a:solidFill>
                  <a:prstClr val="black"/>
                </a:solidFill>
              </a:rPr>
              <a:t>RA/RC</a:t>
            </a:r>
          </a:p>
          <a:p>
            <a:pPr marL="171450" indent="-171450">
              <a:lnSpc>
                <a:spcPct val="95000"/>
              </a:lnSpc>
              <a:spcBef>
                <a:spcPts val="300"/>
              </a:spcBef>
              <a:buFont typeface="Symbol" panose="05050102010706020507" pitchFamily="18" charset="2"/>
              <a:buChar char="-"/>
              <a:defRPr/>
            </a:pPr>
            <a:r>
              <a:rPr lang="en-US" sz="1100" kern="0" dirty="0" smtClean="0">
                <a:solidFill>
                  <a:prstClr val="black"/>
                </a:solidFill>
                <a:hlinkClick r:id="rId19"/>
              </a:rPr>
              <a:t>Citrix </a:t>
            </a:r>
            <a:r>
              <a:rPr lang="en-US" sz="1100" kern="0" dirty="0" smtClean="0">
                <a:solidFill>
                  <a:schemeClr val="accent2">
                    <a:lumMod val="75000"/>
                  </a:schemeClr>
                </a:solidFill>
                <a:hlinkClick r:id="rId19"/>
              </a:rPr>
              <a:t>XenDesktop</a:t>
            </a:r>
            <a:r>
              <a:rPr lang="en-US" sz="1100" kern="0" dirty="0" smtClean="0">
                <a:solidFill>
                  <a:prstClr val="black"/>
                </a:solidFill>
                <a:hlinkClick r:id="rId19"/>
              </a:rPr>
              <a:t>, RC</a:t>
            </a:r>
            <a:endParaRPr lang="en-US" sz="1100" kern="0" dirty="0">
              <a:solidFill>
                <a:prstClr val="black"/>
              </a:solidFill>
            </a:endParaRPr>
          </a:p>
        </p:txBody>
      </p:sp>
      <p:grpSp>
        <p:nvGrpSpPr>
          <p:cNvPr id="19" name="Group 18"/>
          <p:cNvGrpSpPr/>
          <p:nvPr/>
        </p:nvGrpSpPr>
        <p:grpSpPr>
          <a:xfrm>
            <a:off x="3587142" y="5587197"/>
            <a:ext cx="5134666" cy="842456"/>
            <a:chOff x="3700117" y="5777419"/>
            <a:chExt cx="5134666" cy="842456"/>
          </a:xfrm>
        </p:grpSpPr>
        <p:sp>
          <p:nvSpPr>
            <p:cNvPr id="32" name="Rectangle 31"/>
            <p:cNvSpPr/>
            <p:nvPr/>
          </p:nvSpPr>
          <p:spPr bwMode="ltGray">
            <a:xfrm>
              <a:off x="3700117" y="5777419"/>
              <a:ext cx="5134666" cy="842456"/>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91440" rIns="36000" bIns="45720" rtlCol="0" anchor="t"/>
            <a:lstStyle/>
            <a:p>
              <a:pPr marL="0" lvl="2" algn="ctr">
                <a:lnSpc>
                  <a:spcPct val="80000"/>
                </a:lnSpc>
                <a:spcBef>
                  <a:spcPts val="600"/>
                </a:spcBef>
              </a:pPr>
              <a:r>
                <a:rPr lang="en-US" sz="1600" b="1" dirty="0" smtClean="0">
                  <a:solidFill>
                    <a:prstClr val="black"/>
                  </a:solidFill>
                  <a:ea typeface="Calibri" panose="020F0502020204030204" pitchFamily="34" charset="0"/>
                  <a:cs typeface="Arial" panose="020B0604020202020204" pitchFamily="34" charset="0"/>
                </a:rPr>
                <a:t>Top Performing Compute</a:t>
              </a:r>
            </a:p>
            <a:p>
              <a:pPr marL="0" lvl="2" algn="ctr">
                <a:lnSpc>
                  <a:spcPct val="80000"/>
                </a:lnSpc>
                <a:spcBef>
                  <a:spcPts val="600"/>
                </a:spcBef>
              </a:pPr>
              <a:r>
                <a:rPr lang="en-US" sz="1600" dirty="0" smtClean="0">
                  <a:solidFill>
                    <a:prstClr val="black"/>
                  </a:solidFill>
                  <a:ea typeface="Calibri" panose="020F0502020204030204" pitchFamily="34" charset="0"/>
                  <a:cs typeface="Arial" panose="020B0604020202020204" pitchFamily="34" charset="0"/>
                </a:rPr>
                <a:t>#1 - VMmark 2.x</a:t>
              </a:r>
            </a:p>
            <a:p>
              <a:pPr marL="0" lvl="2" algn="ctr">
                <a:lnSpc>
                  <a:spcPct val="80000"/>
                </a:lnSpc>
                <a:spcBef>
                  <a:spcPts val="300"/>
                </a:spcBef>
              </a:pPr>
              <a:r>
                <a:rPr lang="en-US" sz="1600" dirty="0" smtClean="0">
                  <a:solidFill>
                    <a:schemeClr val="accent2">
                      <a:lumMod val="75000"/>
                    </a:schemeClr>
                  </a:solidFill>
                  <a:ea typeface="Calibri" panose="020F0502020204030204" pitchFamily="34" charset="0"/>
                  <a:cs typeface="Arial" panose="020B0604020202020204" pitchFamily="34" charset="0"/>
                  <a:hlinkClick r:id="rId20"/>
                </a:rPr>
                <a:t>17 #1 - SPECjbb2015  Benchmark Scores</a:t>
              </a:r>
              <a:endParaRPr lang="en-US" sz="1600" dirty="0" smtClean="0">
                <a:solidFill>
                  <a:schemeClr val="accent2">
                    <a:lumMod val="75000"/>
                  </a:schemeClr>
                </a:solidFill>
                <a:ea typeface="Calibri" panose="020F0502020204030204" pitchFamily="34" charset="0"/>
                <a:cs typeface="Arial" panose="020B0604020202020204" pitchFamily="34" charset="0"/>
              </a:endParaRPr>
            </a:p>
          </p:txBody>
        </p:sp>
        <p:cxnSp>
          <p:nvCxnSpPr>
            <p:cNvPr id="16" name="Straight Connector 15"/>
            <p:cNvCxnSpPr/>
            <p:nvPr/>
          </p:nvCxnSpPr>
          <p:spPr>
            <a:xfrm>
              <a:off x="4314740" y="6089451"/>
              <a:ext cx="38533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Footer Placeholder 13"/>
          <p:cNvSpPr>
            <a:spLocks noGrp="1"/>
          </p:cNvSpPr>
          <p:nvPr>
            <p:ph type="ftr" sz="quarter" idx="11"/>
          </p:nvPr>
        </p:nvSpPr>
        <p:spPr/>
        <p:txBody>
          <a:bodyPr/>
          <a:lstStyle/>
          <a:p>
            <a:r>
              <a:rPr lang="en-US" dirty="0" smtClean="0"/>
              <a:t>For HPE and Channel Partner internal use only</a:t>
            </a:r>
            <a:endParaRPr lang="en-US" dirty="0"/>
          </a:p>
        </p:txBody>
      </p:sp>
      <p:sp>
        <p:nvSpPr>
          <p:cNvPr id="18" name="Slide Number Placeholder 17"/>
          <p:cNvSpPr>
            <a:spLocks noGrp="1"/>
          </p:cNvSpPr>
          <p:nvPr>
            <p:ph type="sldNum" sz="quarter" idx="12"/>
          </p:nvPr>
        </p:nvSpPr>
        <p:spPr/>
        <p:txBody>
          <a:bodyPr/>
          <a:lstStyle/>
          <a:p>
            <a:fld id="{B016F8AB-BCEA-4347-8BA6-BE776009BC89}" type="slidenum">
              <a:rPr lang="en-GB" smtClean="0"/>
              <a:t>26</a:t>
            </a:fld>
            <a:endParaRPr lang="en-GB" dirty="0"/>
          </a:p>
        </p:txBody>
      </p:sp>
    </p:spTree>
    <p:extLst>
      <p:ext uri="{BB962C8B-B14F-4D97-AF65-F5344CB8AC3E}">
        <p14:creationId xmlns:p14="http://schemas.microsoft.com/office/powerpoint/2010/main" val="231224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Economics of transforming your IT</a:t>
            </a:r>
            <a:endParaRPr lang="en-US" strike="sngStrike" dirty="0"/>
          </a:p>
        </p:txBody>
      </p:sp>
      <p:sp>
        <p:nvSpPr>
          <p:cNvPr id="23" name="Text Placeholder 22"/>
          <p:cNvSpPr>
            <a:spLocks noGrp="1"/>
          </p:cNvSpPr>
          <p:nvPr>
            <p:ph type="body" sz="quarter" idx="13"/>
          </p:nvPr>
        </p:nvSpPr>
        <p:spPr/>
        <p:txBody>
          <a:bodyPr/>
          <a:lstStyle/>
          <a:p>
            <a:r>
              <a:rPr lang="en-US" dirty="0" smtClean="0"/>
              <a:t>How does HPE Synergy stack up?</a:t>
            </a:r>
            <a:endParaRPr lang="en-US" dirty="0"/>
          </a:p>
        </p:txBody>
      </p:sp>
      <p:grpSp>
        <p:nvGrpSpPr>
          <p:cNvPr id="6" name="Group 5"/>
          <p:cNvGrpSpPr/>
          <p:nvPr/>
        </p:nvGrpSpPr>
        <p:grpSpPr>
          <a:xfrm>
            <a:off x="858738" y="1781415"/>
            <a:ext cx="2804911" cy="3885473"/>
            <a:chOff x="14978056" y="2477926"/>
            <a:chExt cx="2805642" cy="3886485"/>
          </a:xfrm>
        </p:grpSpPr>
        <p:sp>
          <p:nvSpPr>
            <p:cNvPr id="7" name="TextBox 6"/>
            <p:cNvSpPr txBox="1"/>
            <p:nvPr/>
          </p:nvSpPr>
          <p:spPr>
            <a:xfrm>
              <a:off x="14978056" y="5693492"/>
              <a:ext cx="2805642" cy="670919"/>
            </a:xfrm>
            <a:prstGeom prst="rect">
              <a:avLst/>
            </a:prstGeom>
            <a:noFill/>
          </p:spPr>
          <p:txBody>
            <a:bodyPr wrap="none" lIns="0" tIns="0" rIns="0" bIns="0" rtlCol="0">
              <a:noAutofit/>
            </a:bodyPr>
            <a:lstStyle/>
            <a:p>
              <a:pPr algn="ctr">
                <a:lnSpc>
                  <a:spcPct val="90000"/>
                </a:lnSpc>
              </a:pPr>
              <a:r>
                <a:rPr lang="en-US" dirty="0"/>
                <a:t>L</a:t>
              </a:r>
              <a:r>
                <a:rPr lang="en-US" dirty="0" smtClean="0"/>
                <a:t>ower cost / VM vs BladeSystem</a:t>
              </a:r>
              <a:endParaRPr lang="en-US" dirty="0"/>
            </a:p>
          </p:txBody>
        </p:sp>
        <p:sp>
          <p:nvSpPr>
            <p:cNvPr id="9" name="Rectangle 8"/>
            <p:cNvSpPr/>
            <p:nvPr/>
          </p:nvSpPr>
          <p:spPr>
            <a:xfrm>
              <a:off x="15441111" y="3326605"/>
              <a:ext cx="1879531" cy="1108285"/>
            </a:xfrm>
            <a:prstGeom prst="rect">
              <a:avLst/>
            </a:prstGeom>
          </p:spPr>
          <p:txBody>
            <a:bodyPr wrap="none">
              <a:spAutoFit/>
            </a:bodyPr>
            <a:lstStyle/>
            <a:p>
              <a:r>
                <a:rPr lang="en-US" sz="6600" b="1" dirty="0" smtClean="0"/>
                <a:t>41%</a:t>
              </a:r>
              <a:endParaRPr lang="en-US" sz="5400" dirty="0"/>
            </a:p>
          </p:txBody>
        </p:sp>
        <p:sp>
          <p:nvSpPr>
            <p:cNvPr id="12" name="Oval 11"/>
            <p:cNvSpPr/>
            <p:nvPr/>
          </p:nvSpPr>
          <p:spPr bwMode="ltGray">
            <a:xfrm>
              <a:off x="14978056" y="2477926"/>
              <a:ext cx="2805642" cy="280564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tx1"/>
                </a:solidFill>
              </a:endParaRPr>
            </a:p>
          </p:txBody>
        </p:sp>
      </p:grpSp>
      <p:grpSp>
        <p:nvGrpSpPr>
          <p:cNvPr id="13" name="Group 12"/>
          <p:cNvGrpSpPr/>
          <p:nvPr/>
        </p:nvGrpSpPr>
        <p:grpSpPr>
          <a:xfrm>
            <a:off x="4703814" y="1781415"/>
            <a:ext cx="2804911" cy="3885473"/>
            <a:chOff x="14978056" y="2477926"/>
            <a:chExt cx="2805642" cy="3886485"/>
          </a:xfrm>
        </p:grpSpPr>
        <p:sp>
          <p:nvSpPr>
            <p:cNvPr id="14" name="TextBox 13"/>
            <p:cNvSpPr txBox="1"/>
            <p:nvPr/>
          </p:nvSpPr>
          <p:spPr>
            <a:xfrm>
              <a:off x="14978056" y="5693492"/>
              <a:ext cx="2805642" cy="670919"/>
            </a:xfrm>
            <a:prstGeom prst="rect">
              <a:avLst/>
            </a:prstGeom>
            <a:noFill/>
          </p:spPr>
          <p:txBody>
            <a:bodyPr wrap="none" lIns="0" tIns="0" rIns="0" bIns="0" rtlCol="0">
              <a:noAutofit/>
            </a:bodyPr>
            <a:lstStyle/>
            <a:p>
              <a:pPr algn="ctr">
                <a:lnSpc>
                  <a:spcPct val="90000"/>
                </a:lnSpc>
              </a:pPr>
              <a:r>
                <a:rPr lang="en-US" dirty="0"/>
                <a:t>L</a:t>
              </a:r>
              <a:r>
                <a:rPr lang="en-US" dirty="0" smtClean="0"/>
                <a:t>ower TCO vs Cisco UCS</a:t>
              </a:r>
              <a:endParaRPr lang="en-US" dirty="0"/>
            </a:p>
          </p:txBody>
        </p:sp>
        <p:sp>
          <p:nvSpPr>
            <p:cNvPr id="15" name="Rectangle 14"/>
            <p:cNvSpPr/>
            <p:nvPr/>
          </p:nvSpPr>
          <p:spPr>
            <a:xfrm>
              <a:off x="15441111" y="3325057"/>
              <a:ext cx="1879531" cy="1108285"/>
            </a:xfrm>
            <a:prstGeom prst="rect">
              <a:avLst/>
            </a:prstGeom>
          </p:spPr>
          <p:txBody>
            <a:bodyPr wrap="none">
              <a:spAutoFit/>
            </a:bodyPr>
            <a:lstStyle/>
            <a:p>
              <a:r>
                <a:rPr lang="en-US" sz="6600" b="1" dirty="0" smtClean="0"/>
                <a:t>15%</a:t>
              </a:r>
              <a:endParaRPr lang="en-US" sz="5400" dirty="0"/>
            </a:p>
          </p:txBody>
        </p:sp>
        <p:sp>
          <p:nvSpPr>
            <p:cNvPr id="16" name="Oval 15"/>
            <p:cNvSpPr/>
            <p:nvPr/>
          </p:nvSpPr>
          <p:spPr bwMode="ltGray">
            <a:xfrm>
              <a:off x="14978056" y="2477926"/>
              <a:ext cx="2805642" cy="2805643"/>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tx1"/>
                </a:solidFill>
              </a:endParaRPr>
            </a:p>
          </p:txBody>
        </p:sp>
      </p:grpSp>
      <p:grpSp>
        <p:nvGrpSpPr>
          <p:cNvPr id="17" name="Group 16"/>
          <p:cNvGrpSpPr/>
          <p:nvPr/>
        </p:nvGrpSpPr>
        <p:grpSpPr>
          <a:xfrm>
            <a:off x="8548889" y="1781415"/>
            <a:ext cx="2804911" cy="3885473"/>
            <a:chOff x="14978056" y="2477926"/>
            <a:chExt cx="2805642" cy="3886485"/>
          </a:xfrm>
        </p:grpSpPr>
        <p:sp>
          <p:nvSpPr>
            <p:cNvPr id="18" name="TextBox 17"/>
            <p:cNvSpPr txBox="1"/>
            <p:nvPr/>
          </p:nvSpPr>
          <p:spPr>
            <a:xfrm>
              <a:off x="14978056" y="5693492"/>
              <a:ext cx="2805642" cy="670919"/>
            </a:xfrm>
            <a:prstGeom prst="rect">
              <a:avLst/>
            </a:prstGeom>
            <a:noFill/>
          </p:spPr>
          <p:txBody>
            <a:bodyPr wrap="none" lIns="0" tIns="0" rIns="0" bIns="0" rtlCol="0">
              <a:noAutofit/>
            </a:bodyPr>
            <a:lstStyle/>
            <a:p>
              <a:pPr algn="ctr">
                <a:lnSpc>
                  <a:spcPct val="90000"/>
                </a:lnSpc>
              </a:pPr>
              <a:r>
                <a:rPr lang="en-US" dirty="0"/>
                <a:t>L</a:t>
              </a:r>
              <a:r>
                <a:rPr lang="en-US" dirty="0" smtClean="0"/>
                <a:t>ower cost / VM vs AWS</a:t>
              </a:r>
              <a:endParaRPr lang="en-US" dirty="0"/>
            </a:p>
          </p:txBody>
        </p:sp>
        <p:sp>
          <p:nvSpPr>
            <p:cNvPr id="19" name="Rectangle 18"/>
            <p:cNvSpPr/>
            <p:nvPr/>
          </p:nvSpPr>
          <p:spPr>
            <a:xfrm>
              <a:off x="15441111" y="3325057"/>
              <a:ext cx="1879531" cy="1108285"/>
            </a:xfrm>
            <a:prstGeom prst="rect">
              <a:avLst/>
            </a:prstGeom>
          </p:spPr>
          <p:txBody>
            <a:bodyPr wrap="none">
              <a:spAutoFit/>
            </a:bodyPr>
            <a:lstStyle/>
            <a:p>
              <a:r>
                <a:rPr lang="en-US" sz="6600" b="1" dirty="0" smtClean="0"/>
                <a:t>50%</a:t>
              </a:r>
              <a:endParaRPr lang="en-US" sz="5400" dirty="0"/>
            </a:p>
          </p:txBody>
        </p:sp>
        <p:sp>
          <p:nvSpPr>
            <p:cNvPr id="20" name="Oval 19"/>
            <p:cNvSpPr/>
            <p:nvPr/>
          </p:nvSpPr>
          <p:spPr bwMode="ltGray">
            <a:xfrm>
              <a:off x="14978056" y="2477926"/>
              <a:ext cx="2805642" cy="2805643"/>
            </a:xfrm>
            <a:prstGeom prst="ellipse">
              <a:avLst/>
            </a:prstGeom>
            <a:noFill/>
            <a:ln w="7620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tx1"/>
                </a:solidFill>
              </a:endParaRPr>
            </a:p>
          </p:txBody>
        </p:sp>
      </p:grpSp>
      <p:sp>
        <p:nvSpPr>
          <p:cNvPr id="3" name="Footer Placeholder 2"/>
          <p:cNvSpPr>
            <a:spLocks noGrp="1"/>
          </p:cNvSpPr>
          <p:nvPr>
            <p:ph type="ftr" sz="quarter" idx="11"/>
          </p:nvPr>
        </p:nvSpPr>
        <p:spPr/>
        <p:txBody>
          <a:bodyPr/>
          <a:lstStyle/>
          <a:p>
            <a:r>
              <a:rPr lang="en-US" dirty="0" smtClean="0"/>
              <a:t>For HPE and Channel Partner internal use only</a:t>
            </a:r>
            <a:endParaRPr lang="en-US" dirty="0"/>
          </a:p>
        </p:txBody>
      </p:sp>
      <p:sp>
        <p:nvSpPr>
          <p:cNvPr id="4" name="Slide Number Placeholder 3"/>
          <p:cNvSpPr>
            <a:spLocks noGrp="1"/>
          </p:cNvSpPr>
          <p:nvPr>
            <p:ph type="sldNum" sz="quarter" idx="12"/>
          </p:nvPr>
        </p:nvSpPr>
        <p:spPr/>
        <p:txBody>
          <a:bodyPr/>
          <a:lstStyle/>
          <a:p>
            <a:fld id="{B016F8AB-BCEA-4347-8BA6-BE776009BC89}" type="slidenum">
              <a:rPr lang="en-GB" smtClean="0"/>
              <a:t>27</a:t>
            </a:fld>
            <a:endParaRPr lang="en-GB" dirty="0"/>
          </a:p>
        </p:txBody>
      </p:sp>
    </p:spTree>
    <p:extLst>
      <p:ext uri="{BB962C8B-B14F-4D97-AF65-F5344CB8AC3E}">
        <p14:creationId xmlns:p14="http://schemas.microsoft.com/office/powerpoint/2010/main" val="3869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796" y="-695864"/>
            <a:ext cx="14111210" cy="9407473"/>
          </a:xfrm>
          <a:prstGeom prst="rect">
            <a:avLst/>
          </a:prstGeom>
        </p:spPr>
      </p:pic>
      <p:sp>
        <p:nvSpPr>
          <p:cNvPr id="2" name="Title 1"/>
          <p:cNvSpPr>
            <a:spLocks noGrp="1"/>
          </p:cNvSpPr>
          <p:nvPr>
            <p:ph type="title"/>
          </p:nvPr>
        </p:nvSpPr>
        <p:spPr>
          <a:xfrm>
            <a:off x="152401" y="381000"/>
            <a:ext cx="11426984" cy="852364"/>
          </a:xfrm>
        </p:spPr>
        <p:txBody>
          <a:bodyPr/>
          <a:lstStyle/>
          <a:p>
            <a:r>
              <a:rPr lang="en-US" sz="3200" dirty="0" smtClean="0">
                <a:solidFill>
                  <a:schemeClr val="bg1"/>
                </a:solidFill>
              </a:rPr>
              <a:t>Hear from customers who are</a:t>
            </a:r>
            <a:br>
              <a:rPr lang="en-US" sz="3200" dirty="0" smtClean="0">
                <a:solidFill>
                  <a:schemeClr val="bg1"/>
                </a:solidFill>
              </a:rPr>
            </a:br>
            <a:r>
              <a:rPr lang="en-US" sz="3200" dirty="0" smtClean="0">
                <a:solidFill>
                  <a:schemeClr val="bg1"/>
                </a:solidFill>
              </a:rPr>
              <a:t>transforming IT with </a:t>
            </a:r>
            <a:r>
              <a:rPr lang="en-US" sz="3200" dirty="0">
                <a:solidFill>
                  <a:schemeClr val="bg1"/>
                </a:solidFill>
              </a:rPr>
              <a:t>HPE Synergy </a:t>
            </a:r>
          </a:p>
        </p:txBody>
      </p:sp>
      <p:sp>
        <p:nvSpPr>
          <p:cNvPr id="4" name="Slide Number Placeholder 3"/>
          <p:cNvSpPr>
            <a:spLocks noGrp="1"/>
          </p:cNvSpPr>
          <p:nvPr>
            <p:ph type="sldNum" sz="quarter" idx="12"/>
          </p:nvPr>
        </p:nvSpPr>
        <p:spPr/>
        <p:txBody>
          <a:bodyPr/>
          <a:lstStyle/>
          <a:p>
            <a:fld id="{B016F8AB-BCEA-4347-8BA6-BE776009BC89}" type="slidenum">
              <a:rPr lang="en-US" smtClean="0">
                <a:solidFill>
                  <a:schemeClr val="bg1"/>
                </a:solidFill>
              </a:rPr>
              <a:t>28</a:t>
            </a:fld>
            <a:endParaRPr lang="en-US" dirty="0">
              <a:solidFill>
                <a:schemeClr val="bg1"/>
              </a:solidFill>
            </a:endParaRPr>
          </a:p>
        </p:txBody>
      </p:sp>
      <p:sp>
        <p:nvSpPr>
          <p:cNvPr id="3" name="Footer Placeholder 2"/>
          <p:cNvSpPr>
            <a:spLocks noGrp="1"/>
          </p:cNvSpPr>
          <p:nvPr>
            <p:ph type="ftr" sz="quarter" idx="11"/>
          </p:nvPr>
        </p:nvSpPr>
        <p:spPr/>
        <p:txBody>
          <a:bodyPr/>
          <a:lstStyle/>
          <a:p>
            <a:r>
              <a:rPr lang="en-US" dirty="0" smtClean="0">
                <a:solidFill>
                  <a:schemeClr val="bg1"/>
                </a:solidFill>
              </a:rPr>
              <a:t>For HPE and Channel Partner internal use only</a:t>
            </a:r>
            <a:endParaRPr lang="en-US" dirty="0">
              <a:solidFill>
                <a:schemeClr val="bg1"/>
              </a:solidFill>
            </a:endParaRPr>
          </a:p>
        </p:txBody>
      </p:sp>
    </p:spTree>
    <p:extLst>
      <p:ext uri="{BB962C8B-B14F-4D97-AF65-F5344CB8AC3E}">
        <p14:creationId xmlns:p14="http://schemas.microsoft.com/office/powerpoint/2010/main" val="270903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xmlns="" id="{98D9AE56-C05B-419A-8613-01859521AF54}"/>
              </a:ext>
            </a:extLst>
          </p:cNvPr>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90"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xmlns="" id="{3ADAED96-A05A-4750-85BF-AD562E98BFBF}"/>
              </a:ext>
            </a:extLst>
          </p:cNvPr>
          <p:cNvSpPr>
            <a:spLocks noGrp="1"/>
          </p:cNvSpPr>
          <p:nvPr>
            <p:ph type="title"/>
          </p:nvPr>
        </p:nvSpPr>
        <p:spPr/>
        <p:txBody>
          <a:bodyPr/>
          <a:lstStyle/>
          <a:p>
            <a:r>
              <a:rPr lang="en-US" dirty="0" smtClean="0"/>
              <a:t>Customers are transforming </a:t>
            </a:r>
            <a:r>
              <a:rPr lang="en-US" dirty="0"/>
              <a:t>IT with HPE Synergy </a:t>
            </a:r>
            <a:endParaRPr lang="en-NZ" dirty="0"/>
          </a:p>
        </p:txBody>
      </p:sp>
      <p:grpSp>
        <p:nvGrpSpPr>
          <p:cNvPr id="13" name="Group 12">
            <a:extLst>
              <a:ext uri="{FF2B5EF4-FFF2-40B4-BE49-F238E27FC236}">
                <a16:creationId xmlns:a16="http://schemas.microsoft.com/office/drawing/2014/main" xmlns="" id="{4E5B2F23-3618-494B-822F-0CE4B977D57B}"/>
              </a:ext>
            </a:extLst>
          </p:cNvPr>
          <p:cNvGrpSpPr/>
          <p:nvPr/>
        </p:nvGrpSpPr>
        <p:grpSpPr>
          <a:xfrm>
            <a:off x="2595976" y="2584923"/>
            <a:ext cx="3645712" cy="1831828"/>
            <a:chOff x="609440" y="1535467"/>
            <a:chExt cx="3527131" cy="1730058"/>
          </a:xfrm>
        </p:grpSpPr>
        <p:grpSp>
          <p:nvGrpSpPr>
            <p:cNvPr id="4" name="Group 3">
              <a:extLst>
                <a:ext uri="{FF2B5EF4-FFF2-40B4-BE49-F238E27FC236}">
                  <a16:creationId xmlns:a16="http://schemas.microsoft.com/office/drawing/2014/main" xmlns="" id="{9EFC7EB5-4F09-481E-90B5-7718A913C76E}"/>
                </a:ext>
              </a:extLst>
            </p:cNvPr>
            <p:cNvGrpSpPr/>
            <p:nvPr/>
          </p:nvGrpSpPr>
          <p:grpSpPr>
            <a:xfrm>
              <a:off x="609440" y="1535467"/>
              <a:ext cx="3527131" cy="1730058"/>
              <a:chOff x="14525155" y="3293370"/>
              <a:chExt cx="10739610" cy="5256733"/>
            </a:xfrm>
            <a:solidFill>
              <a:schemeClr val="accent2"/>
            </a:solidFill>
          </p:grpSpPr>
          <p:sp>
            <p:nvSpPr>
              <p:cNvPr id="5" name="Rectangle 4">
                <a:extLst>
                  <a:ext uri="{FF2B5EF4-FFF2-40B4-BE49-F238E27FC236}">
                    <a16:creationId xmlns:a16="http://schemas.microsoft.com/office/drawing/2014/main" xmlns="" id="{6D0E50F9-FE66-4D9D-B8EE-BE105D47050C}"/>
                  </a:ext>
                </a:extLst>
              </p:cNvPr>
              <p:cNvSpPr/>
              <p:nvPr/>
            </p:nvSpPr>
            <p:spPr>
              <a:xfrm>
                <a:off x="14525155" y="3293370"/>
                <a:ext cx="10739610" cy="5256731"/>
              </a:xfrm>
              <a:prstGeom prst="rect">
                <a:avLst/>
              </a:prstGeom>
              <a:solidFill>
                <a:srgbClr val="01A98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88242"/>
                <a:endParaRPr lang="en-US" sz="450" dirty="0">
                  <a:solidFill>
                    <a:prstClr val="white"/>
                  </a:solidFill>
                </a:endParaRPr>
              </a:p>
            </p:txBody>
          </p:sp>
          <p:pic>
            <p:nvPicPr>
              <p:cNvPr id="6" name="Picture 5">
                <a:extLst>
                  <a:ext uri="{FF2B5EF4-FFF2-40B4-BE49-F238E27FC236}">
                    <a16:creationId xmlns:a16="http://schemas.microsoft.com/office/drawing/2014/main" xmlns="" id="{629FC138-698B-4773-88B2-187CDCA86C36}"/>
                  </a:ext>
                </a:extLst>
              </p:cNvPr>
              <p:cNvPicPr>
                <a:picLocks noChangeAspect="1"/>
              </p:cNvPicPr>
              <p:nvPr/>
            </p:nvPicPr>
            <p:blipFill>
              <a:blip r:embed="rId6" cstate="email">
                <a:alphaModFix amt="51000"/>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15168922" y="3646601"/>
                <a:ext cx="8744871" cy="4903502"/>
              </a:xfrm>
              <a:prstGeom prst="rect">
                <a:avLst/>
              </a:prstGeom>
              <a:noFill/>
            </p:spPr>
          </p:pic>
        </p:grpSp>
        <p:sp>
          <p:nvSpPr>
            <p:cNvPr id="7" name="Rectangle 6">
              <a:extLst>
                <a:ext uri="{FF2B5EF4-FFF2-40B4-BE49-F238E27FC236}">
                  <a16:creationId xmlns:a16="http://schemas.microsoft.com/office/drawing/2014/main" xmlns="" id="{F8CD20AB-7305-4B0A-A24E-EB9334395822}"/>
                </a:ext>
              </a:extLst>
            </p:cNvPr>
            <p:cNvSpPr/>
            <p:nvPr/>
          </p:nvSpPr>
          <p:spPr>
            <a:xfrm>
              <a:off x="868502" y="1784591"/>
              <a:ext cx="2833738" cy="1273167"/>
            </a:xfrm>
            <a:prstGeom prst="rect">
              <a:avLst/>
            </a:prstGeom>
          </p:spPr>
          <p:txBody>
            <a:bodyPr wrap="none">
              <a:spAutoFit/>
            </a:bodyPr>
            <a:lstStyle/>
            <a:p>
              <a:pPr algn="ctr">
                <a:lnSpc>
                  <a:spcPct val="80000"/>
                </a:lnSpc>
              </a:pPr>
              <a:r>
                <a:rPr lang="en-NZ" sz="6600" b="1" dirty="0" smtClean="0"/>
                <a:t>1400</a:t>
              </a:r>
              <a:r>
                <a:rPr lang="en-NZ" sz="3600" b="1" dirty="0" smtClean="0"/>
                <a:t> </a:t>
              </a:r>
              <a:r>
                <a:rPr lang="en-NZ" sz="3600" b="1" dirty="0"/>
                <a:t/>
              </a:r>
              <a:br>
                <a:rPr lang="en-NZ" sz="3600" b="1" dirty="0"/>
              </a:br>
              <a:r>
                <a:rPr lang="en-NZ" sz="3600" b="1" dirty="0"/>
                <a:t>and growing</a:t>
              </a:r>
            </a:p>
          </p:txBody>
        </p:sp>
      </p:grpSp>
      <p:sp>
        <p:nvSpPr>
          <p:cNvPr id="9" name="Rectangle 8">
            <a:extLst>
              <a:ext uri="{FF2B5EF4-FFF2-40B4-BE49-F238E27FC236}">
                <a16:creationId xmlns:a16="http://schemas.microsoft.com/office/drawing/2014/main" xmlns="" id="{CE6E63AE-9842-4CE8-9756-6F183BF164EB}"/>
              </a:ext>
            </a:extLst>
          </p:cNvPr>
          <p:cNvSpPr/>
          <p:nvPr/>
        </p:nvSpPr>
        <p:spPr>
          <a:xfrm>
            <a:off x="609441" y="4449361"/>
            <a:ext cx="5632247" cy="1660582"/>
          </a:xfrm>
          <a:prstGeom prst="rect">
            <a:avLst/>
          </a:prstGeom>
          <a:ln>
            <a:solidFill>
              <a:schemeClr val="tx1"/>
            </a:solidFill>
          </a:ln>
        </p:spPr>
        <p:txBody>
          <a:bodyPr wrap="square" lIns="36000" tIns="36000" rIns="36000" bIns="36000">
            <a:noAutofit/>
          </a:bodyPr>
          <a:lstStyle/>
          <a:p>
            <a:r>
              <a:rPr lang="en-US" i="1" spc="-50" dirty="0"/>
              <a:t/>
            </a:r>
            <a:br>
              <a:rPr lang="en-US" i="1" spc="-50" dirty="0"/>
            </a:br>
            <a:endParaRPr lang="en-NZ" i="1" spc="-50" dirty="0"/>
          </a:p>
        </p:txBody>
      </p:sp>
      <p:pic>
        <p:nvPicPr>
          <p:cNvPr id="16" name="Picture 15">
            <a:extLst>
              <a:ext uri="{FF2B5EF4-FFF2-40B4-BE49-F238E27FC236}">
                <a16:creationId xmlns:a16="http://schemas.microsoft.com/office/drawing/2014/main" xmlns="" id="{F973C4EC-DDC4-45F8-9CB3-B37BA3FACCA1}"/>
              </a:ext>
            </a:extLst>
          </p:cNvPr>
          <p:cNvPicPr>
            <a:picLocks noChangeAspect="1"/>
          </p:cNvPicPr>
          <p:nvPr/>
        </p:nvPicPr>
        <p:blipFill rotWithShape="1">
          <a:blip r:embed="rId7"/>
          <a:srcRect l="12096" r="11145"/>
          <a:stretch/>
        </p:blipFill>
        <p:spPr>
          <a:xfrm>
            <a:off x="609441" y="1145529"/>
            <a:ext cx="1950880" cy="3271222"/>
          </a:xfrm>
          <a:prstGeom prst="rect">
            <a:avLst/>
          </a:prstGeom>
          <a:ln>
            <a:solidFill>
              <a:schemeClr val="tx1"/>
            </a:solidFill>
          </a:ln>
        </p:spPr>
      </p:pic>
      <p:sp>
        <p:nvSpPr>
          <p:cNvPr id="17" name="Rectangle 16">
            <a:extLst>
              <a:ext uri="{FF2B5EF4-FFF2-40B4-BE49-F238E27FC236}">
                <a16:creationId xmlns:a16="http://schemas.microsoft.com/office/drawing/2014/main" xmlns="" id="{6033F826-CF13-4DA2-94B0-004DF9DEB645}"/>
              </a:ext>
            </a:extLst>
          </p:cNvPr>
          <p:cNvSpPr/>
          <p:nvPr/>
        </p:nvSpPr>
        <p:spPr>
          <a:xfrm>
            <a:off x="5086435" y="1134809"/>
            <a:ext cx="6550184" cy="1414695"/>
          </a:xfrm>
          <a:prstGeom prst="rect">
            <a:avLst/>
          </a:prstGeom>
          <a:ln>
            <a:solidFill>
              <a:schemeClr val="tx1"/>
            </a:solidFill>
          </a:ln>
        </p:spPr>
        <p:txBody>
          <a:bodyPr wrap="square" lIns="36000" tIns="36000" rIns="36000" bIns="36000">
            <a:noAutofit/>
          </a:bodyPr>
          <a:lstStyle/>
          <a:p>
            <a:r>
              <a:rPr lang="en-US" sz="1600" i="1" spc="-50" dirty="0" smtClean="0"/>
              <a:t>“With HPE Synergy I can see the whole composable infrastructure story, I can preview it, beta test it. Also, HPE has a holistic approach and understands that a solution is more than simply technology, it is about orchestrating and automating the different elements.”</a:t>
            </a:r>
          </a:p>
          <a:p>
            <a:pPr>
              <a:spcBef>
                <a:spcPts val="600"/>
              </a:spcBef>
            </a:pPr>
            <a:r>
              <a:rPr lang="en-US" sz="900" i="1" spc="-50" dirty="0" smtClean="0"/>
              <a:t>Christian Teeft, CTO and Senior Vice President of Cloud Services, Symmetry</a:t>
            </a:r>
            <a:r>
              <a:rPr lang="en-US" i="1" spc="-50" dirty="0" smtClean="0"/>
              <a:t/>
            </a:r>
            <a:br>
              <a:rPr lang="en-US" i="1" spc="-50" dirty="0" smtClean="0"/>
            </a:br>
            <a:endParaRPr lang="en-NZ" i="1" spc="-50" dirty="0"/>
          </a:p>
        </p:txBody>
      </p:sp>
      <p:pic>
        <p:nvPicPr>
          <p:cNvPr id="18" name="Picture 17">
            <a:extLst>
              <a:ext uri="{FF2B5EF4-FFF2-40B4-BE49-F238E27FC236}">
                <a16:creationId xmlns:a16="http://schemas.microsoft.com/office/drawing/2014/main" xmlns="" id="{30357A53-49AB-45D0-901E-C3906C956B0F}"/>
              </a:ext>
            </a:extLst>
          </p:cNvPr>
          <p:cNvPicPr>
            <a:picLocks noChangeAspect="1"/>
          </p:cNvPicPr>
          <p:nvPr/>
        </p:nvPicPr>
        <p:blipFill rotWithShape="1">
          <a:blip r:embed="rId8"/>
          <a:srcRect b="45151"/>
          <a:stretch/>
        </p:blipFill>
        <p:spPr>
          <a:xfrm>
            <a:off x="2617556" y="1145529"/>
            <a:ext cx="2411644" cy="1403975"/>
          </a:xfrm>
          <a:prstGeom prst="rect">
            <a:avLst/>
          </a:prstGeom>
          <a:ln>
            <a:solidFill>
              <a:schemeClr val="tx1"/>
            </a:solidFill>
          </a:ln>
        </p:spPr>
      </p:pic>
      <p:pic>
        <p:nvPicPr>
          <p:cNvPr id="20" name="Picture 19">
            <a:extLst>
              <a:ext uri="{FF2B5EF4-FFF2-40B4-BE49-F238E27FC236}">
                <a16:creationId xmlns:a16="http://schemas.microsoft.com/office/drawing/2014/main" xmlns="" id="{EE758D72-7753-4FF0-8BD8-3A1D38143B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712"/>
          <a:stretch/>
        </p:blipFill>
        <p:spPr>
          <a:xfrm>
            <a:off x="6296479" y="2584923"/>
            <a:ext cx="2776360" cy="3525020"/>
          </a:xfrm>
          <a:prstGeom prst="rect">
            <a:avLst/>
          </a:prstGeom>
          <a:ln>
            <a:solidFill>
              <a:schemeClr val="tx1"/>
            </a:solidFill>
          </a:ln>
        </p:spPr>
      </p:pic>
      <p:sp>
        <p:nvSpPr>
          <p:cNvPr id="21" name="Rectangle 20">
            <a:extLst>
              <a:ext uri="{FF2B5EF4-FFF2-40B4-BE49-F238E27FC236}">
                <a16:creationId xmlns:a16="http://schemas.microsoft.com/office/drawing/2014/main" xmlns="" id="{56D8EDBD-23DE-49CD-89F3-9E68B4B95CAA}"/>
              </a:ext>
            </a:extLst>
          </p:cNvPr>
          <p:cNvSpPr/>
          <p:nvPr/>
        </p:nvSpPr>
        <p:spPr>
          <a:xfrm>
            <a:off x="9127630" y="2576969"/>
            <a:ext cx="2508989" cy="3532974"/>
          </a:xfrm>
          <a:prstGeom prst="rect">
            <a:avLst/>
          </a:prstGeom>
          <a:ln>
            <a:solidFill>
              <a:schemeClr val="tx1"/>
            </a:solidFill>
          </a:ln>
        </p:spPr>
        <p:txBody>
          <a:bodyPr wrap="square" lIns="36000" tIns="36000" rIns="36000" bIns="36000">
            <a:noAutofit/>
          </a:bodyPr>
          <a:lstStyle/>
          <a:p>
            <a:endParaRPr lang="en-US" sz="1050" i="1" spc="-50" dirty="0"/>
          </a:p>
          <a:p>
            <a:endParaRPr lang="en-US" sz="1050" i="1" spc="-50" dirty="0"/>
          </a:p>
          <a:p>
            <a:r>
              <a:rPr lang="en-US" sz="1050" i="1" spc="-50" dirty="0"/>
              <a:t/>
            </a:r>
            <a:br>
              <a:rPr lang="en-US" sz="1050" i="1" spc="-50" dirty="0"/>
            </a:br>
            <a:endParaRPr lang="en-US" sz="1050" i="1" spc="-50" dirty="0"/>
          </a:p>
          <a:p>
            <a:pPr marL="228600" indent="-228600">
              <a:spcAft>
                <a:spcPts val="600"/>
              </a:spcAft>
              <a:buFont typeface="Symbol" panose="05050102010706020507" pitchFamily="18" charset="2"/>
              <a:buChar char="-"/>
            </a:pPr>
            <a:r>
              <a:rPr lang="en-US" sz="1400" i="1" spc="-50" dirty="0"/>
              <a:t>ROI of 247%</a:t>
            </a:r>
          </a:p>
          <a:p>
            <a:pPr marL="228600" indent="-228600">
              <a:spcAft>
                <a:spcPts val="600"/>
              </a:spcAft>
              <a:buFont typeface="Symbol" panose="05050102010706020507" pitchFamily="18" charset="2"/>
              <a:buChar char="-"/>
            </a:pPr>
            <a:r>
              <a:rPr lang="en-US" sz="1400" i="1" spc="-50" dirty="0"/>
              <a:t>Payback in 13 months</a:t>
            </a:r>
          </a:p>
          <a:p>
            <a:pPr marL="228600" indent="-228600">
              <a:spcAft>
                <a:spcPts val="600"/>
              </a:spcAft>
              <a:buFont typeface="Symbol" panose="05050102010706020507" pitchFamily="18" charset="2"/>
              <a:buChar char="-"/>
            </a:pPr>
            <a:r>
              <a:rPr lang="en-US" sz="1400" i="1" spc="-50" dirty="0"/>
              <a:t>43% lower hardware cost</a:t>
            </a:r>
          </a:p>
          <a:p>
            <a:pPr marL="228600" indent="-228600">
              <a:spcAft>
                <a:spcPts val="600"/>
              </a:spcAft>
              <a:buFont typeface="Symbol" panose="05050102010706020507" pitchFamily="18" charset="2"/>
              <a:buChar char="-"/>
            </a:pPr>
            <a:r>
              <a:rPr lang="en-US" sz="1400" i="1" spc="-50" dirty="0"/>
              <a:t>94% faster delivery of compute resources</a:t>
            </a:r>
          </a:p>
          <a:p>
            <a:pPr marL="228600" indent="-228600">
              <a:spcAft>
                <a:spcPts val="600"/>
              </a:spcAft>
              <a:buFont typeface="Symbol" panose="05050102010706020507" pitchFamily="18" charset="2"/>
              <a:buChar char="-"/>
            </a:pPr>
            <a:r>
              <a:rPr lang="en-US" sz="1400" i="1" spc="-50" dirty="0"/>
              <a:t>35% less server-related help desk work</a:t>
            </a:r>
          </a:p>
          <a:p>
            <a:pPr marL="228600" indent="-228600">
              <a:spcAft>
                <a:spcPts val="600"/>
              </a:spcAft>
              <a:buFont typeface="Symbol" panose="05050102010706020507" pitchFamily="18" charset="2"/>
              <a:buChar char="-"/>
            </a:pPr>
            <a:r>
              <a:rPr lang="en-US" sz="1400" i="1" spc="-50" dirty="0"/>
              <a:t>Six times higher coding team productivity with DevOps approach</a:t>
            </a:r>
            <a:endParaRPr lang="en-NZ" sz="1400" i="1" spc="-50" dirty="0"/>
          </a:p>
        </p:txBody>
      </p:sp>
      <p:pic>
        <p:nvPicPr>
          <p:cNvPr id="25" name="Picture 24">
            <a:extLst>
              <a:ext uri="{FF2B5EF4-FFF2-40B4-BE49-F238E27FC236}">
                <a16:creationId xmlns:a16="http://schemas.microsoft.com/office/drawing/2014/main" xmlns="" id="{DAE30DC0-5CAA-4B87-A076-9C29A26B6F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13746" y="2624895"/>
            <a:ext cx="1787748" cy="325370"/>
          </a:xfrm>
          <a:prstGeom prst="rect">
            <a:avLst/>
          </a:prstGeom>
        </p:spPr>
      </p:pic>
      <p:pic>
        <p:nvPicPr>
          <p:cNvPr id="27" name="Picture 26">
            <a:extLst>
              <a:ext uri="{FF2B5EF4-FFF2-40B4-BE49-F238E27FC236}">
                <a16:creationId xmlns:a16="http://schemas.microsoft.com/office/drawing/2014/main" xmlns="" id="{8A844DED-FE8C-48AD-BAEA-670F709A9125}"/>
              </a:ext>
            </a:extLst>
          </p:cNvPr>
          <p:cNvPicPr>
            <a:picLocks noChangeAspect="1"/>
          </p:cNvPicPr>
          <p:nvPr/>
        </p:nvPicPr>
        <p:blipFill>
          <a:blip r:embed="rId11"/>
          <a:stretch>
            <a:fillRect/>
          </a:stretch>
        </p:blipFill>
        <p:spPr>
          <a:xfrm>
            <a:off x="10429131" y="2998191"/>
            <a:ext cx="1144726" cy="321279"/>
          </a:xfrm>
          <a:prstGeom prst="rect">
            <a:avLst/>
          </a:prstGeom>
        </p:spPr>
      </p:pic>
      <p:sp>
        <p:nvSpPr>
          <p:cNvPr id="3" name="Footer Placeholder 2"/>
          <p:cNvSpPr>
            <a:spLocks noGrp="1"/>
          </p:cNvSpPr>
          <p:nvPr>
            <p:ph type="ftr" sz="quarter" idx="11"/>
          </p:nvPr>
        </p:nvSpPr>
        <p:spPr/>
        <p:txBody>
          <a:bodyPr/>
          <a:lstStyle/>
          <a:p>
            <a:r>
              <a:rPr lang="en-US" dirty="0" smtClean="0"/>
              <a:t>For HPE and Channel Partner internal use only</a:t>
            </a:r>
            <a:endParaRPr lang="en-US" dirty="0"/>
          </a:p>
        </p:txBody>
      </p:sp>
      <p:sp>
        <p:nvSpPr>
          <p:cNvPr id="8" name="Slide Number Placeholder 7"/>
          <p:cNvSpPr>
            <a:spLocks noGrp="1"/>
          </p:cNvSpPr>
          <p:nvPr>
            <p:ph type="sldNum" sz="quarter" idx="12"/>
          </p:nvPr>
        </p:nvSpPr>
        <p:spPr/>
        <p:txBody>
          <a:bodyPr/>
          <a:lstStyle/>
          <a:p>
            <a:fld id="{B016F8AB-BCEA-4347-8BA6-BE776009BC89}" type="slidenum">
              <a:rPr lang="en-GB" smtClean="0"/>
              <a:t>29</a:t>
            </a:fld>
            <a:endParaRPr lang="en-GB" dirty="0"/>
          </a:p>
        </p:txBody>
      </p:sp>
      <p:sp>
        <p:nvSpPr>
          <p:cNvPr id="10" name="Rectangle 9"/>
          <p:cNvSpPr/>
          <p:nvPr/>
        </p:nvSpPr>
        <p:spPr>
          <a:xfrm>
            <a:off x="533400" y="4401783"/>
            <a:ext cx="5638800" cy="1708160"/>
          </a:xfrm>
          <a:prstGeom prst="rect">
            <a:avLst/>
          </a:prstGeom>
        </p:spPr>
        <p:txBody>
          <a:bodyPr wrap="square">
            <a:spAutoFit/>
          </a:bodyPr>
          <a:lstStyle/>
          <a:p>
            <a:r>
              <a:rPr lang="en-US" sz="1600" i="1" dirty="0" smtClean="0">
                <a:solidFill>
                  <a:srgbClr val="221E1F"/>
                </a:solidFill>
              </a:rPr>
              <a:t>“Implementing HPE Synergy has removed obstacles to our growth. We were limited by space and we were limited by the time needed to deploy new servers but all that has gone. Now we can just grow and grow with no limits. We allocate space in the Bechtle data center, we buy new frames, put them in and then deploy new servers.”</a:t>
            </a:r>
          </a:p>
          <a:p>
            <a:r>
              <a:rPr lang="en-US" sz="900" i="1" dirty="0" smtClean="0">
                <a:solidFill>
                  <a:srgbClr val="221E1F"/>
                </a:solidFill>
              </a:rPr>
              <a:t>Stephan Dangl, Team lead for Servers, Storage and virtualization, Bechtle Hosting &amp; Operations GmbH</a:t>
            </a:r>
            <a:endParaRPr lang="en-US" sz="900" i="1" dirty="0"/>
          </a:p>
        </p:txBody>
      </p:sp>
    </p:spTree>
    <p:extLst>
      <p:ext uri="{BB962C8B-B14F-4D97-AF65-F5344CB8AC3E}">
        <p14:creationId xmlns:p14="http://schemas.microsoft.com/office/powerpoint/2010/main" val="25793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2"/>
          <p:cNvSpPr txBox="1">
            <a:spLocks/>
          </p:cNvSpPr>
          <p:nvPr/>
        </p:nvSpPr>
        <p:spPr>
          <a:xfrm>
            <a:off x="609441" y="521208"/>
            <a:ext cx="10969943" cy="41148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2800" b="1" kern="1200" baseline="0">
                <a:solidFill>
                  <a:schemeClr val="tx1"/>
                </a:solidFill>
                <a:latin typeface="+mj-lt"/>
                <a:ea typeface="+mj-ea"/>
                <a:cs typeface="+mj-cs"/>
              </a:defRPr>
            </a:lvl1pPr>
          </a:lstStyle>
          <a:p>
            <a:pPr>
              <a:defRPr/>
            </a:pPr>
            <a:endParaRPr lang="en-US" dirty="0">
              <a:solidFill>
                <a:sysClr val="windowText" lastClr="000000"/>
              </a:solidFill>
              <a:latin typeface="MetricHPE" panose="020B0503030202060203" pitchFamily="34" charset="0"/>
            </a:endParaRPr>
          </a:p>
        </p:txBody>
      </p:sp>
      <p:cxnSp>
        <p:nvCxnSpPr>
          <p:cNvPr id="64" name="Straight Arrow Connector 63"/>
          <p:cNvCxnSpPr/>
          <p:nvPr/>
        </p:nvCxnSpPr>
        <p:spPr>
          <a:xfrm>
            <a:off x="762000" y="6172200"/>
            <a:ext cx="10607040" cy="0"/>
          </a:xfrm>
          <a:prstGeom prst="straightConnector1">
            <a:avLst/>
          </a:prstGeom>
          <a:noFill/>
          <a:ln w="50800" cap="flat" cmpd="sng" algn="ctr">
            <a:solidFill>
              <a:srgbClr val="C6C9CA">
                <a:lumMod val="75000"/>
              </a:srgbClr>
            </a:solidFill>
            <a:prstDash val="solid"/>
            <a:miter lim="800000"/>
            <a:tailEnd type="triangle"/>
          </a:ln>
          <a:effectLst/>
        </p:spPr>
      </p:cxnSp>
      <p:sp>
        <p:nvSpPr>
          <p:cNvPr id="65" name="TextBox 64"/>
          <p:cNvSpPr txBox="1"/>
          <p:nvPr/>
        </p:nvSpPr>
        <p:spPr>
          <a:xfrm rot="16200000">
            <a:off x="-664058" y="3716572"/>
            <a:ext cx="2550294" cy="307777"/>
          </a:xfrm>
          <a:prstGeom prst="rect">
            <a:avLst/>
          </a:prstGeom>
          <a:solidFill>
            <a:sysClr val="window" lastClr="FFFFFF"/>
          </a:solidFill>
        </p:spPr>
        <p:txBody>
          <a:bodyPr wrap="square" rtlCol="0">
            <a:spAutoFit/>
          </a:bodyPr>
          <a:lstStyle/>
          <a:p>
            <a:pPr algn="ctr" defTabSz="571101">
              <a:spcAft>
                <a:spcPts val="533"/>
              </a:spcAft>
              <a:buSzPct val="100000"/>
              <a:defRPr/>
            </a:pPr>
            <a:r>
              <a:rPr lang="en-US" sz="1400" b="1" kern="0" dirty="0">
                <a:solidFill>
                  <a:prstClr val="black"/>
                </a:solidFill>
                <a:cs typeface="Arial" panose="020B0604020202020204" pitchFamily="34" charset="0"/>
              </a:rPr>
              <a:t>Applications optimized</a:t>
            </a:r>
          </a:p>
        </p:txBody>
      </p:sp>
      <p:cxnSp>
        <p:nvCxnSpPr>
          <p:cNvPr id="66" name="Straight Arrow Connector 65"/>
          <p:cNvCxnSpPr/>
          <p:nvPr/>
        </p:nvCxnSpPr>
        <p:spPr>
          <a:xfrm flipH="1" flipV="1">
            <a:off x="785271" y="1417320"/>
            <a:ext cx="0" cy="4754880"/>
          </a:xfrm>
          <a:prstGeom prst="straightConnector1">
            <a:avLst/>
          </a:prstGeom>
          <a:noFill/>
          <a:ln w="50800" cap="flat" cmpd="sng" algn="ctr">
            <a:solidFill>
              <a:srgbClr val="C6C9CA">
                <a:lumMod val="75000"/>
              </a:srgbClr>
            </a:solidFill>
            <a:prstDash val="solid"/>
            <a:miter lim="800000"/>
            <a:tailEnd type="triangle"/>
          </a:ln>
          <a:effectLst/>
        </p:spPr>
      </p:cxnSp>
      <p:sp>
        <p:nvSpPr>
          <p:cNvPr id="69" name="TextBox 68"/>
          <p:cNvSpPr txBox="1"/>
          <p:nvPr/>
        </p:nvSpPr>
        <p:spPr>
          <a:xfrm>
            <a:off x="3117370" y="4556456"/>
            <a:ext cx="1855236" cy="904992"/>
          </a:xfrm>
          <a:prstGeom prst="rect">
            <a:avLst/>
          </a:prstGeom>
          <a:noFill/>
        </p:spPr>
        <p:txBody>
          <a:bodyPr wrap="square" lIns="0" tIns="0" rIns="0" bIns="0" rtlCol="0">
            <a:noAutofit/>
          </a:bodyPr>
          <a:lstStyle/>
          <a:p>
            <a:pPr algn="ctr" defTabSz="914034">
              <a:lnSpc>
                <a:spcPct val="90000"/>
              </a:lnSpc>
            </a:pPr>
            <a:r>
              <a:rPr lang="en-US" dirty="0">
                <a:solidFill>
                  <a:prstClr val="black"/>
                </a:solidFill>
                <a:cs typeface="Arial" panose="020B0604020202020204" pitchFamily="34" charset="0"/>
              </a:rPr>
              <a:t>Shared</a:t>
            </a:r>
          </a:p>
          <a:p>
            <a:pPr algn="ctr" defTabSz="914034">
              <a:lnSpc>
                <a:spcPct val="90000"/>
              </a:lnSpc>
            </a:pPr>
            <a:r>
              <a:rPr lang="en-US" b="1" dirty="0">
                <a:solidFill>
                  <a:prstClr val="black"/>
                </a:solidFill>
                <a:cs typeface="Arial" panose="020B0604020202020204" pitchFamily="34" charset="0"/>
              </a:rPr>
              <a:t>Converged Infrastructure</a:t>
            </a:r>
          </a:p>
          <a:p>
            <a:pPr algn="ctr" defTabSz="914034">
              <a:lnSpc>
                <a:spcPct val="90000"/>
              </a:lnSpc>
            </a:pPr>
            <a:endParaRPr lang="en-US" sz="1000" dirty="0">
              <a:solidFill>
                <a:prstClr val="black"/>
              </a:solidFill>
              <a:cs typeface="Arial" panose="020B0604020202020204" pitchFamily="34" charset="0"/>
            </a:endParaRPr>
          </a:p>
        </p:txBody>
      </p:sp>
      <p:sp>
        <p:nvSpPr>
          <p:cNvPr id="70" name="TextBox 69"/>
          <p:cNvSpPr txBox="1"/>
          <p:nvPr/>
        </p:nvSpPr>
        <p:spPr>
          <a:xfrm>
            <a:off x="5111881" y="3840284"/>
            <a:ext cx="2012101" cy="904992"/>
          </a:xfrm>
          <a:prstGeom prst="rect">
            <a:avLst/>
          </a:prstGeom>
          <a:noFill/>
        </p:spPr>
        <p:txBody>
          <a:bodyPr wrap="square" lIns="0" tIns="0" rIns="0" bIns="0" rtlCol="0">
            <a:noAutofit/>
          </a:bodyPr>
          <a:lstStyle/>
          <a:p>
            <a:pPr algn="ctr" defTabSz="914034">
              <a:lnSpc>
                <a:spcPct val="90000"/>
              </a:lnSpc>
            </a:pPr>
            <a:r>
              <a:rPr lang="en-US" dirty="0">
                <a:solidFill>
                  <a:prstClr val="black"/>
                </a:solidFill>
                <a:cs typeface="Arial" panose="020B0604020202020204" pitchFamily="34" charset="0"/>
              </a:rPr>
              <a:t>Fast</a:t>
            </a:r>
          </a:p>
          <a:p>
            <a:pPr algn="ctr" defTabSz="914034">
              <a:lnSpc>
                <a:spcPct val="90000"/>
              </a:lnSpc>
            </a:pPr>
            <a:r>
              <a:rPr lang="en-US" b="1" dirty="0">
                <a:solidFill>
                  <a:prstClr val="black"/>
                </a:solidFill>
                <a:cs typeface="Arial" panose="020B0604020202020204" pitchFamily="34" charset="0"/>
              </a:rPr>
              <a:t>Hyperconverged Infrastructure</a:t>
            </a:r>
          </a:p>
        </p:txBody>
      </p:sp>
      <p:sp>
        <p:nvSpPr>
          <p:cNvPr id="87" name="TextBox 86"/>
          <p:cNvSpPr txBox="1"/>
          <p:nvPr/>
        </p:nvSpPr>
        <p:spPr>
          <a:xfrm>
            <a:off x="7214580" y="3057408"/>
            <a:ext cx="2012101" cy="904992"/>
          </a:xfrm>
          <a:prstGeom prst="rect">
            <a:avLst/>
          </a:prstGeom>
          <a:noFill/>
        </p:spPr>
        <p:txBody>
          <a:bodyPr wrap="square" lIns="0" tIns="0" rIns="0" bIns="0" rtlCol="0">
            <a:noAutofit/>
          </a:bodyPr>
          <a:lstStyle/>
          <a:p>
            <a:pPr algn="ctr" defTabSz="914034">
              <a:lnSpc>
                <a:spcPct val="90000"/>
              </a:lnSpc>
            </a:pPr>
            <a:r>
              <a:rPr lang="en-US" sz="2000" dirty="0">
                <a:solidFill>
                  <a:prstClr val="black"/>
                </a:solidFill>
                <a:cs typeface="Arial" panose="020B0604020202020204" pitchFamily="34" charset="0"/>
              </a:rPr>
              <a:t>Fluid</a:t>
            </a:r>
          </a:p>
          <a:p>
            <a:pPr algn="ctr" defTabSz="914034">
              <a:lnSpc>
                <a:spcPct val="90000"/>
              </a:lnSpc>
            </a:pPr>
            <a:r>
              <a:rPr lang="en-US" sz="2000" b="1" dirty="0">
                <a:solidFill>
                  <a:prstClr val="black"/>
                </a:solidFill>
                <a:cs typeface="Arial" panose="020B0604020202020204" pitchFamily="34" charset="0"/>
              </a:rPr>
              <a:t>Composable Infrastructure</a:t>
            </a:r>
          </a:p>
        </p:txBody>
      </p:sp>
      <p:sp>
        <p:nvSpPr>
          <p:cNvPr id="89" name="TextBox 88"/>
          <p:cNvSpPr txBox="1"/>
          <p:nvPr/>
        </p:nvSpPr>
        <p:spPr>
          <a:xfrm>
            <a:off x="4940108" y="6173785"/>
            <a:ext cx="2148828" cy="409273"/>
          </a:xfrm>
          <a:prstGeom prst="rect">
            <a:avLst/>
          </a:prstGeom>
          <a:noFill/>
        </p:spPr>
        <p:txBody>
          <a:bodyPr wrap="none" lIns="0" tIns="0" rIns="0" bIns="0" rtlCol="0" anchor="ctr" anchorCtr="0">
            <a:noAutofit/>
          </a:bodyPr>
          <a:lstStyle/>
          <a:p>
            <a:pPr algn="ctr" defTabSz="573072">
              <a:spcAft>
                <a:spcPts val="533"/>
              </a:spcAft>
              <a:buSzPct val="100000"/>
            </a:pPr>
            <a:r>
              <a:rPr lang="en-US" sz="1400" b="1" dirty="0">
                <a:solidFill>
                  <a:prstClr val="black"/>
                </a:solidFill>
                <a:cs typeface="Arial" panose="020B0604020202020204" pitchFamily="34" charset="0"/>
              </a:rPr>
              <a:t>Operations optimized</a:t>
            </a:r>
          </a:p>
        </p:txBody>
      </p:sp>
      <p:sp>
        <p:nvSpPr>
          <p:cNvPr id="8" name="Title 7"/>
          <p:cNvSpPr>
            <a:spLocks noGrp="1"/>
          </p:cNvSpPr>
          <p:nvPr>
            <p:ph type="title"/>
          </p:nvPr>
        </p:nvSpPr>
        <p:spPr/>
        <p:txBody>
          <a:bodyPr/>
          <a:lstStyle/>
          <a:p>
            <a:r>
              <a:rPr lang="en-US" dirty="0"/>
              <a:t>Extending </a:t>
            </a:r>
            <a:r>
              <a:rPr lang="en-US" dirty="0" smtClean="0"/>
              <a:t>our </a:t>
            </a:r>
            <a:r>
              <a:rPr lang="en-US" dirty="0"/>
              <a:t>composable strategy to make Hybrid IT </a:t>
            </a:r>
            <a:r>
              <a:rPr lang="en-US" dirty="0" smtClean="0"/>
              <a:t>simple</a:t>
            </a:r>
            <a:endParaRPr lang="en-US" dirty="0"/>
          </a:p>
        </p:txBody>
      </p:sp>
      <p:sp>
        <p:nvSpPr>
          <p:cNvPr id="6" name="Text Placeholder 5"/>
          <p:cNvSpPr>
            <a:spLocks noGrp="1"/>
          </p:cNvSpPr>
          <p:nvPr>
            <p:ph type="body" sz="quarter" idx="13"/>
          </p:nvPr>
        </p:nvSpPr>
        <p:spPr/>
        <p:txBody>
          <a:bodyPr/>
          <a:lstStyle/>
          <a:p>
            <a:r>
              <a:rPr lang="en-US" sz="2000" dirty="0" smtClean="0"/>
              <a:t>Evolving from composing infrastructure to composing workloads across hybrid IT</a:t>
            </a:r>
            <a:endParaRPr lang="en-US" sz="2000" dirty="0"/>
          </a:p>
        </p:txBody>
      </p:sp>
      <p:sp>
        <p:nvSpPr>
          <p:cNvPr id="7" name="Rectangle 6"/>
          <p:cNvSpPr/>
          <p:nvPr/>
        </p:nvSpPr>
        <p:spPr bwMode="ltGray">
          <a:xfrm>
            <a:off x="2922428" y="4395103"/>
            <a:ext cx="2345138" cy="997609"/>
          </a:xfrm>
          <a:prstGeom prst="rect">
            <a:avLst/>
          </a:prstGeom>
          <a:noFill/>
          <a:ln w="50800" cap="flat" cmpd="sng" algn="ctr">
            <a:solidFill>
              <a:schemeClr val="tx1"/>
            </a:solidFill>
            <a:prstDash val="solid"/>
            <a:miter lim="800000"/>
          </a:ln>
          <a:effectLst/>
        </p:spPr>
        <p:txBody>
          <a:bodyPr lIns="91404" rtlCol="0" anchor="ctr"/>
          <a:lstStyle/>
          <a:p>
            <a:pPr algn="ctr" defTabSz="914217">
              <a:lnSpc>
                <a:spcPct val="90000"/>
              </a:lnSpc>
            </a:pPr>
            <a:endParaRPr lang="en-US" sz="1600" b="1" kern="0" dirty="0">
              <a:solidFill>
                <a:prstClr val="black"/>
              </a:solidFill>
            </a:endParaRPr>
          </a:p>
        </p:txBody>
      </p:sp>
      <p:sp>
        <p:nvSpPr>
          <p:cNvPr id="36" name="Rectangle 35"/>
          <p:cNvSpPr/>
          <p:nvPr/>
        </p:nvSpPr>
        <p:spPr bwMode="ltGray">
          <a:xfrm>
            <a:off x="6944618" y="2986530"/>
            <a:ext cx="2422327" cy="997609"/>
          </a:xfrm>
          <a:prstGeom prst="rect">
            <a:avLst/>
          </a:prstGeom>
          <a:noFill/>
          <a:ln w="50800" cap="flat" cmpd="sng" algn="ctr">
            <a:solidFill>
              <a:schemeClr val="tx1"/>
            </a:solidFill>
            <a:prstDash val="solid"/>
            <a:miter lim="800000"/>
          </a:ln>
          <a:effectLst/>
        </p:spPr>
        <p:txBody>
          <a:bodyPr lIns="91404" rtlCol="0" anchor="ctr"/>
          <a:lstStyle/>
          <a:p>
            <a:pPr algn="ctr" defTabSz="914217">
              <a:lnSpc>
                <a:spcPct val="90000"/>
              </a:lnSpc>
            </a:pPr>
            <a:endParaRPr lang="en-US" sz="1600" b="1" kern="0" dirty="0">
              <a:solidFill>
                <a:prstClr val="black"/>
              </a:solidFill>
            </a:endParaRPr>
          </a:p>
        </p:txBody>
      </p:sp>
      <p:sp>
        <p:nvSpPr>
          <p:cNvPr id="37" name="Rectangle 36"/>
          <p:cNvSpPr/>
          <p:nvPr/>
        </p:nvSpPr>
        <p:spPr bwMode="ltGray">
          <a:xfrm>
            <a:off x="4976543" y="3678476"/>
            <a:ext cx="2345138" cy="997609"/>
          </a:xfrm>
          <a:prstGeom prst="rect">
            <a:avLst/>
          </a:prstGeom>
          <a:noFill/>
          <a:ln w="50800" cap="flat" cmpd="sng" algn="ctr">
            <a:solidFill>
              <a:schemeClr val="tx1"/>
            </a:solidFill>
            <a:prstDash val="solid"/>
            <a:miter lim="800000"/>
          </a:ln>
          <a:effectLst/>
        </p:spPr>
        <p:txBody>
          <a:bodyPr lIns="91404" rtlCol="0" anchor="ctr"/>
          <a:lstStyle/>
          <a:p>
            <a:pPr algn="ctr" defTabSz="914217">
              <a:lnSpc>
                <a:spcPct val="90000"/>
              </a:lnSpc>
            </a:pPr>
            <a:endParaRPr lang="en-US" sz="1600" b="1" kern="0" dirty="0">
              <a:solidFill>
                <a:prstClr val="black"/>
              </a:solidFill>
            </a:endParaRPr>
          </a:p>
        </p:txBody>
      </p:sp>
      <p:cxnSp>
        <p:nvCxnSpPr>
          <p:cNvPr id="9" name="Straight Connector 8"/>
          <p:cNvCxnSpPr/>
          <p:nvPr/>
        </p:nvCxnSpPr>
        <p:spPr>
          <a:xfrm>
            <a:off x="6858000" y="2992676"/>
            <a:ext cx="0" cy="6347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929001" y="3609284"/>
            <a:ext cx="19289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883281" y="3678476"/>
            <a:ext cx="0" cy="634703"/>
          </a:xfrm>
          <a:prstGeom prst="line">
            <a:avLst/>
          </a:prstGeom>
          <a:ln w="38100">
            <a:solidFill>
              <a:srgbClr val="00A98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a:off x="3877441" y="3289244"/>
            <a:ext cx="0" cy="2011680"/>
          </a:xfrm>
          <a:prstGeom prst="line">
            <a:avLst/>
          </a:prstGeom>
          <a:ln w="38100">
            <a:solidFill>
              <a:srgbClr val="00A982"/>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940681" y="1321603"/>
            <a:ext cx="5118756" cy="2106362"/>
            <a:chOff x="6940681" y="1321603"/>
            <a:chExt cx="5118756" cy="2106362"/>
          </a:xfrm>
        </p:grpSpPr>
        <p:sp>
          <p:nvSpPr>
            <p:cNvPr id="84" name="Rectangle 83"/>
            <p:cNvSpPr/>
            <p:nvPr/>
          </p:nvSpPr>
          <p:spPr bwMode="ltGray">
            <a:xfrm>
              <a:off x="9448800" y="1321603"/>
              <a:ext cx="2610637" cy="2106362"/>
            </a:xfrm>
            <a:prstGeom prst="rect">
              <a:avLst/>
            </a:prstGeom>
            <a:noFill/>
            <a:ln w="44450" cap="flat" cmpd="sng" algn="ctr">
              <a:noFill/>
              <a:prstDash val="solid"/>
              <a:miter lim="800000"/>
            </a:ln>
            <a:effectLst/>
          </p:spPr>
          <p:txBody>
            <a:bodyPr lIns="91440" rIns="91440" rtlCol="0" anchor="t" anchorCtr="0"/>
            <a:lstStyle/>
            <a:p>
              <a:pPr marL="169863" indent="-169863" defTabSz="914217">
                <a:lnSpc>
                  <a:spcPct val="90000"/>
                </a:lnSpc>
                <a:spcAft>
                  <a:spcPts val="600"/>
                </a:spcAft>
                <a:buFont typeface="Symbol" panose="05050102010706020507" pitchFamily="18" charset="2"/>
                <a:buChar char="-"/>
                <a:defRPr/>
              </a:pPr>
              <a:r>
                <a:rPr lang="en-US" sz="1400" kern="0" dirty="0">
                  <a:solidFill>
                    <a:prstClr val="black"/>
                  </a:solidFill>
                </a:rPr>
                <a:t>Fluid pools of VMs, containers, bare metal </a:t>
              </a:r>
              <a:r>
                <a:rPr lang="en-US" sz="1400" kern="0" dirty="0" smtClean="0">
                  <a:solidFill>
                    <a:prstClr val="black"/>
                  </a:solidFill>
                </a:rPr>
                <a:t/>
              </a:r>
              <a:br>
                <a:rPr lang="en-US" sz="1400" kern="0" dirty="0" smtClean="0">
                  <a:solidFill>
                    <a:prstClr val="black"/>
                  </a:solidFill>
                </a:rPr>
              </a:br>
              <a:r>
                <a:rPr lang="en-US" sz="1400" kern="0" dirty="0" smtClean="0">
                  <a:solidFill>
                    <a:prstClr val="black"/>
                  </a:solidFill>
                </a:rPr>
                <a:t>and </a:t>
              </a:r>
              <a:r>
                <a:rPr lang="en-US" sz="1400" kern="0" dirty="0">
                  <a:solidFill>
                    <a:prstClr val="black"/>
                  </a:solidFill>
                </a:rPr>
                <a:t>public clouds</a:t>
              </a:r>
            </a:p>
            <a:p>
              <a:pPr marL="169863" indent="-169863" defTabSz="914217">
                <a:lnSpc>
                  <a:spcPct val="90000"/>
                </a:lnSpc>
                <a:spcAft>
                  <a:spcPts val="600"/>
                </a:spcAft>
                <a:buFont typeface="Symbol" panose="05050102010706020507" pitchFamily="18" charset="2"/>
                <a:buChar char="-"/>
                <a:defRPr/>
              </a:pPr>
              <a:r>
                <a:rPr lang="en-US" sz="1400" kern="0" dirty="0">
                  <a:solidFill>
                    <a:prstClr val="black"/>
                  </a:solidFill>
                </a:rPr>
                <a:t>Simple and consistent experience</a:t>
              </a:r>
            </a:p>
            <a:p>
              <a:pPr marL="169863" indent="-169863" defTabSz="914217">
                <a:lnSpc>
                  <a:spcPct val="90000"/>
                </a:lnSpc>
                <a:spcAft>
                  <a:spcPts val="600"/>
                </a:spcAft>
                <a:buFont typeface="Symbol" panose="05050102010706020507" pitchFamily="18" charset="2"/>
                <a:buChar char="-"/>
                <a:defRPr/>
              </a:pPr>
              <a:r>
                <a:rPr lang="en-US" sz="1400" kern="0" dirty="0">
                  <a:solidFill>
                    <a:prstClr val="black"/>
                  </a:solidFill>
                </a:rPr>
                <a:t>Simplify building and managing software stacks </a:t>
              </a:r>
            </a:p>
            <a:p>
              <a:pPr marL="169863" indent="-169863" defTabSz="914217">
                <a:lnSpc>
                  <a:spcPct val="90000"/>
                </a:lnSpc>
                <a:spcAft>
                  <a:spcPts val="600"/>
                </a:spcAft>
                <a:buFont typeface="Symbol" panose="05050102010706020507" pitchFamily="18" charset="2"/>
                <a:buChar char="-"/>
                <a:defRPr/>
              </a:pPr>
              <a:r>
                <a:rPr lang="en-US" sz="1400" kern="0" dirty="0">
                  <a:solidFill>
                    <a:prstClr val="black"/>
                  </a:solidFill>
                </a:rPr>
                <a:t>‘No-ops’ management</a:t>
              </a:r>
            </a:p>
            <a:p>
              <a:pPr marL="169863" indent="-169863" defTabSz="914217">
                <a:lnSpc>
                  <a:spcPct val="90000"/>
                </a:lnSpc>
                <a:spcAft>
                  <a:spcPts val="600"/>
                </a:spcAft>
                <a:buFont typeface="Symbol" panose="05050102010706020507" pitchFamily="18" charset="2"/>
                <a:buChar char="-"/>
                <a:defRPr/>
              </a:pPr>
              <a:r>
                <a:rPr lang="en-US" sz="1400" kern="0" dirty="0">
                  <a:solidFill>
                    <a:prstClr val="black"/>
                  </a:solidFill>
                </a:rPr>
                <a:t>Pay-for-use consumption</a:t>
              </a:r>
            </a:p>
            <a:p>
              <a:pPr marL="169863" indent="-169863" defTabSz="914217">
                <a:lnSpc>
                  <a:spcPct val="90000"/>
                </a:lnSpc>
                <a:spcAft>
                  <a:spcPts val="600"/>
                </a:spcAft>
                <a:buFont typeface="Symbol" panose="05050102010706020507" pitchFamily="18" charset="2"/>
                <a:buChar char="-"/>
                <a:defRPr/>
              </a:pPr>
              <a:r>
                <a:rPr lang="en-US" sz="1400" kern="0" dirty="0">
                  <a:solidFill>
                    <a:prstClr val="black"/>
                  </a:solidFill>
                </a:rPr>
                <a:t>Workload optimization</a:t>
              </a:r>
              <a:endParaRPr lang="en-US" sz="1400" dirty="0">
                <a:solidFill>
                  <a:prstClr val="black"/>
                </a:solidFill>
              </a:endParaRPr>
            </a:p>
          </p:txBody>
        </p:sp>
        <p:grpSp>
          <p:nvGrpSpPr>
            <p:cNvPr id="2" name="Group 1"/>
            <p:cNvGrpSpPr/>
            <p:nvPr/>
          </p:nvGrpSpPr>
          <p:grpSpPr>
            <a:xfrm>
              <a:off x="6940681" y="1422994"/>
              <a:ext cx="2725986" cy="1469662"/>
              <a:chOff x="6940681" y="1422994"/>
              <a:chExt cx="2725986" cy="1469662"/>
            </a:xfrm>
          </p:grpSpPr>
          <p:sp>
            <p:nvSpPr>
              <p:cNvPr id="82" name="Rectangle 81"/>
              <p:cNvSpPr/>
              <p:nvPr/>
            </p:nvSpPr>
            <p:spPr bwMode="ltGray">
              <a:xfrm>
                <a:off x="9271027" y="2000770"/>
                <a:ext cx="395640" cy="415922"/>
              </a:xfrm>
              <a:prstGeom prst="rect">
                <a:avLst/>
              </a:prstGeom>
              <a:solidFill>
                <a:sysClr val="window" lastClr="FFFFFF"/>
              </a:solidFill>
              <a:ln w="19050" cap="flat" cmpd="sng" algn="ctr">
                <a:noFill/>
                <a:prstDash val="solid"/>
                <a:miter lim="800000"/>
              </a:ln>
              <a:effectLst/>
            </p:spPr>
            <p:txBody>
              <a:bodyPr rtlCol="0" anchor="ctr"/>
              <a:lstStyle/>
              <a:p>
                <a:pPr algn="ctr" defTabSz="914217">
                  <a:lnSpc>
                    <a:spcPct val="90000"/>
                  </a:lnSpc>
                  <a:defRPr/>
                </a:pPr>
                <a:endParaRPr lang="en-US" sz="900" kern="0" dirty="0">
                  <a:solidFill>
                    <a:prstClr val="white"/>
                  </a:solidFill>
                </a:endParaRPr>
              </a:p>
            </p:txBody>
          </p:sp>
          <p:sp>
            <p:nvSpPr>
              <p:cNvPr id="47" name="Rectangle 46"/>
              <p:cNvSpPr/>
              <p:nvPr/>
            </p:nvSpPr>
            <p:spPr bwMode="ltGray">
              <a:xfrm>
                <a:off x="6944925" y="2232348"/>
                <a:ext cx="2425440" cy="660308"/>
              </a:xfrm>
              <a:prstGeom prst="rect">
                <a:avLst/>
              </a:prstGeom>
              <a:noFill/>
              <a:ln w="50800" cap="flat" cmpd="sng" algn="ctr">
                <a:solidFill>
                  <a:schemeClr val="accent1"/>
                </a:solidFill>
                <a:prstDash val="solid"/>
                <a:miter lim="800000"/>
              </a:ln>
              <a:effectLst/>
            </p:spPr>
            <p:txBody>
              <a:bodyPr lIns="91404" rtlCol="0" anchor="ctr"/>
              <a:lstStyle/>
              <a:p>
                <a:pPr algn="ctr" defTabSz="914217">
                  <a:lnSpc>
                    <a:spcPct val="90000"/>
                  </a:lnSpc>
                </a:pPr>
                <a:endParaRPr lang="en-US" sz="1600" b="1" kern="0" dirty="0">
                  <a:solidFill>
                    <a:prstClr val="black"/>
                  </a:solidFill>
                </a:endParaRPr>
              </a:p>
            </p:txBody>
          </p:sp>
          <p:sp>
            <p:nvSpPr>
              <p:cNvPr id="49" name="Rectangle 48"/>
              <p:cNvSpPr/>
              <p:nvPr/>
            </p:nvSpPr>
            <p:spPr bwMode="ltGray">
              <a:xfrm>
                <a:off x="6940681" y="1422994"/>
                <a:ext cx="2425438" cy="690174"/>
              </a:xfrm>
              <a:prstGeom prst="rect">
                <a:avLst/>
              </a:prstGeom>
              <a:noFill/>
              <a:ln w="50800" cap="flat" cmpd="sng" algn="ctr">
                <a:solidFill>
                  <a:srgbClr val="00B388"/>
                </a:solidFill>
                <a:prstDash val="solid"/>
                <a:miter lim="800000"/>
              </a:ln>
              <a:effectLst/>
            </p:spPr>
            <p:txBody>
              <a:bodyPr lIns="91404" rtlCol="0" anchor="ctr"/>
              <a:lstStyle/>
              <a:p>
                <a:pPr algn="ctr" defTabSz="914217">
                  <a:lnSpc>
                    <a:spcPct val="90000"/>
                  </a:lnSpc>
                  <a:defRPr/>
                </a:pPr>
                <a:r>
                  <a:rPr lang="en-US" sz="1600" b="1" kern="0" dirty="0">
                    <a:solidFill>
                      <a:prstClr val="black"/>
                    </a:solidFill>
                  </a:rPr>
                  <a:t>Composing </a:t>
                </a:r>
                <a:r>
                  <a:rPr lang="en-US" sz="1600" b="1" kern="0" dirty="0" smtClean="0">
                    <a:solidFill>
                      <a:prstClr val="black"/>
                    </a:solidFill>
                  </a:rPr>
                  <a:t>workloads </a:t>
                </a:r>
                <a:r>
                  <a:rPr lang="en-US" sz="1600" b="1" kern="0" dirty="0">
                    <a:solidFill>
                      <a:prstClr val="black"/>
                    </a:solidFill>
                  </a:rPr>
                  <a:t>across Hybrid IT</a:t>
                </a:r>
                <a:endParaRPr lang="en-US" sz="1400" kern="0" dirty="0">
                  <a:solidFill>
                    <a:prstClr val="black"/>
                  </a:solidFill>
                </a:endParaRPr>
              </a:p>
            </p:txBody>
          </p:sp>
          <p:sp>
            <p:nvSpPr>
              <p:cNvPr id="50" name="TextBox 49"/>
              <p:cNvSpPr txBox="1"/>
              <p:nvPr/>
            </p:nvSpPr>
            <p:spPr>
              <a:xfrm>
                <a:off x="6940681" y="2248165"/>
                <a:ext cx="2425438" cy="575862"/>
              </a:xfrm>
              <a:prstGeom prst="rect">
                <a:avLst/>
              </a:prstGeom>
              <a:noFill/>
            </p:spPr>
            <p:txBody>
              <a:bodyPr wrap="square" lIns="0" tIns="0" rIns="0" bIns="0" rtlCol="0">
                <a:noAutofit/>
              </a:bodyPr>
              <a:lstStyle/>
              <a:p>
                <a:pPr algn="ctr" defTabSz="914034">
                  <a:lnSpc>
                    <a:spcPct val="90000"/>
                  </a:lnSpc>
                </a:pPr>
                <a:r>
                  <a:rPr lang="en-US" dirty="0">
                    <a:solidFill>
                      <a:prstClr val="black"/>
                    </a:solidFill>
                    <a:cs typeface="Arial" panose="020B0604020202020204" pitchFamily="34" charset="0"/>
                  </a:rPr>
                  <a:t>Simple</a:t>
                </a:r>
              </a:p>
              <a:p>
                <a:pPr algn="ctr" defTabSz="914034">
                  <a:lnSpc>
                    <a:spcPct val="90000"/>
                  </a:lnSpc>
                </a:pPr>
                <a:r>
                  <a:rPr lang="en-US" b="1" dirty="0" smtClean="0">
                    <a:solidFill>
                      <a:prstClr val="black"/>
                    </a:solidFill>
                    <a:cs typeface="Arial" panose="020B0604020202020204" pitchFamily="34" charset="0"/>
                  </a:rPr>
                  <a:t>HPE OneSphere</a:t>
                </a:r>
                <a:endParaRPr lang="en-US" b="1" dirty="0">
                  <a:solidFill>
                    <a:prstClr val="black"/>
                  </a:solidFill>
                  <a:cs typeface="Arial" panose="020B0604020202020204" pitchFamily="34" charset="0"/>
                </a:endParaRPr>
              </a:p>
            </p:txBody>
          </p:sp>
        </p:grpSp>
      </p:grpSp>
      <p:sp>
        <p:nvSpPr>
          <p:cNvPr id="30" name="Rectangle 29"/>
          <p:cNvSpPr/>
          <p:nvPr/>
        </p:nvSpPr>
        <p:spPr bwMode="ltGray">
          <a:xfrm>
            <a:off x="838200" y="5098391"/>
            <a:ext cx="2345138" cy="997609"/>
          </a:xfrm>
          <a:prstGeom prst="rect">
            <a:avLst/>
          </a:prstGeom>
          <a:noFill/>
          <a:ln w="50800" cap="flat" cmpd="sng" algn="ctr">
            <a:solidFill>
              <a:schemeClr val="tx1"/>
            </a:solidFill>
            <a:prstDash val="solid"/>
            <a:miter lim="800000"/>
          </a:ln>
          <a:effectLst/>
        </p:spPr>
        <p:txBody>
          <a:bodyPr lIns="91404" rtlCol="0" anchor="ctr"/>
          <a:lstStyle/>
          <a:p>
            <a:pPr algn="ctr" defTabSz="914217">
              <a:lnSpc>
                <a:spcPct val="90000"/>
              </a:lnSpc>
            </a:pPr>
            <a:endParaRPr lang="en-US" sz="1600" b="1" kern="0" dirty="0">
              <a:solidFill>
                <a:prstClr val="black"/>
              </a:solidFill>
            </a:endParaRPr>
          </a:p>
        </p:txBody>
      </p:sp>
      <p:sp>
        <p:nvSpPr>
          <p:cNvPr id="31" name="TextBox 30"/>
          <p:cNvSpPr txBox="1"/>
          <p:nvPr/>
        </p:nvSpPr>
        <p:spPr>
          <a:xfrm>
            <a:off x="1025671" y="5265624"/>
            <a:ext cx="1855236" cy="904992"/>
          </a:xfrm>
          <a:prstGeom prst="rect">
            <a:avLst/>
          </a:prstGeom>
          <a:noFill/>
        </p:spPr>
        <p:txBody>
          <a:bodyPr wrap="square" lIns="0" tIns="0" rIns="0" bIns="0" rtlCol="0">
            <a:noAutofit/>
          </a:bodyPr>
          <a:lstStyle/>
          <a:p>
            <a:pPr algn="ctr" defTabSz="914034">
              <a:lnSpc>
                <a:spcPct val="90000"/>
              </a:lnSpc>
            </a:pPr>
            <a:r>
              <a:rPr lang="en-US" dirty="0">
                <a:solidFill>
                  <a:prstClr val="black"/>
                </a:solidFill>
                <a:cs typeface="Arial" panose="020B0604020202020204" pitchFamily="34" charset="0"/>
              </a:rPr>
              <a:t>Siloed</a:t>
            </a:r>
          </a:p>
          <a:p>
            <a:pPr algn="ctr" defTabSz="914034">
              <a:lnSpc>
                <a:spcPct val="90000"/>
              </a:lnSpc>
            </a:pPr>
            <a:r>
              <a:rPr lang="en-US" b="1" dirty="0">
                <a:solidFill>
                  <a:prstClr val="black"/>
                </a:solidFill>
                <a:cs typeface="Arial" panose="020B0604020202020204" pitchFamily="34" charset="0"/>
              </a:rPr>
              <a:t>Traditional Infrastructure</a:t>
            </a:r>
          </a:p>
          <a:p>
            <a:pPr algn="ctr" defTabSz="914034">
              <a:lnSpc>
                <a:spcPct val="90000"/>
              </a:lnSpc>
            </a:pPr>
            <a:endParaRPr lang="en-US" sz="1000" dirty="0">
              <a:solidFill>
                <a:prstClr val="black"/>
              </a:solidFill>
              <a:cs typeface="Arial" panose="020B0604020202020204" pitchFamily="34" charset="0"/>
            </a:endParaRPr>
          </a:p>
        </p:txBody>
      </p:sp>
      <p:cxnSp>
        <p:nvCxnSpPr>
          <p:cNvPr id="32" name="Straight Connector 31"/>
          <p:cNvCxnSpPr/>
          <p:nvPr/>
        </p:nvCxnSpPr>
        <p:spPr>
          <a:xfrm>
            <a:off x="2826552" y="4394497"/>
            <a:ext cx="0" cy="6347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1820712" y="4005265"/>
            <a:ext cx="0" cy="20116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dirty="0" smtClean="0"/>
              <a:t>For HPE and Channel Partner internal use only</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t>3</a:t>
            </a:fld>
            <a:endParaRPr lang="en-GB" dirty="0"/>
          </a:p>
        </p:txBody>
      </p:sp>
    </p:spTree>
    <p:extLst>
      <p:ext uri="{BB962C8B-B14F-4D97-AF65-F5344CB8AC3E}">
        <p14:creationId xmlns:p14="http://schemas.microsoft.com/office/powerpoint/2010/main" val="210753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441" y="521208"/>
            <a:ext cx="11230134" cy="411480"/>
          </a:xfrm>
        </p:spPr>
        <p:txBody>
          <a:bodyPr/>
          <a:lstStyle/>
          <a:p>
            <a:r>
              <a:rPr lang="en-US" sz="2750" dirty="0" smtClean="0">
                <a:latin typeface="Arial" panose="020B0604020202020204" pitchFamily="34" charset="0"/>
                <a:cs typeface="Arial" panose="020B0604020202020204" pitchFamily="34" charset="0"/>
              </a:rPr>
              <a:t>HPE Synergy optimizes workloads for leading genome researcher</a:t>
            </a:r>
            <a:endParaRPr lang="en-US" sz="2750"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mplements a robust platform for life-saving research</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505200" y="2092635"/>
            <a:ext cx="8144414" cy="3368827"/>
          </a:xfrm>
          <a:prstGeom prst="rect">
            <a:avLst/>
          </a:prstGeom>
        </p:spPr>
      </p:pic>
      <p:sp>
        <p:nvSpPr>
          <p:cNvPr id="3" name="Rectangle 2"/>
          <p:cNvSpPr/>
          <p:nvPr/>
        </p:nvSpPr>
        <p:spPr bwMode="ltGray">
          <a:xfrm>
            <a:off x="3276600" y="2039112"/>
            <a:ext cx="4191000" cy="34472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31" name="Content Placeholder 5"/>
          <p:cNvSpPr txBox="1">
            <a:spLocks/>
          </p:cNvSpPr>
          <p:nvPr/>
        </p:nvSpPr>
        <p:spPr>
          <a:xfrm>
            <a:off x="609441" y="1752601"/>
            <a:ext cx="6705759" cy="4366676"/>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buFont typeface="Arial" panose="020B0604020202020204" pitchFamily="34" charset="0"/>
              <a:buNone/>
            </a:pPr>
            <a:r>
              <a:rPr lang="en-US" b="1" dirty="0" smtClean="0">
                <a:latin typeface="Arial" panose="020B0604020202020204" pitchFamily="34" charset="0"/>
                <a:cs typeface="Arial" panose="020B0604020202020204" pitchFamily="34" charset="0"/>
              </a:rPr>
              <a:t>Researcher’s work is highly data intensive and requires a robust and versatile platform to manage and analyze the data</a:t>
            </a:r>
          </a:p>
          <a:p>
            <a:pPr marL="0" indent="0">
              <a:spcBef>
                <a:spcPts val="600"/>
              </a:spcBef>
              <a:buNone/>
            </a:pPr>
            <a:endParaRPr lang="en-US" sz="200" dirty="0" smtClean="0">
              <a:latin typeface="Arial" panose="020B0604020202020204" pitchFamily="34" charset="0"/>
              <a:cs typeface="Arial" panose="020B0604020202020204" pitchFamily="34" charset="0"/>
            </a:endParaRPr>
          </a:p>
          <a:p>
            <a:pPr marL="0" indent="0">
              <a:spcBef>
                <a:spcPts val="600"/>
              </a:spcBef>
              <a:buNone/>
            </a:pPr>
            <a:r>
              <a:rPr lang="en-US" dirty="0" smtClean="0">
                <a:latin typeface="Arial" panose="020B0604020202020204" pitchFamily="34" charset="0"/>
                <a:cs typeface="Arial" panose="020B0604020202020204" pitchFamily="34" charset="0"/>
              </a:rPr>
              <a:t>HPE Synergy:</a:t>
            </a:r>
          </a:p>
          <a:p>
            <a:pPr marL="411163" lvl="1" indent="-238125">
              <a:spcBef>
                <a:spcPts val="600"/>
              </a:spcBef>
            </a:pPr>
            <a:r>
              <a:rPr lang="en-US" dirty="0" smtClean="0">
                <a:latin typeface="Arial" panose="020B0604020202020204" pitchFamily="34" charset="0"/>
                <a:cs typeface="Arial" panose="020B0604020202020204" pitchFamily="34" charset="0"/>
              </a:rPr>
              <a:t>Reduces resource revisions for </a:t>
            </a:r>
            <a:r>
              <a:rPr lang="en-US" sz="1800" b="1" dirty="0" smtClean="0">
                <a:latin typeface="Arial" panose="020B0604020202020204" pitchFamily="34" charset="0"/>
                <a:cs typeface="Arial" panose="020B0604020202020204" pitchFamily="34" charset="0"/>
              </a:rPr>
              <a:t>whole human genome analysis workloads to seconds</a:t>
            </a:r>
          </a:p>
          <a:p>
            <a:pPr marL="411163" lvl="1" indent="-238125">
              <a:spcBef>
                <a:spcPts val="600"/>
              </a:spcBef>
            </a:pPr>
            <a:r>
              <a:rPr lang="en-US" dirty="0" smtClean="0">
                <a:latin typeface="Arial" panose="020B0604020202020204" pitchFamily="34" charset="0"/>
                <a:cs typeface="Arial" panose="020B0604020202020204" pitchFamily="34" charset="0"/>
              </a:rPr>
              <a:t>Streamlines life-saving work by </a:t>
            </a:r>
            <a:r>
              <a:rPr lang="en-US" sz="1800" b="1" dirty="0" smtClean="0">
                <a:latin typeface="Arial" panose="020B0604020202020204" pitchFamily="34" charset="0"/>
                <a:cs typeface="Arial" panose="020B0604020202020204" pitchFamily="34" charset="0"/>
              </a:rPr>
              <a:t>increasing the speed and volume of data</a:t>
            </a:r>
            <a:r>
              <a:rPr lang="en-US" dirty="0" smtClean="0">
                <a:latin typeface="Arial" panose="020B0604020202020204" pitchFamily="34" charset="0"/>
                <a:cs typeface="Arial" panose="020B0604020202020204" pitchFamily="34" charset="0"/>
              </a:rPr>
              <a:t> being studied</a:t>
            </a:r>
          </a:p>
          <a:p>
            <a:pPr marL="411163" lvl="1" indent="-238125">
              <a:spcBef>
                <a:spcPts val="600"/>
              </a:spcBef>
            </a:pPr>
            <a:r>
              <a:rPr lang="en-US" dirty="0" smtClean="0">
                <a:latin typeface="Arial" panose="020B0604020202020204" pitchFamily="34" charset="0"/>
                <a:cs typeface="Arial" panose="020B0604020202020204" pitchFamily="34" charset="0"/>
              </a:rPr>
              <a:t>Reduces resource re-provisioning times from </a:t>
            </a:r>
            <a:r>
              <a:rPr lang="en-US" sz="1800" b="1" dirty="0" smtClean="0">
                <a:latin typeface="Arial" panose="020B0604020202020204" pitchFamily="34" charset="0"/>
                <a:cs typeface="Arial" panose="020B0604020202020204" pitchFamily="34" charset="0"/>
              </a:rPr>
              <a:t>4 days to 2 hours</a:t>
            </a:r>
            <a:endParaRPr lang="en-US" b="1" dirty="0" smtClean="0">
              <a:latin typeface="Arial" panose="020B0604020202020204" pitchFamily="34" charset="0"/>
              <a:cs typeface="Arial" panose="020B0604020202020204" pitchFamily="34" charset="0"/>
            </a:endParaRPr>
          </a:p>
          <a:p>
            <a:pPr marL="411163" lvl="1" indent="-238125">
              <a:spcBef>
                <a:spcPts val="600"/>
              </a:spcBef>
            </a:pPr>
            <a:r>
              <a:rPr lang="en-US" sz="1800" b="1" dirty="0" smtClean="0">
                <a:latin typeface="Arial" panose="020B0604020202020204" pitchFamily="34" charset="0"/>
                <a:cs typeface="Arial" panose="020B0604020202020204" pitchFamily="34" charset="0"/>
              </a:rPr>
              <a:t>Enables IT infrastructure </a:t>
            </a:r>
            <a:r>
              <a:rPr lang="en-US" dirty="0" smtClean="0">
                <a:latin typeface="Arial" panose="020B0604020202020204" pitchFamily="34" charset="0"/>
                <a:cs typeface="Arial" panose="020B0604020202020204" pitchFamily="34" charset="0"/>
              </a:rPr>
              <a:t>to be swiftly adjusted </a:t>
            </a:r>
            <a:r>
              <a:rPr lang="en-US" sz="1800" b="1" dirty="0" smtClean="0">
                <a:latin typeface="Arial" panose="020B0604020202020204" pitchFamily="34" charset="0"/>
                <a:cs typeface="Arial" panose="020B0604020202020204" pitchFamily="34" charset="0"/>
              </a:rPr>
              <a:t>to meet workload needs</a:t>
            </a:r>
          </a:p>
          <a:p>
            <a:pPr marL="411163" lvl="1" indent="-238125">
              <a:spcBef>
                <a:spcPts val="600"/>
              </a:spcBef>
            </a:pPr>
            <a:r>
              <a:rPr lang="en-US" sz="1800" b="1" dirty="0" smtClean="0">
                <a:latin typeface="Arial" panose="020B0604020202020204" pitchFamily="34" charset="0"/>
                <a:cs typeface="Arial" panose="020B0604020202020204" pitchFamily="34" charset="0"/>
              </a:rPr>
              <a:t>Increase storage capacity and reduces cost-per-terabyte</a:t>
            </a:r>
          </a:p>
          <a:p>
            <a:pPr marL="411163" lvl="1" indent="-238125">
              <a:spcBef>
                <a:spcPts val="600"/>
              </a:spcBef>
            </a:pPr>
            <a:r>
              <a:rPr lang="en-US" dirty="0">
                <a:latin typeface="Arial" panose="020B0604020202020204" pitchFamily="34" charset="0"/>
                <a:cs typeface="Arial" panose="020B0604020202020204" pitchFamily="34" charset="0"/>
              </a:rPr>
              <a:t>Enables scientists to build their own programs, further </a:t>
            </a:r>
            <a:r>
              <a:rPr lang="en-US" sz="1800" b="1" dirty="0">
                <a:latin typeface="Arial" panose="020B0604020202020204" pitchFamily="34" charset="0"/>
                <a:cs typeface="Arial" panose="020B0604020202020204" pitchFamily="34" charset="0"/>
              </a:rPr>
              <a:t>speeding the diagnosis process</a:t>
            </a:r>
            <a:endParaRPr lang="en-US" sz="1800" b="1" dirty="0" smtClean="0">
              <a:latin typeface="Arial" panose="020B0604020202020204" pitchFamily="34" charset="0"/>
              <a:cs typeface="Arial" panose="020B0604020202020204" pitchFamily="34" charset="0"/>
            </a:endParaRPr>
          </a:p>
          <a:p>
            <a:pPr marL="411163" indent="-238125">
              <a:spcBef>
                <a:spcPts val="600"/>
              </a:spcBef>
              <a:buFont typeface="Arial" panose="020B0604020202020204" pitchFamily="34" charset="0"/>
              <a:buChar char="•"/>
            </a:pPr>
            <a:endParaRPr lang="en-US" baseline="300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9067800" y="1074892"/>
            <a:ext cx="2771775" cy="809625"/>
          </a:xfrm>
          <a:prstGeom prst="rect">
            <a:avLst/>
          </a:prstGeom>
        </p:spPr>
      </p:pic>
      <p:sp>
        <p:nvSpPr>
          <p:cNvPr id="4" name="Footer Placeholder 3"/>
          <p:cNvSpPr>
            <a:spLocks noGrp="1"/>
          </p:cNvSpPr>
          <p:nvPr>
            <p:ph type="ftr" sz="quarter" idx="11"/>
          </p:nvPr>
        </p:nvSpPr>
        <p:spPr/>
        <p:txBody>
          <a:bodyPr/>
          <a:lstStyle/>
          <a:p>
            <a:r>
              <a:rPr lang="en-US" dirty="0" smtClean="0"/>
              <a:t>For HPE and Channel Partner internal use only</a:t>
            </a:r>
            <a:endParaRPr lang="en-US" dirty="0"/>
          </a:p>
        </p:txBody>
      </p:sp>
      <p:sp>
        <p:nvSpPr>
          <p:cNvPr id="6" name="Slide Number Placeholder 5"/>
          <p:cNvSpPr>
            <a:spLocks noGrp="1"/>
          </p:cNvSpPr>
          <p:nvPr>
            <p:ph type="sldNum" sz="quarter" idx="12"/>
          </p:nvPr>
        </p:nvSpPr>
        <p:spPr/>
        <p:txBody>
          <a:bodyPr/>
          <a:lstStyle/>
          <a:p>
            <a:fld id="{B016F8AB-BCEA-4347-8BA6-BE776009BC89}" type="slidenum">
              <a:rPr lang="en-GB" smtClean="0"/>
              <a:t>30</a:t>
            </a:fld>
            <a:endParaRPr lang="en-GB" dirty="0"/>
          </a:p>
        </p:txBody>
      </p:sp>
    </p:spTree>
    <p:extLst>
      <p:ext uri="{BB962C8B-B14F-4D97-AF65-F5344CB8AC3E}">
        <p14:creationId xmlns:p14="http://schemas.microsoft.com/office/powerpoint/2010/main" val="398183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441" y="521208"/>
            <a:ext cx="11230134" cy="411480"/>
          </a:xfrm>
        </p:spPr>
        <p:txBody>
          <a:bodyPr/>
          <a:lstStyle/>
          <a:p>
            <a:r>
              <a:rPr lang="en-GB" sz="2750" dirty="0"/>
              <a:t>HPE Synergy creates scale and agility </a:t>
            </a:r>
            <a:r>
              <a:rPr lang="en-GB" sz="2750" dirty="0" smtClean="0"/>
              <a:t>to manage rapid growth</a:t>
            </a:r>
            <a:endParaRPr lang="en-US" sz="2750" dirty="0">
              <a:latin typeface="Arial" panose="020B0604020202020204" pitchFamily="34" charset="0"/>
              <a:cs typeface="Arial" panose="020B0604020202020204" pitchFamily="34" charset="0"/>
            </a:endParaRPr>
          </a:p>
        </p:txBody>
      </p:sp>
      <p:sp>
        <p:nvSpPr>
          <p:cNvPr id="3" name="Rectangle 2"/>
          <p:cNvSpPr/>
          <p:nvPr/>
        </p:nvSpPr>
        <p:spPr bwMode="ltGray">
          <a:xfrm>
            <a:off x="3276600" y="2039112"/>
            <a:ext cx="4191000" cy="34472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31" name="Content Placeholder 5"/>
          <p:cNvSpPr txBox="1">
            <a:spLocks/>
          </p:cNvSpPr>
          <p:nvPr/>
        </p:nvSpPr>
        <p:spPr>
          <a:xfrm>
            <a:off x="609441" y="1752601"/>
            <a:ext cx="6705759" cy="4366676"/>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spcBef>
                <a:spcPts val="600"/>
              </a:spcBef>
              <a:buNone/>
            </a:pPr>
            <a:endParaRPr lang="en-US" sz="200" dirty="0" smtClean="0">
              <a:latin typeface="Arial" panose="020B0604020202020204" pitchFamily="34" charset="0"/>
              <a:cs typeface="Arial" panose="020B0604020202020204" pitchFamily="34" charset="0"/>
            </a:endParaRPr>
          </a:p>
          <a:p>
            <a:pPr marL="0" indent="0">
              <a:spcBef>
                <a:spcPts val="600"/>
              </a:spcBef>
              <a:buNone/>
            </a:pPr>
            <a:r>
              <a:rPr lang="en-US" dirty="0" smtClean="0">
                <a:latin typeface="Arial" panose="020B0604020202020204" pitchFamily="34" charset="0"/>
                <a:cs typeface="Arial" panose="020B0604020202020204" pitchFamily="34" charset="0"/>
              </a:rPr>
              <a:t>HPE Synergy:</a:t>
            </a:r>
          </a:p>
          <a:p>
            <a:pPr marL="411163" lvl="1" indent="-238125">
              <a:spcBef>
                <a:spcPts val="600"/>
              </a:spcBef>
            </a:pPr>
            <a:r>
              <a:rPr lang="en-US" sz="1800" dirty="0" smtClean="0">
                <a:latin typeface="Arial" panose="020B0604020202020204" pitchFamily="34" charset="0"/>
                <a:cs typeface="Arial" panose="020B0604020202020204" pitchFamily="34" charset="0"/>
              </a:rPr>
              <a:t>Allows Symmetry to </a:t>
            </a:r>
            <a:r>
              <a:rPr lang="en-US" sz="1800" b="1" dirty="0" smtClean="0">
                <a:latin typeface="Arial" panose="020B0604020202020204" pitchFamily="34" charset="0"/>
                <a:cs typeface="Arial" panose="020B0604020202020204" pitchFamily="34" charset="0"/>
              </a:rPr>
              <a:t>create multi-tenancy environments with a single platform</a:t>
            </a:r>
            <a:r>
              <a:rPr lang="en-US" sz="1800" dirty="0" smtClean="0">
                <a:latin typeface="Arial" panose="020B0604020202020204" pitchFamily="34" charset="0"/>
                <a:cs typeface="Arial" panose="020B0604020202020204" pitchFamily="34" charset="0"/>
              </a:rPr>
              <a:t>, with distinct SLAs for different customers</a:t>
            </a:r>
            <a:endParaRPr lang="en-US" sz="1800" b="1" dirty="0" smtClean="0">
              <a:latin typeface="Arial" panose="020B0604020202020204" pitchFamily="34" charset="0"/>
              <a:cs typeface="Arial" panose="020B0604020202020204" pitchFamily="34" charset="0"/>
            </a:endParaRPr>
          </a:p>
          <a:p>
            <a:pPr marL="411163" lvl="1" indent="-238125">
              <a:spcBef>
                <a:spcPts val="600"/>
              </a:spcBef>
            </a:pPr>
            <a:r>
              <a:rPr lang="en-GB" sz="1800" b="1" dirty="0" smtClean="0"/>
              <a:t>Delivers </a:t>
            </a:r>
            <a:r>
              <a:rPr lang="en-GB" sz="1800" b="1" dirty="0"/>
              <a:t>the scale, availability and technology roadmap </a:t>
            </a:r>
            <a:r>
              <a:rPr lang="en-GB" sz="1800" dirty="0"/>
              <a:t>to underpin future </a:t>
            </a:r>
            <a:r>
              <a:rPr lang="en-GB" sz="1800" dirty="0" smtClean="0"/>
              <a:t>growth</a:t>
            </a:r>
          </a:p>
          <a:p>
            <a:pPr marL="411163" lvl="1" indent="-238125">
              <a:spcBef>
                <a:spcPts val="600"/>
              </a:spcBef>
            </a:pPr>
            <a:r>
              <a:rPr lang="en-GB" sz="1800" dirty="0"/>
              <a:t>Creates granular visibility of customers’ platform usage; </a:t>
            </a:r>
            <a:r>
              <a:rPr lang="en-GB" sz="1800" b="1" dirty="0"/>
              <a:t>raising customer experience </a:t>
            </a:r>
            <a:r>
              <a:rPr lang="en-GB" sz="1800" b="1" dirty="0" smtClean="0"/>
              <a:t>expectations</a:t>
            </a:r>
          </a:p>
          <a:p>
            <a:pPr marL="411163" lvl="1" indent="-238125">
              <a:spcBef>
                <a:spcPts val="600"/>
              </a:spcBef>
            </a:pPr>
            <a:r>
              <a:rPr lang="en-GB" sz="1800" dirty="0"/>
              <a:t>Improves the ability to automate and orchestrate process; </a:t>
            </a:r>
            <a:r>
              <a:rPr lang="en-GB" sz="1800" b="1" dirty="0"/>
              <a:t>dramatically lifting operational </a:t>
            </a:r>
            <a:r>
              <a:rPr lang="en-GB" sz="1800" b="1" dirty="0" smtClean="0"/>
              <a:t>efficiency</a:t>
            </a:r>
          </a:p>
          <a:p>
            <a:pPr marL="411163" lvl="1" indent="-238125">
              <a:spcBef>
                <a:spcPts val="600"/>
              </a:spcBef>
            </a:pPr>
            <a:r>
              <a:rPr lang="en-GB" sz="1800" dirty="0"/>
              <a:t>Ensures access to support expertise, </a:t>
            </a:r>
            <a:r>
              <a:rPr lang="en-GB" sz="1800" b="1" dirty="0"/>
              <a:t>improving customer delivery and reducing </a:t>
            </a:r>
            <a:r>
              <a:rPr lang="en-GB" sz="1800" b="1" dirty="0" smtClean="0"/>
              <a:t>downtime</a:t>
            </a:r>
            <a:endParaRPr lang="en-US" sz="1800" b="1" dirty="0" smtClean="0">
              <a:latin typeface="Arial" panose="020B0604020202020204" pitchFamily="34" charset="0"/>
              <a:cs typeface="Arial" panose="020B0604020202020204" pitchFamily="34" charset="0"/>
            </a:endParaRPr>
          </a:p>
          <a:p>
            <a:pPr marL="173038" indent="0">
              <a:spcBef>
                <a:spcPts val="600"/>
              </a:spcBef>
              <a:buNone/>
            </a:pPr>
            <a:endParaRPr lang="en-US" baseline="30000" dirty="0" smtClean="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lang="en-US" dirty="0"/>
          </a:p>
        </p:txBody>
      </p:sp>
      <p:sp>
        <p:nvSpPr>
          <p:cNvPr id="6" name="Slide Number Placeholder 5"/>
          <p:cNvSpPr>
            <a:spLocks noGrp="1"/>
          </p:cNvSpPr>
          <p:nvPr>
            <p:ph type="sldNum" sz="quarter" idx="12"/>
          </p:nvPr>
        </p:nvSpPr>
        <p:spPr/>
        <p:txBody>
          <a:bodyPr/>
          <a:lstStyle/>
          <a:p>
            <a:fld id="{B016F8AB-BCEA-4347-8BA6-BE776009BC89}" type="slidenum">
              <a:rPr lang="en-GB" smtClean="0"/>
              <a:t>31</a:t>
            </a:fld>
            <a:endParaRPr lang="en-GB" dirty="0"/>
          </a:p>
        </p:txBody>
      </p:sp>
      <p:pic>
        <p:nvPicPr>
          <p:cNvPr id="10"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86850" y="1219090"/>
            <a:ext cx="2422629" cy="6490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6"/>
          <p:cNvSpPr>
            <a:spLocks noGrp="1"/>
          </p:cNvSpPr>
          <p:nvPr>
            <p:ph type="body" sz="quarter" idx="13"/>
          </p:nvPr>
        </p:nvSpPr>
        <p:spPr>
          <a:xfrm>
            <a:off x="609440" y="934240"/>
            <a:ext cx="10969943" cy="381000"/>
          </a:xfrm>
        </p:spPr>
        <p:txBody>
          <a:bodyPr/>
          <a:lstStyle/>
          <a:p>
            <a:r>
              <a:rPr lang="en-US" dirty="0" smtClean="0">
                <a:latin typeface="Arial" panose="020B0604020202020204" pitchFamily="34" charset="0"/>
                <a:cs typeface="Arial" panose="020B0604020202020204" pitchFamily="34" charset="0"/>
              </a:rPr>
              <a:t>Future proofs Symmetry’s infrastructure investments </a:t>
            </a:r>
            <a:endParaRPr lang="en-GB"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stretch>
            <a:fillRect/>
          </a:stretch>
        </p:blipFill>
        <p:spPr>
          <a:xfrm>
            <a:off x="7280635" y="2591981"/>
            <a:ext cx="4198018" cy="1737262"/>
          </a:xfrm>
          <a:prstGeom prst="rect">
            <a:avLst/>
          </a:prstGeom>
        </p:spPr>
      </p:pic>
    </p:spTree>
    <p:extLst>
      <p:ext uri="{BB962C8B-B14F-4D97-AF65-F5344CB8AC3E}">
        <p14:creationId xmlns:p14="http://schemas.microsoft.com/office/powerpoint/2010/main" val="387639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441" y="521208"/>
            <a:ext cx="11230134" cy="411480"/>
          </a:xfrm>
        </p:spPr>
        <p:txBody>
          <a:bodyPr/>
          <a:lstStyle/>
          <a:p>
            <a:r>
              <a:rPr lang="en-GB" sz="2750" dirty="0"/>
              <a:t>HPE Synergy </a:t>
            </a:r>
            <a:r>
              <a:rPr lang="en-GB" sz="2750" dirty="0" smtClean="0"/>
              <a:t>slashes server deployment times to underpin growth</a:t>
            </a:r>
            <a:endParaRPr lang="en-US" sz="2750" dirty="0">
              <a:latin typeface="Arial" panose="020B0604020202020204" pitchFamily="34" charset="0"/>
              <a:cs typeface="Arial" panose="020B0604020202020204" pitchFamily="34" charset="0"/>
            </a:endParaRPr>
          </a:p>
        </p:txBody>
      </p:sp>
      <p:sp>
        <p:nvSpPr>
          <p:cNvPr id="3" name="Rectangle 2"/>
          <p:cNvSpPr/>
          <p:nvPr/>
        </p:nvSpPr>
        <p:spPr bwMode="ltGray">
          <a:xfrm>
            <a:off x="3276600" y="2039112"/>
            <a:ext cx="4191000" cy="34472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31" name="Content Placeholder 5"/>
          <p:cNvSpPr txBox="1">
            <a:spLocks/>
          </p:cNvSpPr>
          <p:nvPr/>
        </p:nvSpPr>
        <p:spPr>
          <a:xfrm>
            <a:off x="609441" y="1752601"/>
            <a:ext cx="6324759" cy="4366676"/>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spcBef>
                <a:spcPts val="600"/>
              </a:spcBef>
              <a:buNone/>
            </a:pPr>
            <a:endParaRPr lang="en-US" sz="200" dirty="0" smtClean="0">
              <a:latin typeface="Arial" panose="020B0604020202020204" pitchFamily="34" charset="0"/>
              <a:cs typeface="Arial" panose="020B0604020202020204" pitchFamily="34" charset="0"/>
            </a:endParaRPr>
          </a:p>
          <a:p>
            <a:pPr marL="0" indent="0">
              <a:spcBef>
                <a:spcPts val="600"/>
              </a:spcBef>
              <a:buNone/>
            </a:pPr>
            <a:r>
              <a:rPr lang="en-US" dirty="0" smtClean="0">
                <a:latin typeface="Arial" panose="020B0604020202020204" pitchFamily="34" charset="0"/>
                <a:cs typeface="Arial" panose="020B0604020202020204" pitchFamily="34" charset="0"/>
              </a:rPr>
              <a:t>HPE Synergy:</a:t>
            </a:r>
          </a:p>
          <a:p>
            <a:pPr marL="228600" lvl="1" indent="-228600">
              <a:spcBef>
                <a:spcPts val="600"/>
              </a:spcBef>
            </a:pPr>
            <a:r>
              <a:rPr lang="en-GB" sz="1800" dirty="0" smtClean="0">
                <a:cs typeface="Arial" panose="020B0604020202020204" pitchFamily="34" charset="0"/>
              </a:rPr>
              <a:t>Reduces </a:t>
            </a:r>
            <a:r>
              <a:rPr lang="en-GB" sz="1800" dirty="0">
                <a:cs typeface="Arial" panose="020B0604020202020204" pitchFamily="34" charset="0"/>
              </a:rPr>
              <a:t>infrastructure </a:t>
            </a:r>
            <a:r>
              <a:rPr lang="en-GB" sz="1800" dirty="0"/>
              <a:t>provisioning time </a:t>
            </a:r>
            <a:r>
              <a:rPr lang="en-GB" sz="1800" b="1" dirty="0"/>
              <a:t>from nine hours to 55 minutes </a:t>
            </a:r>
            <a:endParaRPr lang="en-GB" sz="1800" b="1" dirty="0" smtClean="0"/>
          </a:p>
          <a:p>
            <a:pPr marL="228600" lvl="1" indent="-228600">
              <a:spcBef>
                <a:spcPts val="600"/>
              </a:spcBef>
            </a:pPr>
            <a:r>
              <a:rPr lang="en-GB" sz="1800" dirty="0"/>
              <a:t>Supports delivery of </a:t>
            </a:r>
            <a:r>
              <a:rPr lang="en-GB" sz="1800" b="1" dirty="0"/>
              <a:t>new </a:t>
            </a:r>
            <a:r>
              <a:rPr lang="en-GB" sz="1800" b="1" dirty="0" smtClean="0"/>
              <a:t>services</a:t>
            </a:r>
          </a:p>
          <a:p>
            <a:pPr marL="228600" lvl="1" indent="-228600">
              <a:spcBef>
                <a:spcPts val="600"/>
              </a:spcBef>
            </a:pPr>
            <a:r>
              <a:rPr lang="en-GB" sz="1800" b="1" dirty="0"/>
              <a:t>Reduces cost of hardware over-provisioning</a:t>
            </a:r>
            <a:r>
              <a:rPr lang="en-GB" sz="1800" dirty="0"/>
              <a:t> and network investment </a:t>
            </a:r>
            <a:r>
              <a:rPr lang="en-GB" sz="1800" b="1" dirty="0" smtClean="0"/>
              <a:t> </a:t>
            </a:r>
          </a:p>
          <a:p>
            <a:pPr marL="228600" lvl="1" indent="-228600">
              <a:spcBef>
                <a:spcPts val="600"/>
              </a:spcBef>
            </a:pPr>
            <a:r>
              <a:rPr lang="en-GB" sz="1800" b="1" dirty="0" smtClean="0"/>
              <a:t>Delivers </a:t>
            </a:r>
            <a:r>
              <a:rPr lang="en-GB" sz="1800" b="1" dirty="0"/>
              <a:t>the scale, availability and technology roadmap </a:t>
            </a:r>
            <a:r>
              <a:rPr lang="en-GB" sz="1800" dirty="0"/>
              <a:t>to underpin future </a:t>
            </a:r>
            <a:r>
              <a:rPr lang="en-GB" sz="1800" dirty="0" smtClean="0"/>
              <a:t>growth</a:t>
            </a:r>
          </a:p>
          <a:p>
            <a:pPr marL="228600" lvl="1" indent="-228600">
              <a:spcBef>
                <a:spcPts val="600"/>
              </a:spcBef>
            </a:pPr>
            <a:r>
              <a:rPr lang="en-GB" sz="1800" dirty="0"/>
              <a:t>Lowers wages bill by </a:t>
            </a:r>
            <a:r>
              <a:rPr lang="en-GB" sz="1800" b="1" dirty="0"/>
              <a:t>enabling unmanned </a:t>
            </a:r>
            <a:r>
              <a:rPr lang="en-GB" sz="1800" b="1" dirty="0" smtClean="0"/>
              <a:t>data </a:t>
            </a:r>
            <a:r>
              <a:rPr lang="en-GB" sz="1800" b="1" dirty="0"/>
              <a:t>centers</a:t>
            </a:r>
          </a:p>
          <a:p>
            <a:pPr marL="228600" lvl="1" indent="-228600">
              <a:spcBef>
                <a:spcPts val="600"/>
              </a:spcBef>
            </a:pPr>
            <a:r>
              <a:rPr lang="en-GB" sz="1800" b="1" dirty="0"/>
              <a:t>Delivers a scalable infrastructure foundation </a:t>
            </a:r>
            <a:r>
              <a:rPr lang="en-GB" sz="1800" dirty="0"/>
              <a:t>for business growth</a:t>
            </a:r>
          </a:p>
          <a:p>
            <a:pPr marL="173038" lvl="1" indent="0">
              <a:spcBef>
                <a:spcPts val="600"/>
              </a:spcBef>
              <a:buNone/>
            </a:pPr>
            <a:endParaRPr lang="en-GB" sz="1800" dirty="0" smtClean="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lang="en-US" dirty="0"/>
          </a:p>
        </p:txBody>
      </p:sp>
      <p:sp>
        <p:nvSpPr>
          <p:cNvPr id="6" name="Slide Number Placeholder 5"/>
          <p:cNvSpPr>
            <a:spLocks noGrp="1"/>
          </p:cNvSpPr>
          <p:nvPr>
            <p:ph type="sldNum" sz="quarter" idx="12"/>
          </p:nvPr>
        </p:nvSpPr>
        <p:spPr/>
        <p:txBody>
          <a:bodyPr/>
          <a:lstStyle/>
          <a:p>
            <a:fld id="{B016F8AB-BCEA-4347-8BA6-BE776009BC89}" type="slidenum">
              <a:rPr lang="en-GB" smtClean="0"/>
              <a:t>32</a:t>
            </a:fld>
            <a:endParaRPr lang="en-GB" dirty="0"/>
          </a:p>
        </p:txBody>
      </p:sp>
      <p:sp>
        <p:nvSpPr>
          <p:cNvPr id="14" name="Text Placeholder 6"/>
          <p:cNvSpPr>
            <a:spLocks noGrp="1"/>
          </p:cNvSpPr>
          <p:nvPr>
            <p:ph type="body" sz="quarter" idx="13"/>
          </p:nvPr>
        </p:nvSpPr>
        <p:spPr>
          <a:xfrm>
            <a:off x="609440" y="934240"/>
            <a:ext cx="10969943" cy="381000"/>
          </a:xfrm>
        </p:spPr>
        <p:txBody>
          <a:bodyPr/>
          <a:lstStyle/>
          <a:p>
            <a:r>
              <a:rPr lang="en-US" dirty="0" smtClean="0">
                <a:latin typeface="Arial" panose="020B0604020202020204" pitchFamily="34" charset="0"/>
                <a:cs typeface="Arial" panose="020B0604020202020204" pitchFamily="34" charset="0"/>
              </a:rPr>
              <a:t>Upgrades customer offering and streamlines internal platform management</a:t>
            </a:r>
            <a:endParaRPr lang="en-GB"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65405C18-62A4-462F-AD52-8282000DC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685" y="1415444"/>
            <a:ext cx="1951420" cy="674313"/>
          </a:xfrm>
          <a:prstGeom prst="rect">
            <a:avLst/>
          </a:prstGeom>
        </p:spPr>
      </p:pic>
      <p:pic>
        <p:nvPicPr>
          <p:cNvPr id="7" name="Picture 6"/>
          <p:cNvPicPr>
            <a:picLocks noChangeAspect="1"/>
          </p:cNvPicPr>
          <p:nvPr/>
        </p:nvPicPr>
        <p:blipFill rotWithShape="1">
          <a:blip r:embed="rId4"/>
          <a:srcRect l="13125" t="14444" r="38125" b="36666"/>
          <a:stretch/>
        </p:blipFill>
        <p:spPr>
          <a:xfrm>
            <a:off x="7315200" y="2296262"/>
            <a:ext cx="4309658" cy="2431090"/>
          </a:xfrm>
          <a:prstGeom prst="rect">
            <a:avLst/>
          </a:prstGeom>
        </p:spPr>
      </p:pic>
    </p:spTree>
    <p:extLst>
      <p:ext uri="{BB962C8B-B14F-4D97-AF65-F5344CB8AC3E}">
        <p14:creationId xmlns:p14="http://schemas.microsoft.com/office/powerpoint/2010/main" val="358804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57532" y="1877022"/>
            <a:ext cx="10929789" cy="3510431"/>
            <a:chOff x="656114" y="1750020"/>
            <a:chExt cx="10932636" cy="3510431"/>
          </a:xfrm>
        </p:grpSpPr>
        <p:sp>
          <p:nvSpPr>
            <p:cNvPr id="29" name="Rectangle 28"/>
            <p:cNvSpPr/>
            <p:nvPr/>
          </p:nvSpPr>
          <p:spPr bwMode="ltGray">
            <a:xfrm>
              <a:off x="6212364" y="1750020"/>
              <a:ext cx="5376386" cy="1668931"/>
            </a:xfrm>
            <a:prstGeom prst="rect">
              <a:avLst/>
            </a:prstGeom>
            <a:solidFill>
              <a:schemeClr val="bg1">
                <a:alpha val="90000"/>
              </a:schemeClr>
            </a:solidFill>
            <a:ln w="571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0" rtlCol="0" anchor="ctr"/>
            <a:lstStyle/>
            <a:p>
              <a:pPr algn="ctr">
                <a:lnSpc>
                  <a:spcPct val="90000"/>
                </a:lnSpc>
              </a:pPr>
              <a:endParaRPr lang="en-US" sz="2000" b="1" dirty="0">
                <a:solidFill>
                  <a:schemeClr val="tx1"/>
                </a:solidFill>
                <a:latin typeface="Arial" panose="020B0604020202020204" pitchFamily="34" charset="0"/>
                <a:cs typeface="Arial" panose="020B0604020202020204" pitchFamily="34" charset="0"/>
              </a:endParaRPr>
            </a:p>
          </p:txBody>
        </p:sp>
        <p:sp>
          <p:nvSpPr>
            <p:cNvPr id="30" name="Rectangle 29"/>
            <p:cNvSpPr/>
            <p:nvPr/>
          </p:nvSpPr>
          <p:spPr bwMode="ltGray">
            <a:xfrm>
              <a:off x="656114" y="1750020"/>
              <a:ext cx="5376386" cy="1668931"/>
            </a:xfrm>
            <a:prstGeom prst="rect">
              <a:avLst/>
            </a:prstGeom>
            <a:solidFill>
              <a:schemeClr val="bg1">
                <a:alpha val="90000"/>
              </a:schemeClr>
            </a:solidFill>
            <a:ln w="57150"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74320" tIns="457200" rtlCol="0" anchor="ctr"/>
            <a:lstStyle/>
            <a:p>
              <a:pPr algn="ctr">
                <a:lnSpc>
                  <a:spcPct val="90000"/>
                </a:lnSpc>
              </a:pPr>
              <a:endParaRPr lang="en-US" sz="2000" b="1" dirty="0">
                <a:solidFill>
                  <a:schemeClr val="tx1"/>
                </a:solidFill>
                <a:latin typeface="Arial" panose="020B0604020202020204" pitchFamily="34" charset="0"/>
                <a:cs typeface="Arial" panose="020B0604020202020204" pitchFamily="34" charset="0"/>
              </a:endParaRPr>
            </a:p>
          </p:txBody>
        </p:sp>
        <p:sp>
          <p:nvSpPr>
            <p:cNvPr id="31" name="Rectangle 30"/>
            <p:cNvSpPr/>
            <p:nvPr/>
          </p:nvSpPr>
          <p:spPr bwMode="ltGray">
            <a:xfrm>
              <a:off x="656114" y="3591520"/>
              <a:ext cx="5376386" cy="1668931"/>
            </a:xfrm>
            <a:prstGeom prst="rect">
              <a:avLst/>
            </a:prstGeom>
            <a:solidFill>
              <a:schemeClr val="bg1">
                <a:alpha val="90000"/>
              </a:schemeClr>
            </a:solidFill>
            <a:ln w="57150" cmpd="sng">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274320" tIns="457200" rtlCol="0" anchor="ctr"/>
            <a:lstStyle/>
            <a:p>
              <a:pPr algn="ctr">
                <a:lnSpc>
                  <a:spcPct val="90000"/>
                </a:lnSpc>
              </a:pPr>
              <a:endParaRPr lang="en-US" sz="2000" b="1" dirty="0">
                <a:solidFill>
                  <a:schemeClr val="tx1"/>
                </a:solidFill>
                <a:latin typeface="Arial" panose="020B0604020202020204" pitchFamily="34" charset="0"/>
                <a:cs typeface="Arial" panose="020B0604020202020204" pitchFamily="34" charset="0"/>
              </a:endParaRPr>
            </a:p>
          </p:txBody>
        </p:sp>
        <p:sp>
          <p:nvSpPr>
            <p:cNvPr id="33" name="Rectangle 32"/>
            <p:cNvSpPr/>
            <p:nvPr/>
          </p:nvSpPr>
          <p:spPr bwMode="ltGray">
            <a:xfrm>
              <a:off x="6212364" y="3591520"/>
              <a:ext cx="5376386" cy="1668931"/>
            </a:xfrm>
            <a:prstGeom prst="rect">
              <a:avLst/>
            </a:prstGeom>
            <a:solidFill>
              <a:schemeClr val="bg1">
                <a:alpha val="90000"/>
              </a:schemeClr>
            </a:solidFill>
            <a:ln w="57150" cmpd="sng">
              <a:solidFill>
                <a:srgbClr val="01B388"/>
              </a:solidFill>
            </a:ln>
          </p:spPr>
          <p:style>
            <a:lnRef idx="2">
              <a:schemeClr val="accent1">
                <a:shade val="50000"/>
              </a:schemeClr>
            </a:lnRef>
            <a:fillRef idx="1">
              <a:schemeClr val="accent1"/>
            </a:fillRef>
            <a:effectRef idx="0">
              <a:schemeClr val="accent1"/>
            </a:effectRef>
            <a:fontRef idx="minor">
              <a:schemeClr val="lt1"/>
            </a:fontRef>
          </p:style>
          <p:txBody>
            <a:bodyPr lIns="274320" tIns="457200" rtlCol="0" anchor="ctr"/>
            <a:lstStyle/>
            <a:p>
              <a:pPr algn="ctr">
                <a:lnSpc>
                  <a:spcPct val="90000"/>
                </a:lnSpc>
              </a:pPr>
              <a:endParaRPr lang="en-US" sz="2000" b="1" dirty="0">
                <a:solidFill>
                  <a:schemeClr val="tx1"/>
                </a:solidFill>
                <a:latin typeface="Arial" panose="020B0604020202020204" pitchFamily="34" charset="0"/>
                <a:cs typeface="Arial" panose="020B0604020202020204" pitchFamily="34" charset="0"/>
              </a:endParaRPr>
            </a:p>
          </p:txBody>
        </p:sp>
      </p:grpSp>
      <p:graphicFrame>
        <p:nvGraphicFramePr>
          <p:cNvPr id="3" name="Object 2" hidden="1"/>
          <p:cNvGraphicFramePr>
            <a:graphicFrameLocks noChangeAspect="1"/>
          </p:cNvGraphicFramePr>
          <p:nvPr>
            <p:custDataLst>
              <p:tags r:id="rId2"/>
            </p:custDataLst>
            <p:extLst/>
          </p:nvPr>
        </p:nvGraphicFramePr>
        <p:xfrm>
          <a:off x="7941" y="3379"/>
          <a:ext cx="1587" cy="1587"/>
        </p:xfrm>
        <a:graphic>
          <a:graphicData uri="http://schemas.openxmlformats.org/presentationml/2006/ole">
            <mc:AlternateContent xmlns:mc="http://schemas.openxmlformats.org/markup-compatibility/2006">
              <mc:Choice xmlns:v="urn:schemas-microsoft-com:vml" Requires="v">
                <p:oleObj spid="_x0000_s1744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7941" y="3379"/>
                        <a:ext cx="1587" cy="1587"/>
                      </a:xfrm>
                      <a:prstGeom prst="rect">
                        <a:avLst/>
                      </a:prstGeom>
                    </p:spPr>
                  </p:pic>
                </p:oleObj>
              </mc:Fallback>
            </mc:AlternateContent>
          </a:graphicData>
        </a:graphic>
      </p:graphicFrame>
      <p:grpSp>
        <p:nvGrpSpPr>
          <p:cNvPr id="49" name="Group 48"/>
          <p:cNvGrpSpPr/>
          <p:nvPr/>
        </p:nvGrpSpPr>
        <p:grpSpPr>
          <a:xfrm>
            <a:off x="1121293" y="4252089"/>
            <a:ext cx="666576" cy="657657"/>
            <a:chOff x="5524500" y="3124200"/>
            <a:chExt cx="698500" cy="688975"/>
          </a:xfrm>
        </p:grpSpPr>
        <p:sp>
          <p:nvSpPr>
            <p:cNvPr id="53" name="Freeform 111"/>
            <p:cNvSpPr>
              <a:spLocks/>
            </p:cNvSpPr>
            <p:nvPr/>
          </p:nvSpPr>
          <p:spPr bwMode="auto">
            <a:xfrm>
              <a:off x="5981700" y="3371850"/>
              <a:ext cx="241300" cy="368300"/>
            </a:xfrm>
            <a:custGeom>
              <a:avLst/>
              <a:gdLst>
                <a:gd name="T0" fmla="*/ 0 w 152"/>
                <a:gd name="T1" fmla="*/ 232 h 232"/>
                <a:gd name="T2" fmla="*/ 0 w 152"/>
                <a:gd name="T3" fmla="*/ 232 h 232"/>
                <a:gd name="T4" fmla="*/ 16 w 152"/>
                <a:gd name="T5" fmla="*/ 228 h 232"/>
                <a:gd name="T6" fmla="*/ 32 w 152"/>
                <a:gd name="T7" fmla="*/ 222 h 232"/>
                <a:gd name="T8" fmla="*/ 46 w 152"/>
                <a:gd name="T9" fmla="*/ 216 h 232"/>
                <a:gd name="T10" fmla="*/ 60 w 152"/>
                <a:gd name="T11" fmla="*/ 208 h 232"/>
                <a:gd name="T12" fmla="*/ 74 w 152"/>
                <a:gd name="T13" fmla="*/ 198 h 232"/>
                <a:gd name="T14" fmla="*/ 86 w 152"/>
                <a:gd name="T15" fmla="*/ 188 h 232"/>
                <a:gd name="T16" fmla="*/ 98 w 152"/>
                <a:gd name="T17" fmla="*/ 176 h 232"/>
                <a:gd name="T18" fmla="*/ 110 w 152"/>
                <a:gd name="T19" fmla="*/ 164 h 232"/>
                <a:gd name="T20" fmla="*/ 118 w 152"/>
                <a:gd name="T21" fmla="*/ 152 h 232"/>
                <a:gd name="T22" fmla="*/ 128 w 152"/>
                <a:gd name="T23" fmla="*/ 138 h 232"/>
                <a:gd name="T24" fmla="*/ 136 w 152"/>
                <a:gd name="T25" fmla="*/ 124 h 232"/>
                <a:gd name="T26" fmla="*/ 142 w 152"/>
                <a:gd name="T27" fmla="*/ 108 h 232"/>
                <a:gd name="T28" fmla="*/ 146 w 152"/>
                <a:gd name="T29" fmla="*/ 94 h 232"/>
                <a:gd name="T30" fmla="*/ 150 w 152"/>
                <a:gd name="T31" fmla="*/ 76 h 232"/>
                <a:gd name="T32" fmla="*/ 152 w 152"/>
                <a:gd name="T33" fmla="*/ 60 h 232"/>
                <a:gd name="T34" fmla="*/ 152 w 152"/>
                <a:gd name="T35" fmla="*/ 42 h 232"/>
                <a:gd name="T36" fmla="*/ 152 w 152"/>
                <a:gd name="T37" fmla="*/ 42 h 232"/>
                <a:gd name="T38" fmla="*/ 152 w 152"/>
                <a:gd name="T39" fmla="*/ 22 h 232"/>
                <a:gd name="T40" fmla="*/ 148 w 152"/>
                <a:gd name="T4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32">
                  <a:moveTo>
                    <a:pt x="0" y="232"/>
                  </a:moveTo>
                  <a:lnTo>
                    <a:pt x="0" y="232"/>
                  </a:lnTo>
                  <a:lnTo>
                    <a:pt x="16" y="228"/>
                  </a:lnTo>
                  <a:lnTo>
                    <a:pt x="32" y="222"/>
                  </a:lnTo>
                  <a:lnTo>
                    <a:pt x="46" y="216"/>
                  </a:lnTo>
                  <a:lnTo>
                    <a:pt x="60" y="208"/>
                  </a:lnTo>
                  <a:lnTo>
                    <a:pt x="74" y="198"/>
                  </a:lnTo>
                  <a:lnTo>
                    <a:pt x="86" y="188"/>
                  </a:lnTo>
                  <a:lnTo>
                    <a:pt x="98" y="176"/>
                  </a:lnTo>
                  <a:lnTo>
                    <a:pt x="110" y="164"/>
                  </a:lnTo>
                  <a:lnTo>
                    <a:pt x="118" y="152"/>
                  </a:lnTo>
                  <a:lnTo>
                    <a:pt x="128" y="138"/>
                  </a:lnTo>
                  <a:lnTo>
                    <a:pt x="136" y="124"/>
                  </a:lnTo>
                  <a:lnTo>
                    <a:pt x="142" y="108"/>
                  </a:lnTo>
                  <a:lnTo>
                    <a:pt x="146" y="94"/>
                  </a:lnTo>
                  <a:lnTo>
                    <a:pt x="150" y="76"/>
                  </a:lnTo>
                  <a:lnTo>
                    <a:pt x="152" y="60"/>
                  </a:lnTo>
                  <a:lnTo>
                    <a:pt x="152" y="42"/>
                  </a:lnTo>
                  <a:lnTo>
                    <a:pt x="152" y="42"/>
                  </a:lnTo>
                  <a:lnTo>
                    <a:pt x="152" y="22"/>
                  </a:lnTo>
                  <a:lnTo>
                    <a:pt x="148" y="0"/>
                  </a:lnTo>
                </a:path>
              </a:pathLst>
            </a:custGeom>
            <a:noFill/>
            <a:ln w="571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ln>
                  <a:solidFill>
                    <a:sysClr val="windowText" lastClr="000000"/>
                  </a:solidFill>
                </a:ln>
                <a:latin typeface="Arial" panose="020B0604020202020204" pitchFamily="34" charset="0"/>
                <a:cs typeface="Arial" panose="020B0604020202020204" pitchFamily="34" charset="0"/>
              </a:endParaRPr>
            </a:p>
          </p:txBody>
        </p:sp>
        <p:sp>
          <p:nvSpPr>
            <p:cNvPr id="50" name="Freeform 108"/>
            <p:cNvSpPr>
              <a:spLocks/>
            </p:cNvSpPr>
            <p:nvPr/>
          </p:nvSpPr>
          <p:spPr bwMode="auto">
            <a:xfrm>
              <a:off x="5943600" y="3619500"/>
              <a:ext cx="117475" cy="193675"/>
            </a:xfrm>
            <a:custGeom>
              <a:avLst/>
              <a:gdLst>
                <a:gd name="T0" fmla="*/ 42 w 74"/>
                <a:gd name="T1" fmla="*/ 0 h 122"/>
                <a:gd name="T2" fmla="*/ 0 w 74"/>
                <a:gd name="T3" fmla="*/ 78 h 122"/>
                <a:gd name="T4" fmla="*/ 74 w 74"/>
                <a:gd name="T5" fmla="*/ 122 h 122"/>
              </a:gdLst>
              <a:ahLst/>
              <a:cxnLst>
                <a:cxn ang="0">
                  <a:pos x="T0" y="T1"/>
                </a:cxn>
                <a:cxn ang="0">
                  <a:pos x="T2" y="T3"/>
                </a:cxn>
                <a:cxn ang="0">
                  <a:pos x="T4" y="T5"/>
                </a:cxn>
              </a:cxnLst>
              <a:rect l="0" t="0" r="r" b="b"/>
              <a:pathLst>
                <a:path w="74" h="122">
                  <a:moveTo>
                    <a:pt x="42" y="0"/>
                  </a:moveTo>
                  <a:lnTo>
                    <a:pt x="0" y="78"/>
                  </a:lnTo>
                  <a:lnTo>
                    <a:pt x="74" y="122"/>
                  </a:lnTo>
                </a:path>
              </a:pathLst>
            </a:custGeom>
            <a:noFill/>
            <a:ln w="571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latin typeface="Arial" panose="020B0604020202020204" pitchFamily="34" charset="0"/>
                <a:cs typeface="Arial" panose="020B0604020202020204" pitchFamily="34" charset="0"/>
              </a:endParaRPr>
            </a:p>
          </p:txBody>
        </p:sp>
        <p:sp>
          <p:nvSpPr>
            <p:cNvPr id="51" name="Freeform 109"/>
            <p:cNvSpPr>
              <a:spLocks/>
            </p:cNvSpPr>
            <p:nvPr/>
          </p:nvSpPr>
          <p:spPr bwMode="auto">
            <a:xfrm>
              <a:off x="5524500" y="3298825"/>
              <a:ext cx="190500" cy="123825"/>
            </a:xfrm>
            <a:custGeom>
              <a:avLst/>
              <a:gdLst>
                <a:gd name="T0" fmla="*/ 120 w 120"/>
                <a:gd name="T1" fmla="*/ 78 h 78"/>
                <a:gd name="T2" fmla="*/ 76 w 120"/>
                <a:gd name="T3" fmla="*/ 0 h 78"/>
                <a:gd name="T4" fmla="*/ 0 w 120"/>
                <a:gd name="T5" fmla="*/ 46 h 78"/>
              </a:gdLst>
              <a:ahLst/>
              <a:cxnLst>
                <a:cxn ang="0">
                  <a:pos x="T0" y="T1"/>
                </a:cxn>
                <a:cxn ang="0">
                  <a:pos x="T2" y="T3"/>
                </a:cxn>
                <a:cxn ang="0">
                  <a:pos x="T4" y="T5"/>
                </a:cxn>
              </a:cxnLst>
              <a:rect l="0" t="0" r="r" b="b"/>
              <a:pathLst>
                <a:path w="120" h="78">
                  <a:moveTo>
                    <a:pt x="120" y="78"/>
                  </a:moveTo>
                  <a:lnTo>
                    <a:pt x="76" y="0"/>
                  </a:lnTo>
                  <a:lnTo>
                    <a:pt x="0" y="46"/>
                  </a:lnTo>
                </a:path>
              </a:pathLst>
            </a:custGeom>
            <a:noFill/>
            <a:ln w="571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latin typeface="Arial" panose="020B0604020202020204" pitchFamily="34" charset="0"/>
                <a:cs typeface="Arial" panose="020B0604020202020204" pitchFamily="34" charset="0"/>
              </a:endParaRPr>
            </a:p>
          </p:txBody>
        </p:sp>
        <p:sp>
          <p:nvSpPr>
            <p:cNvPr id="52" name="Freeform 110"/>
            <p:cNvSpPr>
              <a:spLocks/>
            </p:cNvSpPr>
            <p:nvPr/>
          </p:nvSpPr>
          <p:spPr bwMode="auto">
            <a:xfrm>
              <a:off x="6032500" y="3124200"/>
              <a:ext cx="139700" cy="142875"/>
            </a:xfrm>
            <a:custGeom>
              <a:avLst/>
              <a:gdLst>
                <a:gd name="T0" fmla="*/ 0 w 88"/>
                <a:gd name="T1" fmla="*/ 90 h 90"/>
                <a:gd name="T2" fmla="*/ 88 w 88"/>
                <a:gd name="T3" fmla="*/ 90 h 90"/>
                <a:gd name="T4" fmla="*/ 88 w 88"/>
                <a:gd name="T5" fmla="*/ 0 h 90"/>
              </a:gdLst>
              <a:ahLst/>
              <a:cxnLst>
                <a:cxn ang="0">
                  <a:pos x="T0" y="T1"/>
                </a:cxn>
                <a:cxn ang="0">
                  <a:pos x="T2" y="T3"/>
                </a:cxn>
                <a:cxn ang="0">
                  <a:pos x="T4" y="T5"/>
                </a:cxn>
              </a:cxnLst>
              <a:rect l="0" t="0" r="r" b="b"/>
              <a:pathLst>
                <a:path w="88" h="90">
                  <a:moveTo>
                    <a:pt x="0" y="90"/>
                  </a:moveTo>
                  <a:lnTo>
                    <a:pt x="88" y="90"/>
                  </a:lnTo>
                  <a:lnTo>
                    <a:pt x="88" y="0"/>
                  </a:lnTo>
                </a:path>
              </a:pathLst>
            </a:custGeom>
            <a:noFill/>
            <a:ln w="571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latin typeface="Arial" panose="020B0604020202020204" pitchFamily="34" charset="0"/>
                <a:cs typeface="Arial" panose="020B0604020202020204" pitchFamily="34" charset="0"/>
              </a:endParaRPr>
            </a:p>
          </p:txBody>
        </p:sp>
        <p:sp>
          <p:nvSpPr>
            <p:cNvPr id="54" name="Freeform 112"/>
            <p:cNvSpPr>
              <a:spLocks/>
            </p:cNvSpPr>
            <p:nvPr/>
          </p:nvSpPr>
          <p:spPr bwMode="auto">
            <a:xfrm>
              <a:off x="5613400" y="3330575"/>
              <a:ext cx="212725" cy="400050"/>
            </a:xfrm>
            <a:custGeom>
              <a:avLst/>
              <a:gdLst>
                <a:gd name="T0" fmla="*/ 12 w 134"/>
                <a:gd name="T1" fmla="*/ 0 h 252"/>
                <a:gd name="T2" fmla="*/ 12 w 134"/>
                <a:gd name="T3" fmla="*/ 0 h 252"/>
                <a:gd name="T4" fmla="*/ 6 w 134"/>
                <a:gd name="T5" fmla="*/ 16 h 252"/>
                <a:gd name="T6" fmla="*/ 2 w 134"/>
                <a:gd name="T7" fmla="*/ 34 h 252"/>
                <a:gd name="T8" fmla="*/ 0 w 134"/>
                <a:gd name="T9" fmla="*/ 50 h 252"/>
                <a:gd name="T10" fmla="*/ 0 w 134"/>
                <a:gd name="T11" fmla="*/ 68 h 252"/>
                <a:gd name="T12" fmla="*/ 0 w 134"/>
                <a:gd name="T13" fmla="*/ 68 h 252"/>
                <a:gd name="T14" fmla="*/ 0 w 134"/>
                <a:gd name="T15" fmla="*/ 84 h 252"/>
                <a:gd name="T16" fmla="*/ 2 w 134"/>
                <a:gd name="T17" fmla="*/ 100 h 252"/>
                <a:gd name="T18" fmla="*/ 4 w 134"/>
                <a:gd name="T19" fmla="*/ 116 h 252"/>
                <a:gd name="T20" fmla="*/ 10 w 134"/>
                <a:gd name="T21" fmla="*/ 130 h 252"/>
                <a:gd name="T22" fmla="*/ 14 w 134"/>
                <a:gd name="T23" fmla="*/ 144 h 252"/>
                <a:gd name="T24" fmla="*/ 22 w 134"/>
                <a:gd name="T25" fmla="*/ 158 h 252"/>
                <a:gd name="T26" fmla="*/ 38 w 134"/>
                <a:gd name="T27" fmla="*/ 184 h 252"/>
                <a:gd name="T28" fmla="*/ 58 w 134"/>
                <a:gd name="T29" fmla="*/ 206 h 252"/>
                <a:gd name="T30" fmla="*/ 80 w 134"/>
                <a:gd name="T31" fmla="*/ 226 h 252"/>
                <a:gd name="T32" fmla="*/ 106 w 134"/>
                <a:gd name="T33" fmla="*/ 242 h 252"/>
                <a:gd name="T34" fmla="*/ 120 w 134"/>
                <a:gd name="T35" fmla="*/ 248 h 252"/>
                <a:gd name="T36" fmla="*/ 134 w 134"/>
                <a:gd name="T37"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252">
                  <a:moveTo>
                    <a:pt x="12" y="0"/>
                  </a:moveTo>
                  <a:lnTo>
                    <a:pt x="12" y="0"/>
                  </a:lnTo>
                  <a:lnTo>
                    <a:pt x="6" y="16"/>
                  </a:lnTo>
                  <a:lnTo>
                    <a:pt x="2" y="34"/>
                  </a:lnTo>
                  <a:lnTo>
                    <a:pt x="0" y="50"/>
                  </a:lnTo>
                  <a:lnTo>
                    <a:pt x="0" y="68"/>
                  </a:lnTo>
                  <a:lnTo>
                    <a:pt x="0" y="68"/>
                  </a:lnTo>
                  <a:lnTo>
                    <a:pt x="0" y="84"/>
                  </a:lnTo>
                  <a:lnTo>
                    <a:pt x="2" y="100"/>
                  </a:lnTo>
                  <a:lnTo>
                    <a:pt x="4" y="116"/>
                  </a:lnTo>
                  <a:lnTo>
                    <a:pt x="10" y="130"/>
                  </a:lnTo>
                  <a:lnTo>
                    <a:pt x="14" y="144"/>
                  </a:lnTo>
                  <a:lnTo>
                    <a:pt x="22" y="158"/>
                  </a:lnTo>
                  <a:lnTo>
                    <a:pt x="38" y="184"/>
                  </a:lnTo>
                  <a:lnTo>
                    <a:pt x="58" y="206"/>
                  </a:lnTo>
                  <a:lnTo>
                    <a:pt x="80" y="226"/>
                  </a:lnTo>
                  <a:lnTo>
                    <a:pt x="106" y="242"/>
                  </a:lnTo>
                  <a:lnTo>
                    <a:pt x="120" y="248"/>
                  </a:lnTo>
                  <a:lnTo>
                    <a:pt x="134" y="252"/>
                  </a:lnTo>
                </a:path>
              </a:pathLst>
            </a:custGeom>
            <a:noFill/>
            <a:ln w="571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latin typeface="Arial" panose="020B0604020202020204" pitchFamily="34" charset="0"/>
                <a:cs typeface="Arial" panose="020B0604020202020204" pitchFamily="34" charset="0"/>
              </a:endParaRPr>
            </a:p>
          </p:txBody>
        </p:sp>
        <p:sp>
          <p:nvSpPr>
            <p:cNvPr id="56" name="Freeform 113"/>
            <p:cNvSpPr>
              <a:spLocks/>
            </p:cNvSpPr>
            <p:nvPr/>
          </p:nvSpPr>
          <p:spPr bwMode="auto">
            <a:xfrm>
              <a:off x="5718175" y="3133725"/>
              <a:ext cx="428625" cy="104775"/>
            </a:xfrm>
            <a:custGeom>
              <a:avLst/>
              <a:gdLst>
                <a:gd name="T0" fmla="*/ 270 w 270"/>
                <a:gd name="T1" fmla="*/ 66 h 66"/>
                <a:gd name="T2" fmla="*/ 270 w 270"/>
                <a:gd name="T3" fmla="*/ 66 h 66"/>
                <a:gd name="T4" fmla="*/ 256 w 270"/>
                <a:gd name="T5" fmla="*/ 52 h 66"/>
                <a:gd name="T6" fmla="*/ 242 w 270"/>
                <a:gd name="T7" fmla="*/ 38 h 66"/>
                <a:gd name="T8" fmla="*/ 224 w 270"/>
                <a:gd name="T9" fmla="*/ 28 h 66"/>
                <a:gd name="T10" fmla="*/ 206 w 270"/>
                <a:gd name="T11" fmla="*/ 18 h 66"/>
                <a:gd name="T12" fmla="*/ 188 w 270"/>
                <a:gd name="T13" fmla="*/ 10 h 66"/>
                <a:gd name="T14" fmla="*/ 168 w 270"/>
                <a:gd name="T15" fmla="*/ 4 h 66"/>
                <a:gd name="T16" fmla="*/ 148 w 270"/>
                <a:gd name="T17" fmla="*/ 2 h 66"/>
                <a:gd name="T18" fmla="*/ 126 w 270"/>
                <a:gd name="T19" fmla="*/ 0 h 66"/>
                <a:gd name="T20" fmla="*/ 126 w 270"/>
                <a:gd name="T21" fmla="*/ 0 h 66"/>
                <a:gd name="T22" fmla="*/ 108 w 270"/>
                <a:gd name="T23" fmla="*/ 0 h 66"/>
                <a:gd name="T24" fmla="*/ 90 w 270"/>
                <a:gd name="T25" fmla="*/ 4 h 66"/>
                <a:gd name="T26" fmla="*/ 74 w 270"/>
                <a:gd name="T27" fmla="*/ 8 h 66"/>
                <a:gd name="T28" fmla="*/ 58 w 270"/>
                <a:gd name="T29" fmla="*/ 12 h 66"/>
                <a:gd name="T30" fmla="*/ 42 w 270"/>
                <a:gd name="T31" fmla="*/ 20 h 66"/>
                <a:gd name="T32" fmla="*/ 28 w 270"/>
                <a:gd name="T33" fmla="*/ 28 h 66"/>
                <a:gd name="T34" fmla="*/ 14 w 270"/>
                <a:gd name="T35" fmla="*/ 36 h 66"/>
                <a:gd name="T36" fmla="*/ 0 w 270"/>
                <a:gd name="T37"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66">
                  <a:moveTo>
                    <a:pt x="270" y="66"/>
                  </a:moveTo>
                  <a:lnTo>
                    <a:pt x="270" y="66"/>
                  </a:lnTo>
                  <a:lnTo>
                    <a:pt x="256" y="52"/>
                  </a:lnTo>
                  <a:lnTo>
                    <a:pt x="242" y="38"/>
                  </a:lnTo>
                  <a:lnTo>
                    <a:pt x="224" y="28"/>
                  </a:lnTo>
                  <a:lnTo>
                    <a:pt x="206" y="18"/>
                  </a:lnTo>
                  <a:lnTo>
                    <a:pt x="188" y="10"/>
                  </a:lnTo>
                  <a:lnTo>
                    <a:pt x="168" y="4"/>
                  </a:lnTo>
                  <a:lnTo>
                    <a:pt x="148" y="2"/>
                  </a:lnTo>
                  <a:lnTo>
                    <a:pt x="126" y="0"/>
                  </a:lnTo>
                  <a:lnTo>
                    <a:pt x="126" y="0"/>
                  </a:lnTo>
                  <a:lnTo>
                    <a:pt x="108" y="0"/>
                  </a:lnTo>
                  <a:lnTo>
                    <a:pt x="90" y="4"/>
                  </a:lnTo>
                  <a:lnTo>
                    <a:pt x="74" y="8"/>
                  </a:lnTo>
                  <a:lnTo>
                    <a:pt x="58" y="12"/>
                  </a:lnTo>
                  <a:lnTo>
                    <a:pt x="42" y="20"/>
                  </a:lnTo>
                  <a:lnTo>
                    <a:pt x="28" y="28"/>
                  </a:lnTo>
                  <a:lnTo>
                    <a:pt x="14" y="36"/>
                  </a:lnTo>
                  <a:lnTo>
                    <a:pt x="0" y="46"/>
                  </a:lnTo>
                </a:path>
              </a:pathLst>
            </a:custGeom>
            <a:noFill/>
            <a:ln w="571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latin typeface="Arial" panose="020B0604020202020204" pitchFamily="34" charset="0"/>
                <a:cs typeface="Arial" panose="020B0604020202020204" pitchFamily="34" charset="0"/>
              </a:endParaRPr>
            </a:p>
          </p:txBody>
        </p:sp>
      </p:grpSp>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417" y="2353213"/>
            <a:ext cx="722328" cy="722328"/>
          </a:xfrm>
          <a:prstGeom prst="rect">
            <a:avLst/>
          </a:prstGeom>
        </p:spPr>
      </p:pic>
      <p:pic>
        <p:nvPicPr>
          <p:cNvPr id="94" name="Picture 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7214" y="2451995"/>
            <a:ext cx="798810" cy="524764"/>
          </a:xfrm>
          <a:prstGeom prst="rect">
            <a:avLst/>
          </a:prstGeom>
          <a:noFill/>
        </p:spPr>
      </p:pic>
      <p:sp>
        <p:nvSpPr>
          <p:cNvPr id="60" name="TextBox 59"/>
          <p:cNvSpPr txBox="1"/>
          <p:nvPr/>
        </p:nvSpPr>
        <p:spPr>
          <a:xfrm>
            <a:off x="2298846" y="2128748"/>
            <a:ext cx="3495611" cy="1220655"/>
          </a:xfrm>
          <a:prstGeom prst="rect">
            <a:avLst/>
          </a:prstGeom>
          <a:noFill/>
        </p:spPr>
        <p:txBody>
          <a:bodyPr wrap="square" rtlCol="0">
            <a:spAutoFit/>
          </a:bodyPr>
          <a:lstStyle/>
          <a:p>
            <a:pPr defTabSz="573144">
              <a:spcBef>
                <a:spcPts val="2399"/>
              </a:spcBef>
              <a:buSzPct val="100000"/>
            </a:pPr>
            <a:r>
              <a:rPr lang="en-US" sz="2532" b="1" dirty="0">
                <a:latin typeface="Arial" panose="020B0604020202020204" pitchFamily="34" charset="0"/>
                <a:cs typeface="Arial" panose="020B0604020202020204" pitchFamily="34" charset="0"/>
                <a:sym typeface="HP Simplified Light" panose="020B0404020204020204" pitchFamily="34" charset="0"/>
              </a:rPr>
              <a:t>Run anything </a:t>
            </a:r>
            <a:br>
              <a:rPr lang="en-US" sz="2532" b="1" dirty="0">
                <a:latin typeface="Arial" panose="020B0604020202020204" pitchFamily="34" charset="0"/>
                <a:cs typeface="Arial" panose="020B0604020202020204" pitchFamily="34" charset="0"/>
                <a:sym typeface="HP Simplified Light" panose="020B0404020204020204" pitchFamily="34" charset="0"/>
              </a:rPr>
            </a:br>
            <a:r>
              <a:rPr lang="en-US" sz="2400" b="1" dirty="0">
                <a:latin typeface="Arial" panose="020B0604020202020204" pitchFamily="34" charset="0"/>
                <a:cs typeface="Arial" panose="020B0604020202020204" pitchFamily="34" charset="0"/>
                <a:sym typeface="HP Simplified Light" panose="020B0404020204020204" pitchFamily="34" charset="0"/>
              </a:rPr>
              <a:t>Reduce CapEx and free resources</a:t>
            </a:r>
          </a:p>
        </p:txBody>
      </p:sp>
      <p:sp>
        <p:nvSpPr>
          <p:cNvPr id="32" name="Title 1"/>
          <p:cNvSpPr txBox="1">
            <a:spLocks/>
          </p:cNvSpPr>
          <p:nvPr/>
        </p:nvSpPr>
        <p:spPr>
          <a:xfrm>
            <a:off x="1223327" y="6018998"/>
            <a:ext cx="10967086" cy="762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3200" b="0" dirty="0">
              <a:latin typeface="Arial" panose="020B0604020202020204" pitchFamily="34" charset="0"/>
              <a:cs typeface="Arial" panose="020B0604020202020204" pitchFamily="34" charset="0"/>
            </a:endParaRPr>
          </a:p>
        </p:txBody>
      </p:sp>
      <p:sp>
        <p:nvSpPr>
          <p:cNvPr id="11" name="Rectangle 10"/>
          <p:cNvSpPr/>
          <p:nvPr/>
        </p:nvSpPr>
        <p:spPr>
          <a:xfrm>
            <a:off x="7619604" y="2128748"/>
            <a:ext cx="3015465" cy="1200329"/>
          </a:xfrm>
          <a:prstGeom prst="rect">
            <a:avLst/>
          </a:prstGeom>
        </p:spPr>
        <p:txBody>
          <a:bodyPr wrap="square">
            <a:spAutoFit/>
          </a:bodyPr>
          <a:lstStyle/>
          <a:p>
            <a:pPr defTabSz="573144">
              <a:spcBef>
                <a:spcPts val="1200"/>
              </a:spcBef>
              <a:buSzPct val="100000"/>
            </a:pPr>
            <a:r>
              <a:rPr lang="en-US" sz="2400" b="1" dirty="0">
                <a:latin typeface="Arial" panose="020B0604020202020204" pitchFamily="34" charset="0"/>
                <a:cs typeface="Arial" panose="020B0604020202020204" pitchFamily="34" charset="0"/>
                <a:sym typeface="HP Simplified Light" panose="020B0404020204020204" pitchFamily="34" charset="0"/>
              </a:rPr>
              <a:t>Move faster </a:t>
            </a:r>
            <a:br>
              <a:rPr lang="en-US" sz="2400" b="1" dirty="0">
                <a:latin typeface="Arial" panose="020B0604020202020204" pitchFamily="34" charset="0"/>
                <a:cs typeface="Arial" panose="020B0604020202020204" pitchFamily="34" charset="0"/>
                <a:sym typeface="HP Simplified Light" panose="020B0404020204020204" pitchFamily="34" charset="0"/>
              </a:rPr>
            </a:br>
            <a:r>
              <a:rPr lang="en-US" sz="2400" b="1" dirty="0">
                <a:latin typeface="Arial" panose="020B0604020202020204" pitchFamily="34" charset="0"/>
                <a:cs typeface="Arial" panose="020B0604020202020204" pitchFamily="34" charset="0"/>
                <a:sym typeface="HP Simplified Light" panose="020B0404020204020204" pitchFamily="34" charset="0"/>
              </a:rPr>
              <a:t>Deploy at cloud-like speed</a:t>
            </a:r>
          </a:p>
        </p:txBody>
      </p:sp>
      <p:sp>
        <p:nvSpPr>
          <p:cNvPr id="12" name="Rectangle 11"/>
          <p:cNvSpPr/>
          <p:nvPr/>
        </p:nvSpPr>
        <p:spPr>
          <a:xfrm>
            <a:off x="2298845" y="4038739"/>
            <a:ext cx="3495611" cy="1200329"/>
          </a:xfrm>
          <a:prstGeom prst="rect">
            <a:avLst/>
          </a:prstGeom>
        </p:spPr>
        <p:txBody>
          <a:bodyPr wrap="square">
            <a:spAutoFit/>
          </a:bodyPr>
          <a:lstStyle/>
          <a:p>
            <a:pPr defTabSz="573144">
              <a:spcBef>
                <a:spcPts val="1200"/>
              </a:spcBef>
              <a:buSzPct val="100000"/>
            </a:pPr>
            <a:r>
              <a:rPr lang="en-US" sz="2400" b="1" dirty="0">
                <a:latin typeface="Arial" panose="020B0604020202020204" pitchFamily="34" charset="0"/>
                <a:cs typeface="Arial" panose="020B0604020202020204" pitchFamily="34" charset="0"/>
                <a:sym typeface="HP Simplified Light" panose="020B0404020204020204" pitchFamily="34" charset="0"/>
              </a:rPr>
              <a:t>Work efficiently </a:t>
            </a:r>
            <a:br>
              <a:rPr lang="en-US" sz="2400" b="1" dirty="0">
                <a:latin typeface="Arial" panose="020B0604020202020204" pitchFamily="34" charset="0"/>
                <a:cs typeface="Arial" panose="020B0604020202020204" pitchFamily="34" charset="0"/>
                <a:sym typeface="HP Simplified Light" panose="020B0404020204020204" pitchFamily="34" charset="0"/>
              </a:rPr>
            </a:br>
            <a:r>
              <a:rPr lang="en-US" sz="2400" b="1" dirty="0">
                <a:latin typeface="Arial" panose="020B0604020202020204" pitchFamily="34" charset="0"/>
                <a:cs typeface="Arial" panose="020B0604020202020204" pitchFamily="34" charset="0"/>
                <a:sym typeface="HP Simplified Light" panose="020B0404020204020204" pitchFamily="34" charset="0"/>
              </a:rPr>
              <a:t>Simplify with frictionless </a:t>
            </a:r>
            <a:r>
              <a:rPr lang="en-US" sz="2400" b="1" dirty="0" smtClean="0">
                <a:latin typeface="Arial" panose="020B0604020202020204" pitchFamily="34" charset="0"/>
                <a:cs typeface="Arial" panose="020B0604020202020204" pitchFamily="34" charset="0"/>
                <a:sym typeface="HP Simplified Light" panose="020B0404020204020204" pitchFamily="34" charset="0"/>
              </a:rPr>
              <a:t>operations</a:t>
            </a:r>
            <a:endParaRPr lang="en-US" sz="2400" b="1" dirty="0">
              <a:latin typeface="Arial" panose="020B0604020202020204" pitchFamily="34" charset="0"/>
              <a:cs typeface="Arial" panose="020B0604020202020204" pitchFamily="34" charset="0"/>
              <a:sym typeface="HP Simplified Light" panose="020B0404020204020204" pitchFamily="34" charset="0"/>
            </a:endParaRPr>
          </a:p>
        </p:txBody>
      </p:sp>
      <p:sp>
        <p:nvSpPr>
          <p:cNvPr id="13" name="Rectangle 12"/>
          <p:cNvSpPr/>
          <p:nvPr/>
        </p:nvSpPr>
        <p:spPr>
          <a:xfrm>
            <a:off x="7619604" y="4038739"/>
            <a:ext cx="3856620" cy="830997"/>
          </a:xfrm>
          <a:prstGeom prst="rect">
            <a:avLst/>
          </a:prstGeom>
        </p:spPr>
        <p:txBody>
          <a:bodyPr wrap="square">
            <a:spAutoFit/>
          </a:bodyPr>
          <a:lstStyle/>
          <a:p>
            <a:pPr defTabSz="573144">
              <a:spcBef>
                <a:spcPts val="1200"/>
              </a:spcBef>
              <a:buSzPct val="100000"/>
            </a:pPr>
            <a:r>
              <a:rPr lang="en-US" sz="2400" b="1" dirty="0">
                <a:latin typeface="Arial" panose="020B0604020202020204" pitchFamily="34" charset="0"/>
                <a:cs typeface="Arial" panose="020B0604020202020204" pitchFamily="34" charset="0"/>
                <a:sym typeface="HP Simplified Light" panose="020B0404020204020204" pitchFamily="34" charset="0"/>
              </a:rPr>
              <a:t>Unlock value </a:t>
            </a:r>
            <a:br>
              <a:rPr lang="en-US" sz="2400" b="1" dirty="0">
                <a:latin typeface="Arial" panose="020B0604020202020204" pitchFamily="34" charset="0"/>
                <a:cs typeface="Arial" panose="020B0604020202020204" pitchFamily="34" charset="0"/>
                <a:sym typeface="HP Simplified Light" panose="020B0404020204020204" pitchFamily="34" charset="0"/>
              </a:rPr>
            </a:br>
            <a:r>
              <a:rPr lang="en-US" sz="2400" b="1" dirty="0">
                <a:latin typeface="Arial" panose="020B0604020202020204" pitchFamily="34" charset="0"/>
                <a:cs typeface="Arial" panose="020B0604020202020204" pitchFamily="34" charset="0"/>
                <a:sym typeface="HP Simplified Light" panose="020B0404020204020204" pitchFamily="34" charset="0"/>
              </a:rPr>
              <a:t>Develop more app faster</a:t>
            </a:r>
          </a:p>
        </p:txBody>
      </p:sp>
      <p:pic>
        <p:nvPicPr>
          <p:cNvPr id="14" name="Picture 13" descr="unlock.em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83223" y="4129457"/>
            <a:ext cx="598720" cy="902921"/>
          </a:xfrm>
          <a:prstGeom prst="rect">
            <a:avLst/>
          </a:prstGeom>
        </p:spPr>
      </p:pic>
      <p:sp>
        <p:nvSpPr>
          <p:cNvPr id="8" name="Title 7"/>
          <p:cNvSpPr>
            <a:spLocks noGrp="1"/>
          </p:cNvSpPr>
          <p:nvPr>
            <p:ph type="title"/>
          </p:nvPr>
        </p:nvSpPr>
        <p:spPr/>
        <p:txBody>
          <a:bodyPr/>
          <a:lstStyle/>
          <a:p>
            <a:r>
              <a:rPr lang="en-US" dirty="0" smtClean="0"/>
              <a:t>HPE Synergy</a:t>
            </a:r>
            <a:endParaRPr lang="en-GB" dirty="0"/>
          </a:p>
        </p:txBody>
      </p:sp>
      <p:sp>
        <p:nvSpPr>
          <p:cNvPr id="9" name="Text Placeholder 8"/>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Your Infrastructure as Code</a:t>
            </a:r>
          </a:p>
          <a:p>
            <a:endParaRPr lang="en-GB" dirty="0"/>
          </a:p>
        </p:txBody>
      </p:sp>
      <p:sp>
        <p:nvSpPr>
          <p:cNvPr id="2" name="Footer Placeholder 1"/>
          <p:cNvSpPr>
            <a:spLocks noGrp="1"/>
          </p:cNvSpPr>
          <p:nvPr>
            <p:ph type="ftr" sz="quarter" idx="11"/>
          </p:nvPr>
        </p:nvSpPr>
        <p:spPr/>
        <p:txBody>
          <a:bodyPr/>
          <a:lstStyle/>
          <a:p>
            <a:r>
              <a:rPr lang="en-US" dirty="0" smtClean="0"/>
              <a:t>For HPE and Channel Partner internal use only</a:t>
            </a:r>
            <a:endParaRPr lang="en-US" dirty="0"/>
          </a:p>
        </p:txBody>
      </p:sp>
      <p:sp>
        <p:nvSpPr>
          <p:cNvPr id="4" name="Slide Number Placeholder 3"/>
          <p:cNvSpPr>
            <a:spLocks noGrp="1"/>
          </p:cNvSpPr>
          <p:nvPr>
            <p:ph type="sldNum" sz="quarter" idx="12"/>
          </p:nvPr>
        </p:nvSpPr>
        <p:spPr/>
        <p:txBody>
          <a:bodyPr/>
          <a:lstStyle/>
          <a:p>
            <a:fld id="{B016F8AB-BCEA-4347-8BA6-BE776009BC89}" type="slidenum">
              <a:rPr lang="en-GB" smtClean="0"/>
              <a:t>33</a:t>
            </a:fld>
            <a:endParaRPr lang="en-GB" dirty="0"/>
          </a:p>
        </p:txBody>
      </p:sp>
    </p:spTree>
    <p:extLst>
      <p:ext uri="{BB962C8B-B14F-4D97-AF65-F5344CB8AC3E}">
        <p14:creationId xmlns:p14="http://schemas.microsoft.com/office/powerpoint/2010/main" val="2778840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HPE Pointnext</a:t>
            </a:r>
            <a:endParaRPr lang="en-US" dirty="0"/>
          </a:p>
        </p:txBody>
      </p:sp>
      <p:sp>
        <p:nvSpPr>
          <p:cNvPr id="3" name="Footer Placeholder 2"/>
          <p:cNvSpPr>
            <a:spLocks noGrp="1"/>
          </p:cNvSpPr>
          <p:nvPr>
            <p:ph type="ftr" sz="quarter" idx="11"/>
          </p:nvPr>
        </p:nvSpPr>
        <p:spPr/>
        <p:txBody>
          <a:bodyPr/>
          <a:lstStyle/>
          <a:p>
            <a:r>
              <a:rPr lang="en-US" dirty="0" smtClean="0"/>
              <a:t>For HPE and Channel Partner internal use only</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pPr/>
              <a:t>34</a:t>
            </a:fld>
            <a:endParaRPr lang="en-GB" dirty="0"/>
          </a:p>
        </p:txBody>
      </p:sp>
    </p:spTree>
    <p:extLst>
      <p:ext uri="{BB962C8B-B14F-4D97-AF65-F5344CB8AC3E}">
        <p14:creationId xmlns:p14="http://schemas.microsoft.com/office/powerpoint/2010/main" val="74518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ltGray">
          <a:xfrm>
            <a:off x="7425267" y="3725334"/>
            <a:ext cx="4269925" cy="2209800"/>
          </a:xfrm>
          <a:prstGeom prst="rect">
            <a:avLst/>
          </a:prstGeom>
          <a:solidFill>
            <a:schemeClr val="bg2">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smtClean="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Easy migration from your existing blade infrastructure</a:t>
            </a:r>
            <a:br>
              <a:rPr lang="en-GB" dirty="0" smtClean="0">
                <a:latin typeface="Arial" panose="020B0604020202020204" pitchFamily="34" charset="0"/>
                <a:cs typeface="Arial" panose="020B0604020202020204" pitchFamily="34" charset="0"/>
              </a:rPr>
            </a:br>
            <a:r>
              <a:rPr lang="en-GB" sz="2000" b="0" dirty="0" smtClean="0">
                <a:latin typeface="Arial" panose="020B0604020202020204" pitchFamily="34" charset="0"/>
                <a:cs typeface="Arial" panose="020B0604020202020204" pitchFamily="34" charset="0"/>
              </a:rPr>
              <a:t>HPE </a:t>
            </a:r>
            <a:r>
              <a:rPr lang="en-GB" sz="2000" b="0" dirty="0">
                <a:latin typeface="Arial" panose="020B0604020202020204" pitchFamily="34" charset="0"/>
                <a:cs typeface="Arial" panose="020B0604020202020204" pitchFamily="34" charset="0"/>
              </a:rPr>
              <a:t>Rapid Advisory for Synergy</a:t>
            </a:r>
            <a:endParaRPr lang="en-US" sz="2000" b="0" dirty="0">
              <a:latin typeface="Arial" panose="020B0604020202020204" pitchFamily="34" charset="0"/>
              <a:cs typeface="Arial" panose="020B0604020202020204" pitchFamily="34" charset="0"/>
            </a:endParaRPr>
          </a:p>
        </p:txBody>
      </p:sp>
      <p:pic>
        <p:nvPicPr>
          <p:cNvPr id="11" name="Picture Placeholder 10"/>
          <p:cNvPicPr>
            <a:picLocks noGrp="1" noChangeAspect="1"/>
          </p:cNvPicPr>
          <p:nvPr>
            <p:ph type="pic" idx="1"/>
          </p:nvPr>
        </p:nvPicPr>
        <p:blipFill>
          <a:blip r:embed="rId3">
            <a:extLst>
              <a:ext uri="{28A0092B-C50C-407E-A947-70E740481C1C}">
                <a14:useLocalDpi xmlns:a14="http://schemas.microsoft.com/office/drawing/2010/main" val="0"/>
              </a:ext>
            </a:extLst>
          </a:blip>
          <a:srcRect l="1096" r="1096"/>
          <a:stretch>
            <a:fillRect/>
          </a:stretch>
        </p:blipFill>
        <p:spPr/>
      </p:pic>
      <p:sp>
        <p:nvSpPr>
          <p:cNvPr id="6" name="Text Placeholder 5"/>
          <p:cNvSpPr>
            <a:spLocks noGrp="1"/>
          </p:cNvSpPr>
          <p:nvPr>
            <p:ph type="body" sz="quarter" idx="16"/>
          </p:nvPr>
        </p:nvSpPr>
        <p:spPr>
          <a:xfrm>
            <a:off x="7721600" y="1524000"/>
            <a:ext cx="4111784" cy="4572000"/>
          </a:xfrm>
          <a:noFill/>
        </p:spPr>
        <p:txBody>
          <a:bodyPr>
            <a:normAutofit/>
          </a:bodyPr>
          <a:lstStyle/>
          <a:p>
            <a:pPr marL="0" indent="0">
              <a:lnSpc>
                <a:spcPct val="100000"/>
              </a:lnSpc>
              <a:spcBef>
                <a:spcPts val="600"/>
              </a:spcBef>
              <a:buNone/>
            </a:pPr>
            <a:endParaRPr lang="en-GB" sz="1900" b="1" dirty="0" smtClean="0">
              <a:latin typeface="Arial" panose="020B0604020202020204" pitchFamily="34" charset="0"/>
              <a:cs typeface="Arial" panose="020B0604020202020204" pitchFamily="34" charset="0"/>
            </a:endParaRPr>
          </a:p>
          <a:p>
            <a:pPr marL="0" indent="0">
              <a:lnSpc>
                <a:spcPct val="100000"/>
              </a:lnSpc>
              <a:spcBef>
                <a:spcPts val="600"/>
              </a:spcBef>
              <a:buNone/>
            </a:pPr>
            <a:r>
              <a:rPr lang="en-GB" sz="1900" b="1" dirty="0" smtClean="0">
                <a:latin typeface="Arial" panose="020B0604020202020204" pitchFamily="34" charset="0"/>
                <a:cs typeface="Arial" panose="020B0604020202020204" pitchFamily="34" charset="0"/>
              </a:rPr>
              <a:t>Overview</a:t>
            </a:r>
            <a:endParaRPr lang="en-GB" sz="1900" b="1" dirty="0">
              <a:latin typeface="Arial" panose="020B0604020202020204" pitchFamily="34" charset="0"/>
              <a:cs typeface="Arial" panose="020B0604020202020204" pitchFamily="34" charset="0"/>
            </a:endParaRPr>
          </a:p>
          <a:p>
            <a:pPr>
              <a:lnSpc>
                <a:spcPct val="100000"/>
              </a:lnSpc>
              <a:spcBef>
                <a:spcPts val="600"/>
              </a:spcBef>
            </a:pPr>
            <a:r>
              <a:rPr lang="en-GB" dirty="0">
                <a:latin typeface="Arial" panose="020B0604020202020204" pitchFamily="34" charset="0"/>
                <a:cs typeface="Arial" panose="020B0604020202020204" pitchFamily="34" charset="0"/>
              </a:rPr>
              <a:t>Two day, </a:t>
            </a:r>
            <a:r>
              <a:rPr lang="en-GB" dirty="0" smtClean="0">
                <a:latin typeface="Arial" panose="020B0604020202020204" pitchFamily="34" charset="0"/>
                <a:cs typeface="Arial" panose="020B0604020202020204" pitchFamily="34" charset="0"/>
              </a:rPr>
              <a:t>HPE Pointnext </a:t>
            </a:r>
            <a:r>
              <a:rPr lang="en-GB" dirty="0">
                <a:latin typeface="Arial" panose="020B0604020202020204" pitchFamily="34" charset="0"/>
                <a:cs typeface="Arial" panose="020B0604020202020204" pitchFamily="34" charset="0"/>
              </a:rPr>
              <a:t>lead workshop </a:t>
            </a:r>
            <a:endParaRPr lang="en-GB" dirty="0" smtClean="0">
              <a:latin typeface="Arial" panose="020B0604020202020204" pitchFamily="34" charset="0"/>
              <a:cs typeface="Arial" panose="020B0604020202020204" pitchFamily="34" charset="0"/>
            </a:endParaRPr>
          </a:p>
          <a:p>
            <a:pPr>
              <a:lnSpc>
                <a:spcPct val="100000"/>
              </a:lnSpc>
              <a:spcBef>
                <a:spcPts val="600"/>
              </a:spcBef>
            </a:pPr>
            <a:r>
              <a:rPr lang="en-GB" dirty="0" smtClean="0">
                <a:latin typeface="Arial" panose="020B0604020202020204" pitchFamily="34" charset="0"/>
                <a:cs typeface="Arial" panose="020B0604020202020204" pitchFamily="34" charset="0"/>
              </a:rPr>
              <a:t>Deployment </a:t>
            </a:r>
            <a:r>
              <a:rPr lang="en-GB" dirty="0">
                <a:latin typeface="Arial" panose="020B0604020202020204" pitchFamily="34" charset="0"/>
                <a:cs typeface="Arial" panose="020B0604020202020204" pitchFamily="34" charset="0"/>
              </a:rPr>
              <a:t>plan for Synergy </a:t>
            </a:r>
            <a:endParaRPr lang="en-GB" dirty="0" smtClean="0">
              <a:latin typeface="Arial" panose="020B0604020202020204" pitchFamily="34" charset="0"/>
              <a:cs typeface="Arial" panose="020B0604020202020204" pitchFamily="34" charset="0"/>
            </a:endParaRPr>
          </a:p>
          <a:p>
            <a:pPr>
              <a:lnSpc>
                <a:spcPct val="100000"/>
              </a:lnSpc>
              <a:spcBef>
                <a:spcPts val="600"/>
              </a:spcBef>
            </a:pPr>
            <a:r>
              <a:rPr lang="en-GB" dirty="0" smtClean="0">
                <a:latin typeface="Arial" panose="020B0604020202020204" pitchFamily="34" charset="0"/>
                <a:cs typeface="Arial" panose="020B0604020202020204" pitchFamily="34" charset="0"/>
              </a:rPr>
              <a:t>Buy-in from your stakeholders </a:t>
            </a:r>
          </a:p>
          <a:p>
            <a:pPr marL="0" indent="0">
              <a:lnSpc>
                <a:spcPct val="100000"/>
              </a:lnSpc>
              <a:spcBef>
                <a:spcPts val="600"/>
              </a:spcBef>
              <a:buNone/>
            </a:pPr>
            <a:endParaRPr lang="en-US" sz="1900" b="1" dirty="0" smtClean="0">
              <a:latin typeface="Arial" panose="020B0604020202020204" pitchFamily="34" charset="0"/>
              <a:cs typeface="Arial" panose="020B0604020202020204" pitchFamily="34" charset="0"/>
            </a:endParaRPr>
          </a:p>
          <a:p>
            <a:pPr marL="0" indent="0">
              <a:lnSpc>
                <a:spcPct val="100000"/>
              </a:lnSpc>
              <a:spcBef>
                <a:spcPts val="600"/>
              </a:spcBef>
              <a:buNone/>
            </a:pPr>
            <a:endParaRPr lang="en-US" sz="1900" b="1" dirty="0" smtClean="0">
              <a:latin typeface="Arial" panose="020B0604020202020204" pitchFamily="34" charset="0"/>
              <a:cs typeface="Arial" panose="020B0604020202020204" pitchFamily="34" charset="0"/>
            </a:endParaRPr>
          </a:p>
          <a:p>
            <a:pPr marL="0" indent="0">
              <a:lnSpc>
                <a:spcPct val="100000"/>
              </a:lnSpc>
              <a:spcBef>
                <a:spcPts val="600"/>
              </a:spcBef>
              <a:buNone/>
            </a:pPr>
            <a:r>
              <a:rPr lang="en-US" sz="1900" b="1" dirty="0" smtClean="0">
                <a:latin typeface="Arial" panose="020B0604020202020204" pitchFamily="34" charset="0"/>
                <a:cs typeface="Arial" panose="020B0604020202020204" pitchFamily="34" charset="0"/>
              </a:rPr>
              <a:t>Key Focus Areas</a:t>
            </a:r>
          </a:p>
          <a:p>
            <a:pPr>
              <a:lnSpc>
                <a:spcPct val="100000"/>
              </a:lnSpc>
              <a:spcBef>
                <a:spcPts val="600"/>
              </a:spcBef>
            </a:pPr>
            <a:r>
              <a:rPr lang="en-US" dirty="0" smtClean="0">
                <a:latin typeface="Arial" panose="020B0604020202020204" pitchFamily="34" charset="0"/>
                <a:cs typeface="Arial" panose="020B0604020202020204" pitchFamily="34" charset="0"/>
              </a:rPr>
              <a:t>What </a:t>
            </a:r>
            <a:r>
              <a:rPr lang="en-US" dirty="0">
                <a:latin typeface="Arial" panose="020B0604020202020204" pitchFamily="34" charset="0"/>
                <a:cs typeface="Arial" panose="020B0604020202020204" pitchFamily="34" charset="0"/>
              </a:rPr>
              <a:t>workloads</a:t>
            </a:r>
          </a:p>
          <a:p>
            <a:pPr>
              <a:lnSpc>
                <a:spcPct val="100000"/>
              </a:lnSpc>
              <a:spcBef>
                <a:spcPts val="600"/>
              </a:spcBef>
            </a:pPr>
            <a:r>
              <a:rPr lang="en-US" dirty="0">
                <a:latin typeface="Arial" panose="020B0604020202020204" pitchFamily="34" charset="0"/>
                <a:cs typeface="Arial" panose="020B0604020202020204" pitchFamily="34" charset="0"/>
              </a:rPr>
              <a:t>How to integrate </a:t>
            </a:r>
          </a:p>
          <a:p>
            <a:pPr>
              <a:lnSpc>
                <a:spcPct val="100000"/>
              </a:lnSpc>
              <a:spcBef>
                <a:spcPts val="600"/>
              </a:spcBef>
            </a:pPr>
            <a:r>
              <a:rPr lang="en-US" dirty="0">
                <a:latin typeface="Arial" panose="020B0604020202020204" pitchFamily="34" charset="0"/>
                <a:cs typeface="Arial" panose="020B0604020202020204" pitchFamily="34" charset="0"/>
              </a:rPr>
              <a:t>Business </a:t>
            </a:r>
            <a:r>
              <a:rPr lang="en-US" dirty="0" smtClean="0">
                <a:latin typeface="Arial" panose="020B0604020202020204" pitchFamily="34" charset="0"/>
                <a:cs typeface="Arial" panose="020B0604020202020204" pitchFamily="34" charset="0"/>
              </a:rPr>
              <a:t>drivers </a:t>
            </a:r>
            <a:r>
              <a:rPr lang="en-US" dirty="0">
                <a:latin typeface="Arial" panose="020B0604020202020204" pitchFamily="34" charset="0"/>
                <a:cs typeface="Arial" panose="020B0604020202020204" pitchFamily="34" charset="0"/>
              </a:rPr>
              <a:t>and key success </a:t>
            </a:r>
            <a:r>
              <a:rPr lang="en-US" dirty="0" smtClean="0">
                <a:latin typeface="Arial" panose="020B0604020202020204" pitchFamily="34" charset="0"/>
                <a:cs typeface="Arial" panose="020B0604020202020204" pitchFamily="34" charset="0"/>
              </a:rPr>
              <a:t>factors</a:t>
            </a:r>
          </a:p>
          <a:p>
            <a:pPr>
              <a:lnSpc>
                <a:spcPct val="100000"/>
              </a:lnSpc>
              <a:spcBef>
                <a:spcPts val="600"/>
              </a:spcBef>
            </a:pPr>
            <a:r>
              <a:rPr lang="en-US" dirty="0" smtClean="0">
                <a:latin typeface="Arial" panose="020B0604020202020204" pitchFamily="34" charset="0"/>
                <a:cs typeface="Arial" panose="020B0604020202020204" pitchFamily="34" charset="0"/>
              </a:rPr>
              <a:t>Identification </a:t>
            </a:r>
            <a:r>
              <a:rPr lang="en-US" dirty="0">
                <a:latin typeface="Arial" panose="020B0604020202020204" pitchFamily="34" charset="0"/>
                <a:cs typeface="Arial" panose="020B0604020202020204" pitchFamily="34" charset="0"/>
              </a:rPr>
              <a:t>of road blocks</a:t>
            </a:r>
          </a:p>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B016F8AB-BCEA-4347-8BA6-BE776009BC89}" type="slidenum">
              <a:rPr lang="en-US" smtClean="0">
                <a:solidFill>
                  <a:srgbClr val="5F7A76"/>
                </a:solidFill>
                <a:latin typeface="Arial" panose="020B0604020202020204" pitchFamily="34" charset="0"/>
                <a:cs typeface="Arial" panose="020B0604020202020204" pitchFamily="34" charset="0"/>
              </a:rPr>
              <a:pPr/>
              <a:t>35</a:t>
            </a:fld>
            <a:endParaRPr lang="en-US" dirty="0">
              <a:solidFill>
                <a:srgbClr val="5F7A76"/>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8805" y="5554134"/>
            <a:ext cx="1551214" cy="423970"/>
          </a:xfrm>
          <a:prstGeom prst="rect">
            <a:avLst/>
          </a:prstGeom>
        </p:spPr>
      </p:pic>
      <p:sp>
        <p:nvSpPr>
          <p:cNvPr id="5" name="Rectangle 4"/>
          <p:cNvSpPr/>
          <p:nvPr/>
        </p:nvSpPr>
        <p:spPr bwMode="ltGray">
          <a:xfrm>
            <a:off x="7425267" y="1617133"/>
            <a:ext cx="4269925" cy="187113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 name="Footer Placeholder 7"/>
          <p:cNvSpPr>
            <a:spLocks noGrp="1"/>
          </p:cNvSpPr>
          <p:nvPr>
            <p:ph type="ftr" sz="quarter" idx="11"/>
          </p:nvPr>
        </p:nvSpPr>
        <p:spPr/>
        <p:txBody>
          <a:bodyPr/>
          <a:lstStyle/>
          <a:p>
            <a:r>
              <a:rPr lang="en-US" dirty="0" smtClean="0"/>
              <a:t>For HPE and Channel Partner internal use only</a:t>
            </a:r>
            <a:endParaRPr lang="en-US" dirty="0"/>
          </a:p>
        </p:txBody>
      </p:sp>
    </p:spTree>
    <p:extLst>
      <p:ext uri="{BB962C8B-B14F-4D97-AF65-F5344CB8AC3E}">
        <p14:creationId xmlns:p14="http://schemas.microsoft.com/office/powerpoint/2010/main" val="144513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ltGray">
          <a:xfrm>
            <a:off x="6811889" y="3716988"/>
            <a:ext cx="4287001" cy="243254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smtClean="0">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Enhance your </a:t>
            </a:r>
            <a:r>
              <a:rPr lang="en-US" dirty="0">
                <a:latin typeface="Arial" panose="020B0604020202020204" pitchFamily="34" charset="0"/>
                <a:cs typeface="Arial" panose="020B0604020202020204" pitchFamily="34" charset="0"/>
              </a:rPr>
              <a:t>deployment team’ s productivity</a:t>
            </a:r>
          </a:p>
        </p:txBody>
      </p:sp>
      <p:sp>
        <p:nvSpPr>
          <p:cNvPr id="8" name="Text Placeholder 5"/>
          <p:cNvSpPr>
            <a:spLocks noGrp="1"/>
          </p:cNvSpPr>
          <p:nvPr>
            <p:ph type="body" sz="quarter" idx="4294967295"/>
          </p:nvPr>
        </p:nvSpPr>
        <p:spPr>
          <a:xfrm>
            <a:off x="6943418" y="1514464"/>
            <a:ext cx="4155472" cy="3077026"/>
          </a:xfrm>
          <a:prstGeom prst="rect">
            <a:avLst/>
          </a:prstGeom>
          <a:ln>
            <a:noFill/>
          </a:ln>
        </p:spPr>
        <p:txBody>
          <a:bodyPr>
            <a:normAutofit/>
          </a:bodyPr>
          <a:lstStyle/>
          <a:p>
            <a:pPr marL="0" indent="0">
              <a:lnSpc>
                <a:spcPct val="100000"/>
              </a:lnSpc>
              <a:spcBef>
                <a:spcPts val="600"/>
              </a:spcBef>
              <a:buNone/>
            </a:pPr>
            <a:r>
              <a:rPr lang="en-GB" sz="1900" b="1" dirty="0" smtClean="0">
                <a:latin typeface="Arial" panose="020B0604020202020204" pitchFamily="34" charset="0"/>
                <a:cs typeface="Arial" panose="020B0604020202020204" pitchFamily="34" charset="0"/>
              </a:rPr>
              <a:t>Overview</a:t>
            </a:r>
            <a:endParaRPr lang="en-GB" sz="1900" b="1" dirty="0">
              <a:latin typeface="Arial" panose="020B0604020202020204" pitchFamily="34" charset="0"/>
              <a:cs typeface="Arial" panose="020B0604020202020204" pitchFamily="34" charset="0"/>
            </a:endParaRPr>
          </a:p>
          <a:p>
            <a:pPr>
              <a:lnSpc>
                <a:spcPct val="100000"/>
              </a:lnSpc>
              <a:spcBef>
                <a:spcPts val="600"/>
              </a:spcBef>
            </a:pPr>
            <a:r>
              <a:rPr lang="en-GB" sz="1600" dirty="0" smtClean="0">
                <a:latin typeface="Arial" panose="020B0604020202020204" pitchFamily="34" charset="0"/>
                <a:cs typeface="Arial" panose="020B0604020202020204" pitchFamily="34" charset="0"/>
              </a:rPr>
              <a:t>Knowledge transfer on how to configure Synergy Image Streamer </a:t>
            </a:r>
          </a:p>
          <a:p>
            <a:pPr>
              <a:lnSpc>
                <a:spcPct val="100000"/>
              </a:lnSpc>
              <a:spcBef>
                <a:spcPts val="600"/>
              </a:spcBef>
            </a:pPr>
            <a:r>
              <a:rPr lang="en-GB" sz="1600" dirty="0" smtClean="0">
                <a:latin typeface="Arial" panose="020B0604020202020204" pitchFamily="34" charset="0"/>
                <a:cs typeface="Arial" panose="020B0604020202020204" pitchFamily="34" charset="0"/>
              </a:rPr>
              <a:t>On-site briefings</a:t>
            </a:r>
          </a:p>
          <a:p>
            <a:pPr marL="642938" lvl="1" indent="-185738">
              <a:lnSpc>
                <a:spcPct val="100000"/>
              </a:lnSpc>
              <a:spcBef>
                <a:spcPts val="600"/>
              </a:spcBef>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Image </a:t>
            </a:r>
            <a:r>
              <a:rPr lang="en-GB" dirty="0" smtClean="0">
                <a:solidFill>
                  <a:prstClr val="black"/>
                </a:solidFill>
                <a:latin typeface="Arial" panose="020B0604020202020204" pitchFamily="34" charset="0"/>
                <a:cs typeface="Arial" panose="020B0604020202020204" pitchFamily="34" charset="0"/>
              </a:rPr>
              <a:t>Streamer, image </a:t>
            </a:r>
            <a:r>
              <a:rPr lang="en-GB" dirty="0">
                <a:solidFill>
                  <a:prstClr val="black"/>
                </a:solidFill>
                <a:latin typeface="Arial" panose="020B0604020202020204" pitchFamily="34" charset="0"/>
                <a:cs typeface="Arial" panose="020B0604020202020204" pitchFamily="34" charset="0"/>
              </a:rPr>
              <a:t>design</a:t>
            </a:r>
          </a:p>
          <a:p>
            <a:pPr marL="642938" lvl="1" indent="-185738">
              <a:lnSpc>
                <a:spcPct val="100000"/>
              </a:lnSpc>
              <a:spcBef>
                <a:spcPts val="600"/>
              </a:spcBef>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Best </a:t>
            </a:r>
            <a:r>
              <a:rPr lang="en-GB" dirty="0" smtClean="0">
                <a:solidFill>
                  <a:prstClr val="black"/>
                </a:solidFill>
                <a:latin typeface="Arial" panose="020B0604020202020204" pitchFamily="34" charset="0"/>
                <a:cs typeface="Arial" panose="020B0604020202020204" pitchFamily="34" charset="0"/>
              </a:rPr>
              <a:t>practices, troubleshooting</a:t>
            </a:r>
            <a:endParaRPr lang="en-GB" dirty="0">
              <a:solidFill>
                <a:prstClr val="black"/>
              </a:solidFill>
              <a:latin typeface="Arial" panose="020B0604020202020204" pitchFamily="34" charset="0"/>
              <a:cs typeface="Arial" panose="020B0604020202020204" pitchFamily="34" charset="0"/>
            </a:endParaRPr>
          </a:p>
        </p:txBody>
      </p:sp>
      <p:sp>
        <p:nvSpPr>
          <p:cNvPr id="9" name="Text Placeholder 5"/>
          <p:cNvSpPr>
            <a:spLocks noGrp="1"/>
          </p:cNvSpPr>
          <p:nvPr>
            <p:ph type="body" sz="quarter" idx="4294967295"/>
          </p:nvPr>
        </p:nvSpPr>
        <p:spPr>
          <a:xfrm>
            <a:off x="6975793" y="3750755"/>
            <a:ext cx="4106021" cy="2541017"/>
          </a:xfrm>
          <a:prstGeom prst="rect">
            <a:avLst/>
          </a:prstGeom>
        </p:spPr>
        <p:txBody>
          <a:bodyPr>
            <a:normAutofit/>
          </a:bodyPr>
          <a:lstStyle/>
          <a:p>
            <a:pPr marL="0" indent="0">
              <a:lnSpc>
                <a:spcPct val="100000"/>
              </a:lnSpc>
              <a:spcBef>
                <a:spcPts val="600"/>
              </a:spcBef>
              <a:buNone/>
            </a:pPr>
            <a:r>
              <a:rPr lang="en-US" sz="1900" b="1" dirty="0" smtClean="0">
                <a:latin typeface="Arial" panose="020B0604020202020204" pitchFamily="34" charset="0"/>
                <a:cs typeface="Arial" panose="020B0604020202020204" pitchFamily="34" charset="0"/>
              </a:rPr>
              <a:t>Key Focus Areas</a:t>
            </a:r>
          </a:p>
          <a:p>
            <a:pPr>
              <a:lnSpc>
                <a:spcPct val="110000"/>
              </a:lnSpc>
              <a:spcBef>
                <a:spcPts val="600"/>
              </a:spcBef>
            </a:pPr>
            <a:r>
              <a:rPr lang="en-GB" sz="1600" dirty="0" smtClean="0">
                <a:solidFill>
                  <a:prstClr val="black"/>
                </a:solidFill>
                <a:latin typeface="Arial" panose="020B0604020202020204" pitchFamily="34" charset="0"/>
                <a:cs typeface="Arial" panose="020B0604020202020204" pitchFamily="34" charset="0"/>
              </a:rPr>
              <a:t>Establish </a:t>
            </a:r>
            <a:r>
              <a:rPr lang="en-GB" sz="1600" dirty="0">
                <a:solidFill>
                  <a:prstClr val="black"/>
                </a:solidFill>
                <a:latin typeface="Arial" panose="020B0604020202020204" pitchFamily="34" charset="0"/>
                <a:cs typeface="Arial" panose="020B0604020202020204" pitchFamily="34" charset="0"/>
              </a:rPr>
              <a:t>a ready-to-use Image </a:t>
            </a:r>
            <a:r>
              <a:rPr lang="en-GB" sz="1600" dirty="0" smtClean="0">
                <a:solidFill>
                  <a:prstClr val="black"/>
                </a:solidFill>
                <a:latin typeface="Arial" panose="020B0604020202020204" pitchFamily="34" charset="0"/>
                <a:cs typeface="Arial" panose="020B0604020202020204" pitchFamily="34" charset="0"/>
              </a:rPr>
              <a:t>Streamer</a:t>
            </a:r>
          </a:p>
          <a:p>
            <a:pPr>
              <a:lnSpc>
                <a:spcPct val="110000"/>
              </a:lnSpc>
              <a:spcBef>
                <a:spcPts val="600"/>
              </a:spcBef>
            </a:pPr>
            <a:r>
              <a:rPr lang="en-GB" sz="1600" dirty="0" smtClean="0">
                <a:solidFill>
                  <a:prstClr val="black"/>
                </a:solidFill>
                <a:latin typeface="Arial" panose="020B0604020202020204" pitchFamily="34" charset="0"/>
                <a:cs typeface="Arial" panose="020B0604020202020204" pitchFamily="34" charset="0"/>
              </a:rPr>
              <a:t>Provide deployable images</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lnSpc>
                <a:spcPct val="110000"/>
              </a:lnSpc>
              <a:spcBef>
                <a:spcPts val="600"/>
              </a:spcBef>
            </a:pPr>
            <a:r>
              <a:rPr lang="en-US" sz="1600" dirty="0" smtClean="0">
                <a:latin typeface="Arial" panose="020B0604020202020204" pitchFamily="34" charset="0"/>
                <a:cs typeface="Arial" panose="020B0604020202020204" pitchFamily="34" charset="0"/>
              </a:rPr>
              <a:t>Demonstrate operations</a:t>
            </a:r>
          </a:p>
          <a:p>
            <a:pPr>
              <a:lnSpc>
                <a:spcPct val="110000"/>
              </a:lnSpc>
              <a:spcBef>
                <a:spcPts val="600"/>
              </a:spcBef>
            </a:pPr>
            <a:r>
              <a:rPr lang="en-US" sz="1600" dirty="0" smtClean="0">
                <a:latin typeface="Arial" panose="020B0604020202020204" pitchFamily="34" charset="0"/>
                <a:cs typeface="Arial" panose="020B0604020202020204" pitchFamily="34" charset="0"/>
              </a:rPr>
              <a:t>Addresses </a:t>
            </a:r>
            <a:r>
              <a:rPr lang="en-GB" sz="1600" dirty="0" smtClean="0">
                <a:solidFill>
                  <a:prstClr val="black"/>
                </a:solidFill>
                <a:latin typeface="Arial" panose="020B0604020202020204" pitchFamily="34" charset="0"/>
                <a:cs typeface="Arial" panose="020B0604020202020204" pitchFamily="34" charset="0"/>
              </a:rPr>
              <a:t>specific </a:t>
            </a:r>
            <a:r>
              <a:rPr lang="en-GB" sz="1600" dirty="0">
                <a:solidFill>
                  <a:prstClr val="black"/>
                </a:solidFill>
                <a:latin typeface="Arial" panose="020B0604020202020204" pitchFamily="34" charset="0"/>
                <a:cs typeface="Arial" panose="020B0604020202020204" pitchFamily="34" charset="0"/>
              </a:rPr>
              <a:t>application stacks and </a:t>
            </a:r>
            <a:r>
              <a:rPr lang="en-GB" sz="1600" dirty="0" smtClean="0">
                <a:solidFill>
                  <a:prstClr val="black"/>
                </a:solidFill>
                <a:latin typeface="Arial" panose="020B0604020202020204" pitchFamily="34" charset="0"/>
                <a:cs typeface="Arial" panose="020B0604020202020204" pitchFamily="34" charset="0"/>
              </a:rPr>
              <a:t>images</a:t>
            </a:r>
          </a:p>
          <a:p>
            <a:pPr>
              <a:lnSpc>
                <a:spcPct val="110000"/>
              </a:lnSpc>
              <a:spcBef>
                <a:spcPts val="600"/>
              </a:spcBef>
            </a:pPr>
            <a:r>
              <a:rPr lang="en-US" sz="1600" dirty="0" smtClean="0">
                <a:solidFill>
                  <a:prstClr val="black"/>
                </a:solidFill>
                <a:latin typeface="Arial" panose="020B0604020202020204" pitchFamily="34" charset="0"/>
                <a:cs typeface="Arial" panose="020B0604020202020204" pitchFamily="34" charset="0"/>
              </a:rPr>
              <a:t>Transfer knowledge</a:t>
            </a:r>
            <a:endParaRPr lang="en-GB" sz="1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7796" t="26768" r="-54" b="-5638"/>
          <a:stretch/>
        </p:blipFill>
        <p:spPr>
          <a:xfrm>
            <a:off x="609441" y="1376928"/>
            <a:ext cx="6087534" cy="5176165"/>
          </a:xfrm>
          <a:prstGeom prst="rect">
            <a:avLst/>
          </a:prstGeom>
        </p:spPr>
      </p:pic>
      <p:sp>
        <p:nvSpPr>
          <p:cNvPr id="2" name="Rectangle 1"/>
          <p:cNvSpPr/>
          <p:nvPr/>
        </p:nvSpPr>
        <p:spPr>
          <a:xfrm>
            <a:off x="503835" y="864954"/>
            <a:ext cx="5325497" cy="400110"/>
          </a:xfrm>
          <a:prstGeom prst="rect">
            <a:avLst/>
          </a:prstGeom>
        </p:spPr>
        <p:txBody>
          <a:bodyPr wrap="none">
            <a:spAutoFit/>
          </a:bodyPr>
          <a:lstStyle/>
          <a:p>
            <a:r>
              <a:rPr lang="en-US" sz="2000" dirty="0" smtClean="0">
                <a:latin typeface="Arial" panose="020B0604020202020204" pitchFamily="34" charset="0"/>
                <a:cs typeface="Arial" panose="020B0604020202020204" pitchFamily="34" charset="0"/>
              </a:rPr>
              <a:t>HPE Image </a:t>
            </a:r>
            <a:r>
              <a:rPr lang="en-US" sz="2000" dirty="0">
                <a:latin typeface="Arial" panose="020B0604020202020204" pitchFamily="34" charset="0"/>
                <a:cs typeface="Arial" panose="020B0604020202020204" pitchFamily="34" charset="0"/>
              </a:rPr>
              <a:t>Streamer Implementation service</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2531" y="5592232"/>
            <a:ext cx="1440220" cy="395768"/>
          </a:xfrm>
          <a:prstGeom prst="rect">
            <a:avLst/>
          </a:prstGeom>
        </p:spPr>
      </p:pic>
      <p:sp>
        <p:nvSpPr>
          <p:cNvPr id="14" name="Rectangle 13"/>
          <p:cNvSpPr/>
          <p:nvPr/>
        </p:nvSpPr>
        <p:spPr bwMode="ltGray">
          <a:xfrm>
            <a:off x="6811889" y="1514464"/>
            <a:ext cx="4269925" cy="187113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smtClean="0"/>
              <a:t>For HPE and Channel Partner internal use only</a:t>
            </a:r>
            <a:endParaRPr lang="en-US" dirty="0"/>
          </a:p>
        </p:txBody>
      </p:sp>
      <p:sp>
        <p:nvSpPr>
          <p:cNvPr id="4" name="Slide Number Placeholder 3"/>
          <p:cNvSpPr>
            <a:spLocks noGrp="1"/>
          </p:cNvSpPr>
          <p:nvPr>
            <p:ph type="sldNum" sz="quarter" idx="12"/>
          </p:nvPr>
        </p:nvSpPr>
        <p:spPr/>
        <p:txBody>
          <a:bodyPr/>
          <a:lstStyle/>
          <a:p>
            <a:fld id="{B016F8AB-BCEA-4347-8BA6-BE776009BC89}" type="slidenum">
              <a:rPr lang="en-GB" smtClean="0"/>
              <a:t>36</a:t>
            </a:fld>
            <a:endParaRPr lang="en-GB" dirty="0"/>
          </a:p>
        </p:txBody>
      </p:sp>
    </p:spTree>
    <p:extLst>
      <p:ext uri="{BB962C8B-B14F-4D97-AF65-F5344CB8AC3E}">
        <p14:creationId xmlns:p14="http://schemas.microsoft.com/office/powerpoint/2010/main" val="165340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ltGray">
          <a:xfrm>
            <a:off x="475985" y="1507067"/>
            <a:ext cx="5704682" cy="4648200"/>
          </a:xfrm>
          <a:prstGeom prst="rect">
            <a:avLst/>
          </a:prstGeom>
          <a:solidFill>
            <a:schemeClr val="bg1">
              <a:lumMod val="95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12456" y="1018832"/>
            <a:ext cx="10969943" cy="411480"/>
          </a:xfrm>
        </p:spPr>
        <p:txBody>
          <a:bodyPr/>
          <a:lstStyle/>
          <a:p>
            <a:r>
              <a:rPr lang="en-US" sz="2000" b="0" dirty="0">
                <a:latin typeface="Arial" panose="020B0604020202020204" pitchFamily="34" charset="0"/>
                <a:cs typeface="Arial" panose="020B0604020202020204" pitchFamily="34" charset="0"/>
              </a:rPr>
              <a:t>HPE GreenLake Flex </a:t>
            </a:r>
            <a:r>
              <a:rPr lang="en-US" sz="2000" b="0" dirty="0" smtClean="0">
                <a:latin typeface="Arial" panose="020B0604020202020204" pitchFamily="34" charset="0"/>
                <a:cs typeface="Arial" panose="020B0604020202020204" pitchFamily="34" charset="0"/>
              </a:rPr>
              <a:t>Capacity</a:t>
            </a:r>
            <a:endParaRPr lang="en-US" sz="2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016F8AB-BCEA-4347-8BA6-BE776009BC89}" type="slidenum">
              <a:rPr lang="en-US" smtClean="0">
                <a:solidFill>
                  <a:srgbClr val="5F7A76"/>
                </a:solidFill>
                <a:latin typeface="Arial" panose="020B0604020202020204" pitchFamily="34" charset="0"/>
                <a:cs typeface="Arial" panose="020B0604020202020204" pitchFamily="34" charset="0"/>
              </a:rPr>
              <a:pPr/>
              <a:t>37</a:t>
            </a:fld>
            <a:endParaRPr lang="en-US" dirty="0">
              <a:solidFill>
                <a:srgbClr val="5F7A76"/>
              </a:solidFill>
              <a:latin typeface="Arial" panose="020B0604020202020204" pitchFamily="34" charset="0"/>
              <a:cs typeface="Arial" panose="020B0604020202020204" pitchFamily="34" charset="0"/>
            </a:endParaRPr>
          </a:p>
        </p:txBody>
      </p:sp>
      <p:sp>
        <p:nvSpPr>
          <p:cNvPr id="5" name="TextBox 4"/>
          <p:cNvSpPr txBox="1"/>
          <p:nvPr/>
        </p:nvSpPr>
        <p:spPr bwMode="auto">
          <a:xfrm>
            <a:off x="1612064" y="2912715"/>
            <a:ext cx="3368139" cy="338554"/>
          </a:xfrm>
          <a:prstGeom prst="rect">
            <a:avLst/>
          </a:prstGeom>
          <a:noFill/>
        </p:spPr>
        <p:txBody>
          <a:bodyPr wrap="square">
            <a:spAutoFit/>
          </a:bodyPr>
          <a:lstStyle/>
          <a:p>
            <a:pPr algn="ctr" defTabSz="457063">
              <a:defRPr/>
            </a:pPr>
            <a:r>
              <a:rPr lang="en-US" sz="1600" b="1" kern="0" dirty="0" smtClean="0">
                <a:solidFill>
                  <a:prstClr val="black"/>
                </a:solidFill>
                <a:latin typeface="Arial" panose="020B0604020202020204" pitchFamily="34" charset="0"/>
                <a:cs typeface="Arial" panose="020B0604020202020204" pitchFamily="34" charset="0"/>
              </a:rPr>
              <a:t>Increase capacity</a:t>
            </a:r>
            <a:endParaRPr lang="en-US" sz="1600" b="1" kern="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bwMode="auto">
          <a:xfrm>
            <a:off x="532623" y="3899251"/>
            <a:ext cx="1645920" cy="579993"/>
          </a:xfrm>
          <a:prstGeom prst="rect">
            <a:avLst/>
          </a:prstGeom>
          <a:solidFill>
            <a:srgbClr val="FFFFFF">
              <a:alpha val="20000"/>
            </a:srgbClr>
          </a:solidFill>
          <a:ln w="50800">
            <a:solidFill>
              <a:srgbClr val="2AD2C9"/>
            </a:solidFill>
            <a:miter lim="800000"/>
          </a:ln>
        </p:spPr>
        <p:txBody>
          <a:bodyPr tIns="0" bIns="0" anchor="ctr"/>
          <a:lstStyle/>
          <a:p>
            <a:pPr algn="ctr" defTabSz="457063">
              <a:defRPr/>
            </a:pPr>
            <a:r>
              <a:rPr lang="en-US" sz="1400" kern="0" dirty="0" smtClean="0">
                <a:solidFill>
                  <a:prstClr val="black"/>
                </a:solidFill>
                <a:latin typeface="Arial" panose="020B0604020202020204" pitchFamily="34" charset="0"/>
                <a:cs typeface="Arial" panose="020B0604020202020204" pitchFamily="34" charset="0"/>
              </a:rPr>
              <a:t>Forecasted </a:t>
            </a:r>
            <a:br>
              <a:rPr lang="en-US" sz="1400" kern="0" dirty="0" smtClean="0">
                <a:solidFill>
                  <a:prstClr val="black"/>
                </a:solidFill>
                <a:latin typeface="Arial" panose="020B0604020202020204" pitchFamily="34" charset="0"/>
                <a:cs typeface="Arial" panose="020B0604020202020204" pitchFamily="34" charset="0"/>
              </a:rPr>
            </a:br>
            <a:r>
              <a:rPr lang="en-US" sz="1400" kern="0" dirty="0" smtClean="0">
                <a:solidFill>
                  <a:prstClr val="black"/>
                </a:solidFill>
                <a:latin typeface="Arial" panose="020B0604020202020204" pitchFamily="34" charset="0"/>
                <a:cs typeface="Arial" panose="020B0604020202020204" pitchFamily="34" charset="0"/>
              </a:rPr>
              <a:t>capacity</a:t>
            </a:r>
            <a:endParaRPr lang="en-US" sz="1400" kern="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bwMode="auto">
          <a:xfrm>
            <a:off x="4311429" y="3899251"/>
            <a:ext cx="1645920" cy="588042"/>
          </a:xfrm>
          <a:prstGeom prst="rect">
            <a:avLst/>
          </a:prstGeom>
          <a:solidFill>
            <a:srgbClr val="FFFFFF">
              <a:alpha val="20000"/>
            </a:srgbClr>
          </a:solidFill>
          <a:ln w="50800">
            <a:solidFill>
              <a:srgbClr val="FF8D6D"/>
            </a:solidFill>
            <a:miter lim="800000"/>
          </a:ln>
        </p:spPr>
        <p:txBody>
          <a:bodyPr tIns="0" bIns="0" anchor="ctr"/>
          <a:lstStyle/>
          <a:p>
            <a:pPr algn="ctr" defTabSz="457063">
              <a:defRPr/>
            </a:pPr>
            <a:r>
              <a:rPr lang="en-US" sz="1400" kern="0" dirty="0" smtClean="0">
                <a:solidFill>
                  <a:prstClr val="black"/>
                </a:solidFill>
                <a:latin typeface="Arial" panose="020B0604020202020204" pitchFamily="34" charset="0"/>
                <a:cs typeface="Arial" panose="020B0604020202020204" pitchFamily="34" charset="0"/>
              </a:rPr>
              <a:t>Local buffer</a:t>
            </a:r>
            <a:endParaRPr lang="en-US" sz="1400" kern="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bwMode="auto">
          <a:xfrm>
            <a:off x="1907629" y="2107492"/>
            <a:ext cx="2682075" cy="604577"/>
          </a:xfrm>
          <a:prstGeom prst="rect">
            <a:avLst/>
          </a:prstGeom>
          <a:solidFill>
            <a:srgbClr val="FFFFFF">
              <a:alpha val="20000"/>
            </a:srgbClr>
          </a:solidFill>
          <a:ln w="50800">
            <a:solidFill>
              <a:schemeClr val="tx2"/>
            </a:solidFill>
            <a:miter lim="800000"/>
          </a:ln>
        </p:spPr>
        <p:txBody>
          <a:bodyPr tIns="91440" bIns="91440" anchor="ctr"/>
          <a:lstStyle/>
          <a:p>
            <a:pPr algn="ctr" defTabSz="457063">
              <a:defRPr/>
            </a:pPr>
            <a:r>
              <a:rPr lang="en-US" sz="1400" kern="0" dirty="0" smtClean="0">
                <a:solidFill>
                  <a:prstClr val="black"/>
                </a:solidFill>
                <a:latin typeface="Arial" panose="020B0604020202020204" pitchFamily="34" charset="0"/>
                <a:cs typeface="Arial" panose="020B0604020202020204" pitchFamily="34" charset="0"/>
              </a:rPr>
              <a:t>Business application</a:t>
            </a:r>
            <a:endParaRPr lang="en-US" sz="1400" kern="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bwMode="auto">
          <a:xfrm>
            <a:off x="1612064" y="5045096"/>
            <a:ext cx="3368139" cy="338554"/>
          </a:xfrm>
          <a:prstGeom prst="rect">
            <a:avLst/>
          </a:prstGeom>
          <a:noFill/>
        </p:spPr>
        <p:txBody>
          <a:bodyPr wrap="square">
            <a:spAutoFit/>
          </a:bodyPr>
          <a:lstStyle/>
          <a:p>
            <a:pPr algn="ctr" defTabSz="457063">
              <a:defRPr/>
            </a:pPr>
            <a:r>
              <a:rPr lang="en-US" sz="1600" b="1" kern="0" dirty="0" smtClean="0">
                <a:solidFill>
                  <a:prstClr val="black"/>
                </a:solidFill>
                <a:latin typeface="Arial" panose="020B0604020202020204" pitchFamily="34" charset="0"/>
                <a:cs typeface="Arial" panose="020B0604020202020204" pitchFamily="34" charset="0"/>
              </a:rPr>
              <a:t>Decrease capacity</a:t>
            </a:r>
            <a:endParaRPr lang="en-US" sz="1600" b="1" kern="0" dirty="0">
              <a:solidFill>
                <a:prstClr val="black"/>
              </a:solidFill>
              <a:latin typeface="Arial" panose="020B0604020202020204" pitchFamily="34" charset="0"/>
              <a:cs typeface="Arial" panose="020B0604020202020204" pitchFamily="34" charset="0"/>
            </a:endParaRPr>
          </a:p>
        </p:txBody>
      </p:sp>
      <p:sp>
        <p:nvSpPr>
          <p:cNvPr id="10" name="Freeform 9"/>
          <p:cNvSpPr/>
          <p:nvPr/>
        </p:nvSpPr>
        <p:spPr bwMode="ltGray">
          <a:xfrm>
            <a:off x="714220" y="2410943"/>
            <a:ext cx="1197622" cy="1472751"/>
          </a:xfrm>
          <a:custGeom>
            <a:avLst/>
            <a:gdLst>
              <a:gd name="connsiteX0" fmla="*/ 1197622 w 1197622"/>
              <a:gd name="connsiteY0" fmla="*/ 0 h 1472751"/>
              <a:gd name="connsiteX1" fmla="*/ 0 w 1197622"/>
              <a:gd name="connsiteY1" fmla="*/ 0 h 1472751"/>
              <a:gd name="connsiteX2" fmla="*/ 0 w 1197622"/>
              <a:gd name="connsiteY2" fmla="*/ 1472751 h 1472751"/>
            </a:gdLst>
            <a:ahLst/>
            <a:cxnLst>
              <a:cxn ang="0">
                <a:pos x="connsiteX0" y="connsiteY0"/>
              </a:cxn>
              <a:cxn ang="0">
                <a:pos x="connsiteX1" y="connsiteY1"/>
              </a:cxn>
              <a:cxn ang="0">
                <a:pos x="connsiteX2" y="connsiteY2"/>
              </a:cxn>
            </a:cxnLst>
            <a:rect l="l" t="t" r="r" b="b"/>
            <a:pathLst>
              <a:path w="1197622" h="1472751">
                <a:moveTo>
                  <a:pt x="1197622" y="0"/>
                </a:moveTo>
                <a:lnTo>
                  <a:pt x="0" y="0"/>
                </a:lnTo>
                <a:lnTo>
                  <a:pt x="0" y="1472751"/>
                </a:lnTo>
              </a:path>
            </a:pathLst>
          </a:custGeom>
          <a:noFill/>
          <a:ln w="25400" cap="rnd" cmpd="sng" algn="ctr">
            <a:solidFill>
              <a:srgbClr val="C6C9CA"/>
            </a:solidFill>
            <a:prstDash val="sysDot"/>
            <a:miter lim="800000"/>
          </a:ln>
          <a:effectLst/>
        </p:spPr>
        <p:txBody>
          <a:bodyPr rtlCol="0" anchor="ctr"/>
          <a:lstStyle/>
          <a:p>
            <a:pPr algn="ctr">
              <a:defRPr/>
            </a:pPr>
            <a:endParaRPr lang="en-US" kern="0" dirty="0" smtClean="0">
              <a:solidFill>
                <a:prstClr val="black"/>
              </a:solidFill>
              <a:latin typeface="Arial" panose="020B0604020202020204" pitchFamily="34" charset="0"/>
              <a:cs typeface="Arial" panose="020B0604020202020204" pitchFamily="34" charset="0"/>
            </a:endParaRPr>
          </a:p>
        </p:txBody>
      </p:sp>
      <p:sp>
        <p:nvSpPr>
          <p:cNvPr id="11" name="Freeform 10"/>
          <p:cNvSpPr/>
          <p:nvPr/>
        </p:nvSpPr>
        <p:spPr bwMode="ltGray">
          <a:xfrm flipH="1">
            <a:off x="4599507" y="2410943"/>
            <a:ext cx="1197622" cy="1472751"/>
          </a:xfrm>
          <a:custGeom>
            <a:avLst/>
            <a:gdLst>
              <a:gd name="connsiteX0" fmla="*/ 1197622 w 1197622"/>
              <a:gd name="connsiteY0" fmla="*/ 0 h 1472751"/>
              <a:gd name="connsiteX1" fmla="*/ 0 w 1197622"/>
              <a:gd name="connsiteY1" fmla="*/ 0 h 1472751"/>
              <a:gd name="connsiteX2" fmla="*/ 0 w 1197622"/>
              <a:gd name="connsiteY2" fmla="*/ 1472751 h 1472751"/>
            </a:gdLst>
            <a:ahLst/>
            <a:cxnLst>
              <a:cxn ang="0">
                <a:pos x="connsiteX0" y="connsiteY0"/>
              </a:cxn>
              <a:cxn ang="0">
                <a:pos x="connsiteX1" y="connsiteY1"/>
              </a:cxn>
              <a:cxn ang="0">
                <a:pos x="connsiteX2" y="connsiteY2"/>
              </a:cxn>
            </a:cxnLst>
            <a:rect l="l" t="t" r="r" b="b"/>
            <a:pathLst>
              <a:path w="1197622" h="1472751">
                <a:moveTo>
                  <a:pt x="1197622" y="0"/>
                </a:moveTo>
                <a:lnTo>
                  <a:pt x="0" y="0"/>
                </a:lnTo>
                <a:lnTo>
                  <a:pt x="0" y="1472751"/>
                </a:lnTo>
              </a:path>
            </a:pathLst>
          </a:custGeom>
          <a:noFill/>
          <a:ln w="25400" cap="rnd" cmpd="sng" algn="ctr">
            <a:solidFill>
              <a:srgbClr val="C6C9CA"/>
            </a:solidFill>
            <a:prstDash val="sysDot"/>
            <a:miter lim="800000"/>
          </a:ln>
          <a:effectLst/>
        </p:spPr>
        <p:txBody>
          <a:bodyPr rtlCol="0" anchor="ctr"/>
          <a:lstStyle/>
          <a:p>
            <a:pPr algn="ctr">
              <a:defRPr/>
            </a:pPr>
            <a:endParaRPr lang="en-US" kern="0" dirty="0" smtClean="0">
              <a:solidFill>
                <a:prstClr val="black"/>
              </a:solidFill>
              <a:latin typeface="Arial" panose="020B0604020202020204" pitchFamily="34" charset="0"/>
              <a:cs typeface="Arial" panose="020B0604020202020204" pitchFamily="34" charset="0"/>
            </a:endParaRPr>
          </a:p>
        </p:txBody>
      </p:sp>
      <p:grpSp>
        <p:nvGrpSpPr>
          <p:cNvPr id="12" name="Group 11"/>
          <p:cNvGrpSpPr/>
          <p:nvPr/>
        </p:nvGrpSpPr>
        <p:grpSpPr>
          <a:xfrm>
            <a:off x="1114864" y="3123042"/>
            <a:ext cx="4268461" cy="768744"/>
            <a:chOff x="1598265" y="2387150"/>
            <a:chExt cx="4268461" cy="768744"/>
          </a:xfrm>
        </p:grpSpPr>
        <p:sp>
          <p:nvSpPr>
            <p:cNvPr id="13" name="Freeform 12"/>
            <p:cNvSpPr/>
            <p:nvPr/>
          </p:nvSpPr>
          <p:spPr bwMode="ltGray">
            <a:xfrm>
              <a:off x="4782393" y="2387150"/>
              <a:ext cx="1084333" cy="768744"/>
            </a:xfrm>
            <a:custGeom>
              <a:avLst/>
              <a:gdLst>
                <a:gd name="connsiteX0" fmla="*/ 1084333 w 1084333"/>
                <a:gd name="connsiteY0" fmla="*/ 768744 h 768744"/>
                <a:gd name="connsiteX1" fmla="*/ 1084333 w 1084333"/>
                <a:gd name="connsiteY1" fmla="*/ 0 h 768744"/>
                <a:gd name="connsiteX2" fmla="*/ 0 w 1084333"/>
                <a:gd name="connsiteY2" fmla="*/ 0 h 768744"/>
              </a:gdLst>
              <a:ahLst/>
              <a:cxnLst>
                <a:cxn ang="0">
                  <a:pos x="connsiteX0" y="connsiteY0"/>
                </a:cxn>
                <a:cxn ang="0">
                  <a:pos x="connsiteX1" y="connsiteY1"/>
                </a:cxn>
                <a:cxn ang="0">
                  <a:pos x="connsiteX2" y="connsiteY2"/>
                </a:cxn>
              </a:cxnLst>
              <a:rect l="l" t="t" r="r" b="b"/>
              <a:pathLst>
                <a:path w="1084333" h="768744">
                  <a:moveTo>
                    <a:pt x="1084333" y="768744"/>
                  </a:moveTo>
                  <a:lnTo>
                    <a:pt x="1084333" y="0"/>
                  </a:lnTo>
                  <a:lnTo>
                    <a:pt x="0" y="0"/>
                  </a:lnTo>
                </a:path>
              </a:pathLst>
            </a:custGeom>
            <a:noFill/>
            <a:ln w="57150" cap="flat" cmpd="sng" algn="ctr">
              <a:solidFill>
                <a:srgbClr val="FF8D6D"/>
              </a:solidFill>
              <a:prstDash val="solid"/>
              <a:miter lim="800000"/>
            </a:ln>
            <a:effectLst/>
          </p:spPr>
          <p:txBody>
            <a:bodyPr rtlCol="0" anchor="ctr"/>
            <a:lstStyle/>
            <a:p>
              <a:pPr algn="ctr">
                <a:defRPr/>
              </a:pPr>
              <a:endParaRPr lang="en-US" kern="0" dirty="0" smtClean="0">
                <a:solidFill>
                  <a:prstClr val="black"/>
                </a:solidFill>
                <a:latin typeface="Arial" panose="020B0604020202020204" pitchFamily="34" charset="0"/>
                <a:cs typeface="Arial" panose="020B0604020202020204" pitchFamily="34" charset="0"/>
              </a:endParaRPr>
            </a:p>
          </p:txBody>
        </p:sp>
        <p:sp>
          <p:nvSpPr>
            <p:cNvPr id="14" name="Freeform 13"/>
            <p:cNvSpPr/>
            <p:nvPr/>
          </p:nvSpPr>
          <p:spPr bwMode="ltGray">
            <a:xfrm flipH="1">
              <a:off x="1670457" y="2387150"/>
              <a:ext cx="1084333" cy="578889"/>
            </a:xfrm>
            <a:custGeom>
              <a:avLst/>
              <a:gdLst>
                <a:gd name="connsiteX0" fmla="*/ 1084333 w 1084333"/>
                <a:gd name="connsiteY0" fmla="*/ 768744 h 768744"/>
                <a:gd name="connsiteX1" fmla="*/ 1084333 w 1084333"/>
                <a:gd name="connsiteY1" fmla="*/ 0 h 768744"/>
                <a:gd name="connsiteX2" fmla="*/ 0 w 1084333"/>
                <a:gd name="connsiteY2" fmla="*/ 0 h 768744"/>
              </a:gdLst>
              <a:ahLst/>
              <a:cxnLst>
                <a:cxn ang="0">
                  <a:pos x="connsiteX0" y="connsiteY0"/>
                </a:cxn>
                <a:cxn ang="0">
                  <a:pos x="connsiteX1" y="connsiteY1"/>
                </a:cxn>
                <a:cxn ang="0">
                  <a:pos x="connsiteX2" y="connsiteY2"/>
                </a:cxn>
              </a:cxnLst>
              <a:rect l="l" t="t" r="r" b="b"/>
              <a:pathLst>
                <a:path w="1084333" h="768744">
                  <a:moveTo>
                    <a:pt x="1084333" y="768744"/>
                  </a:moveTo>
                  <a:lnTo>
                    <a:pt x="1084333" y="0"/>
                  </a:lnTo>
                  <a:lnTo>
                    <a:pt x="0" y="0"/>
                  </a:lnTo>
                </a:path>
              </a:pathLst>
            </a:custGeom>
            <a:noFill/>
            <a:ln w="57150" cap="flat" cmpd="sng" algn="ctr">
              <a:solidFill>
                <a:srgbClr val="FF8D6D"/>
              </a:solidFill>
              <a:prstDash val="solid"/>
              <a:miter lim="800000"/>
            </a:ln>
            <a:effectLst/>
          </p:spPr>
          <p:txBody>
            <a:bodyPr rtlCol="0" anchor="ctr"/>
            <a:lstStyle/>
            <a:p>
              <a:pPr algn="ctr">
                <a:defRPr/>
              </a:pPr>
              <a:endParaRPr lang="en-US" kern="0" dirty="0" smtClean="0">
                <a:solidFill>
                  <a:prstClr val="black"/>
                </a:solidFill>
                <a:latin typeface="Arial" panose="020B0604020202020204" pitchFamily="34" charset="0"/>
                <a:cs typeface="Arial" panose="020B0604020202020204" pitchFamily="34" charset="0"/>
              </a:endParaRPr>
            </a:p>
          </p:txBody>
        </p:sp>
        <p:sp>
          <p:nvSpPr>
            <p:cNvPr id="15" name="Freeform 14"/>
            <p:cNvSpPr/>
            <p:nvPr/>
          </p:nvSpPr>
          <p:spPr bwMode="ltGray">
            <a:xfrm rot="8100000">
              <a:off x="1598265" y="2819589"/>
              <a:ext cx="144380" cy="141809"/>
            </a:xfrm>
            <a:custGeom>
              <a:avLst/>
              <a:gdLst>
                <a:gd name="connsiteX0" fmla="*/ 0 w 210589"/>
                <a:gd name="connsiteY0" fmla="*/ 0 h 216131"/>
                <a:gd name="connsiteX1" fmla="*/ 210589 w 210589"/>
                <a:gd name="connsiteY1" fmla="*/ 0 h 216131"/>
                <a:gd name="connsiteX2" fmla="*/ 210589 w 210589"/>
                <a:gd name="connsiteY2" fmla="*/ 216131 h 216131"/>
              </a:gdLst>
              <a:ahLst/>
              <a:cxnLst>
                <a:cxn ang="0">
                  <a:pos x="connsiteX0" y="connsiteY0"/>
                </a:cxn>
                <a:cxn ang="0">
                  <a:pos x="connsiteX1" y="connsiteY1"/>
                </a:cxn>
                <a:cxn ang="0">
                  <a:pos x="connsiteX2" y="connsiteY2"/>
                </a:cxn>
              </a:cxnLst>
              <a:rect l="l" t="t" r="r" b="b"/>
              <a:pathLst>
                <a:path w="210589" h="216131">
                  <a:moveTo>
                    <a:pt x="0" y="0"/>
                  </a:moveTo>
                  <a:lnTo>
                    <a:pt x="210589" y="0"/>
                  </a:lnTo>
                  <a:lnTo>
                    <a:pt x="210589" y="216131"/>
                  </a:lnTo>
                </a:path>
              </a:pathLst>
            </a:custGeom>
            <a:noFill/>
            <a:ln w="57150" cap="flat" cmpd="sng" algn="ctr">
              <a:solidFill>
                <a:srgbClr val="FF8D6D"/>
              </a:solidFill>
              <a:prstDash val="solid"/>
              <a:miter lim="800000"/>
            </a:ln>
            <a:effectLst/>
          </p:spPr>
          <p:txBody>
            <a:bodyPr rtlCol="0" anchor="ctr"/>
            <a:lstStyle/>
            <a:p>
              <a:pPr algn="ctr">
                <a:defRPr/>
              </a:pPr>
              <a:endParaRPr lang="en-US" sz="2000" kern="0" dirty="0" smtClean="0">
                <a:solidFill>
                  <a:prstClr val="black"/>
                </a:solidFill>
                <a:latin typeface="Arial" panose="020B0604020202020204" pitchFamily="34" charset="0"/>
                <a:cs typeface="Arial" panose="020B0604020202020204" pitchFamily="34" charset="0"/>
              </a:endParaRPr>
            </a:p>
          </p:txBody>
        </p:sp>
      </p:grpSp>
      <p:grpSp>
        <p:nvGrpSpPr>
          <p:cNvPr id="16" name="Group 15"/>
          <p:cNvGrpSpPr/>
          <p:nvPr/>
        </p:nvGrpSpPr>
        <p:grpSpPr>
          <a:xfrm flipH="1" flipV="1">
            <a:off x="1199493" y="4471629"/>
            <a:ext cx="4268461" cy="768744"/>
            <a:chOff x="1598265" y="2387150"/>
            <a:chExt cx="4268461" cy="768744"/>
          </a:xfrm>
        </p:grpSpPr>
        <p:sp>
          <p:nvSpPr>
            <p:cNvPr id="17" name="Freeform 16"/>
            <p:cNvSpPr/>
            <p:nvPr/>
          </p:nvSpPr>
          <p:spPr bwMode="ltGray">
            <a:xfrm>
              <a:off x="4782393" y="2387150"/>
              <a:ext cx="1084333" cy="768744"/>
            </a:xfrm>
            <a:custGeom>
              <a:avLst/>
              <a:gdLst>
                <a:gd name="connsiteX0" fmla="*/ 1084333 w 1084333"/>
                <a:gd name="connsiteY0" fmla="*/ 768744 h 768744"/>
                <a:gd name="connsiteX1" fmla="*/ 1084333 w 1084333"/>
                <a:gd name="connsiteY1" fmla="*/ 0 h 768744"/>
                <a:gd name="connsiteX2" fmla="*/ 0 w 1084333"/>
                <a:gd name="connsiteY2" fmla="*/ 0 h 768744"/>
              </a:gdLst>
              <a:ahLst/>
              <a:cxnLst>
                <a:cxn ang="0">
                  <a:pos x="connsiteX0" y="connsiteY0"/>
                </a:cxn>
                <a:cxn ang="0">
                  <a:pos x="connsiteX1" y="connsiteY1"/>
                </a:cxn>
                <a:cxn ang="0">
                  <a:pos x="connsiteX2" y="connsiteY2"/>
                </a:cxn>
              </a:cxnLst>
              <a:rect l="l" t="t" r="r" b="b"/>
              <a:pathLst>
                <a:path w="1084333" h="768744">
                  <a:moveTo>
                    <a:pt x="1084333" y="768744"/>
                  </a:moveTo>
                  <a:lnTo>
                    <a:pt x="1084333" y="0"/>
                  </a:lnTo>
                  <a:lnTo>
                    <a:pt x="0" y="0"/>
                  </a:lnTo>
                </a:path>
              </a:pathLst>
            </a:custGeom>
            <a:noFill/>
            <a:ln w="57150" cap="flat" cmpd="sng" algn="ctr">
              <a:solidFill>
                <a:srgbClr val="2AD2C9"/>
              </a:solidFill>
              <a:prstDash val="solid"/>
              <a:miter lim="800000"/>
            </a:ln>
            <a:effectLst/>
          </p:spPr>
          <p:txBody>
            <a:bodyPr rtlCol="0" anchor="ctr"/>
            <a:lstStyle/>
            <a:p>
              <a:pPr algn="ctr">
                <a:defRPr/>
              </a:pPr>
              <a:endParaRPr lang="en-US" kern="0" dirty="0" smtClean="0">
                <a:solidFill>
                  <a:prstClr val="black"/>
                </a:solidFill>
                <a:latin typeface="Arial" panose="020B0604020202020204" pitchFamily="34" charset="0"/>
                <a:cs typeface="Arial" panose="020B0604020202020204" pitchFamily="34" charset="0"/>
              </a:endParaRPr>
            </a:p>
          </p:txBody>
        </p:sp>
        <p:sp>
          <p:nvSpPr>
            <p:cNvPr id="18" name="Freeform 17"/>
            <p:cNvSpPr/>
            <p:nvPr/>
          </p:nvSpPr>
          <p:spPr bwMode="ltGray">
            <a:xfrm flipH="1">
              <a:off x="1670457" y="2387150"/>
              <a:ext cx="1084333" cy="578889"/>
            </a:xfrm>
            <a:custGeom>
              <a:avLst/>
              <a:gdLst>
                <a:gd name="connsiteX0" fmla="*/ 1084333 w 1084333"/>
                <a:gd name="connsiteY0" fmla="*/ 768744 h 768744"/>
                <a:gd name="connsiteX1" fmla="*/ 1084333 w 1084333"/>
                <a:gd name="connsiteY1" fmla="*/ 0 h 768744"/>
                <a:gd name="connsiteX2" fmla="*/ 0 w 1084333"/>
                <a:gd name="connsiteY2" fmla="*/ 0 h 768744"/>
              </a:gdLst>
              <a:ahLst/>
              <a:cxnLst>
                <a:cxn ang="0">
                  <a:pos x="connsiteX0" y="connsiteY0"/>
                </a:cxn>
                <a:cxn ang="0">
                  <a:pos x="connsiteX1" y="connsiteY1"/>
                </a:cxn>
                <a:cxn ang="0">
                  <a:pos x="connsiteX2" y="connsiteY2"/>
                </a:cxn>
              </a:cxnLst>
              <a:rect l="l" t="t" r="r" b="b"/>
              <a:pathLst>
                <a:path w="1084333" h="768744">
                  <a:moveTo>
                    <a:pt x="1084333" y="768744"/>
                  </a:moveTo>
                  <a:lnTo>
                    <a:pt x="1084333" y="0"/>
                  </a:lnTo>
                  <a:lnTo>
                    <a:pt x="0" y="0"/>
                  </a:lnTo>
                </a:path>
              </a:pathLst>
            </a:custGeom>
            <a:noFill/>
            <a:ln w="57150" cap="flat" cmpd="sng" algn="ctr">
              <a:solidFill>
                <a:srgbClr val="2AD2C9"/>
              </a:solidFill>
              <a:prstDash val="solid"/>
              <a:miter lim="800000"/>
            </a:ln>
            <a:effectLst/>
          </p:spPr>
          <p:txBody>
            <a:bodyPr rtlCol="0" anchor="ctr"/>
            <a:lstStyle/>
            <a:p>
              <a:pPr algn="ctr">
                <a:defRPr/>
              </a:pPr>
              <a:endParaRPr lang="en-US" kern="0" dirty="0" smtClean="0">
                <a:solidFill>
                  <a:prstClr val="black"/>
                </a:solidFill>
                <a:latin typeface="Arial" panose="020B0604020202020204" pitchFamily="34" charset="0"/>
                <a:cs typeface="Arial" panose="020B0604020202020204" pitchFamily="34" charset="0"/>
              </a:endParaRPr>
            </a:p>
          </p:txBody>
        </p:sp>
        <p:sp>
          <p:nvSpPr>
            <p:cNvPr id="19" name="Freeform 18"/>
            <p:cNvSpPr/>
            <p:nvPr/>
          </p:nvSpPr>
          <p:spPr bwMode="ltGray">
            <a:xfrm rot="8100000">
              <a:off x="1598265" y="2819589"/>
              <a:ext cx="144380" cy="141809"/>
            </a:xfrm>
            <a:custGeom>
              <a:avLst/>
              <a:gdLst>
                <a:gd name="connsiteX0" fmla="*/ 0 w 210589"/>
                <a:gd name="connsiteY0" fmla="*/ 0 h 216131"/>
                <a:gd name="connsiteX1" fmla="*/ 210589 w 210589"/>
                <a:gd name="connsiteY1" fmla="*/ 0 h 216131"/>
                <a:gd name="connsiteX2" fmla="*/ 210589 w 210589"/>
                <a:gd name="connsiteY2" fmla="*/ 216131 h 216131"/>
              </a:gdLst>
              <a:ahLst/>
              <a:cxnLst>
                <a:cxn ang="0">
                  <a:pos x="connsiteX0" y="connsiteY0"/>
                </a:cxn>
                <a:cxn ang="0">
                  <a:pos x="connsiteX1" y="connsiteY1"/>
                </a:cxn>
                <a:cxn ang="0">
                  <a:pos x="connsiteX2" y="connsiteY2"/>
                </a:cxn>
              </a:cxnLst>
              <a:rect l="l" t="t" r="r" b="b"/>
              <a:pathLst>
                <a:path w="210589" h="216131">
                  <a:moveTo>
                    <a:pt x="0" y="0"/>
                  </a:moveTo>
                  <a:lnTo>
                    <a:pt x="210589" y="0"/>
                  </a:lnTo>
                  <a:lnTo>
                    <a:pt x="210589" y="216131"/>
                  </a:lnTo>
                </a:path>
              </a:pathLst>
            </a:custGeom>
            <a:noFill/>
            <a:ln w="57150" cap="flat" cmpd="sng" algn="ctr">
              <a:solidFill>
                <a:srgbClr val="2AD2C9"/>
              </a:solidFill>
              <a:prstDash val="solid"/>
              <a:miter lim="800000"/>
            </a:ln>
            <a:effectLst/>
          </p:spPr>
          <p:txBody>
            <a:bodyPr rtlCol="0" anchor="ctr"/>
            <a:lstStyle/>
            <a:p>
              <a:pPr algn="ctr">
                <a:defRPr/>
              </a:pPr>
              <a:endParaRPr lang="en-US" sz="2000" kern="0" dirty="0" smtClean="0">
                <a:solidFill>
                  <a:prstClr val="black"/>
                </a:solidFill>
                <a:latin typeface="Arial" panose="020B0604020202020204" pitchFamily="34" charset="0"/>
                <a:cs typeface="Arial" panose="020B0604020202020204" pitchFamily="34" charset="0"/>
              </a:endParaRPr>
            </a:p>
          </p:txBody>
        </p:sp>
      </p:grpSp>
      <p:sp>
        <p:nvSpPr>
          <p:cNvPr id="20" name="TextBox 19"/>
          <p:cNvSpPr txBox="1"/>
          <p:nvPr/>
        </p:nvSpPr>
        <p:spPr bwMode="auto">
          <a:xfrm>
            <a:off x="2265460" y="3838428"/>
            <a:ext cx="2004292" cy="646331"/>
          </a:xfrm>
          <a:prstGeom prst="rect">
            <a:avLst/>
          </a:prstGeom>
          <a:noFill/>
        </p:spPr>
        <p:txBody>
          <a:bodyPr wrap="square">
            <a:spAutoFit/>
          </a:bodyPr>
          <a:lstStyle/>
          <a:p>
            <a:pPr algn="ctr" defTabSz="457063">
              <a:defRPr/>
            </a:pPr>
            <a:r>
              <a:rPr lang="en-US" b="1" kern="0" dirty="0" smtClean="0">
                <a:solidFill>
                  <a:prstClr val="black"/>
                </a:solidFill>
                <a:latin typeface="Arial" panose="020B0604020202020204" pitchFamily="34" charset="0"/>
                <a:cs typeface="Arial" panose="020B0604020202020204" pitchFamily="34" charset="0"/>
              </a:rPr>
              <a:t>pay only for </a:t>
            </a:r>
          </a:p>
          <a:p>
            <a:pPr algn="ctr" defTabSz="457063">
              <a:defRPr/>
            </a:pPr>
            <a:r>
              <a:rPr lang="en-US" b="1" kern="0" dirty="0" smtClean="0">
                <a:solidFill>
                  <a:prstClr val="black"/>
                </a:solidFill>
                <a:latin typeface="Arial" panose="020B0604020202020204" pitchFamily="34" charset="0"/>
                <a:cs typeface="Arial" panose="020B0604020202020204" pitchFamily="34" charset="0"/>
              </a:rPr>
              <a:t>what you use</a:t>
            </a:r>
            <a:endParaRPr lang="en-US" b="1" kern="0" dirty="0">
              <a:solidFill>
                <a:prstClr val="black"/>
              </a:solidFill>
              <a:latin typeface="Arial" panose="020B0604020202020204" pitchFamily="34" charset="0"/>
              <a:cs typeface="Arial" panose="020B0604020202020204" pitchFamily="34" charset="0"/>
            </a:endParaRPr>
          </a:p>
        </p:txBody>
      </p:sp>
      <p:sp>
        <p:nvSpPr>
          <p:cNvPr id="21" name="Content Placeholder 12"/>
          <p:cNvSpPr txBox="1">
            <a:spLocks/>
          </p:cNvSpPr>
          <p:nvPr/>
        </p:nvSpPr>
        <p:spPr>
          <a:xfrm>
            <a:off x="6558045" y="1934513"/>
            <a:ext cx="4922367" cy="3662541"/>
          </a:xfrm>
          <a:prstGeom prst="rect">
            <a:avLst/>
          </a:prstGeom>
        </p:spPr>
        <p:txBody>
          <a:bodyPr wrap="square">
            <a:spAutoFit/>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a:lstStyle>
          <a:p>
            <a:pPr marL="225425" indent="-225425">
              <a:spcBef>
                <a:spcPts val="600"/>
              </a:spcBef>
              <a:spcAft>
                <a:spcPts val="600"/>
              </a:spcAft>
              <a:buClr>
                <a:prstClr val="black"/>
              </a:buClr>
            </a:pPr>
            <a:r>
              <a:rPr lang="en-US" dirty="0" smtClean="0">
                <a:solidFill>
                  <a:prstClr val="black"/>
                </a:solidFill>
                <a:latin typeface="Arial" panose="020B0604020202020204" pitchFamily="34" charset="0"/>
                <a:cs typeface="Arial" panose="020B0604020202020204" pitchFamily="34" charset="0"/>
              </a:rPr>
              <a:t>Infrastructure capacity that never runs out </a:t>
            </a:r>
          </a:p>
          <a:p>
            <a:pPr marL="225425" indent="-225425">
              <a:spcBef>
                <a:spcPts val="600"/>
              </a:spcBef>
              <a:spcAft>
                <a:spcPts val="600"/>
              </a:spcAft>
              <a:buClr>
                <a:prstClr val="black"/>
              </a:buClr>
            </a:pPr>
            <a:r>
              <a:rPr lang="en-US" dirty="0" smtClean="0">
                <a:solidFill>
                  <a:prstClr val="black"/>
                </a:solidFill>
                <a:latin typeface="Arial" panose="020B0604020202020204" pitchFamily="34" charset="0"/>
                <a:cs typeface="Arial" panose="020B0604020202020204" pitchFamily="34" charset="0"/>
              </a:rPr>
              <a:t>Scalable – add capacity in minutes from buffer on site</a:t>
            </a:r>
          </a:p>
          <a:p>
            <a:pPr marL="225425" indent="-225425">
              <a:spcBef>
                <a:spcPts val="600"/>
              </a:spcBef>
              <a:spcAft>
                <a:spcPts val="600"/>
              </a:spcAft>
              <a:buClr>
                <a:prstClr val="black"/>
              </a:buClr>
            </a:pPr>
            <a:r>
              <a:rPr lang="en-US" dirty="0">
                <a:solidFill>
                  <a:prstClr val="black"/>
                </a:solidFill>
                <a:latin typeface="Arial" panose="020B0604020202020204" pitchFamily="34" charset="0"/>
                <a:cs typeface="Arial" panose="020B0604020202020204" pitchFamily="34" charset="0"/>
              </a:rPr>
              <a:t>Pay only for what you use</a:t>
            </a:r>
          </a:p>
          <a:p>
            <a:pPr marL="225425" indent="-225425">
              <a:spcBef>
                <a:spcPts val="600"/>
              </a:spcBef>
              <a:spcAft>
                <a:spcPts val="600"/>
              </a:spcAft>
              <a:buClr>
                <a:prstClr val="black"/>
              </a:buClr>
            </a:pPr>
            <a:r>
              <a:rPr lang="en-US" dirty="0">
                <a:solidFill>
                  <a:prstClr val="black"/>
                </a:solidFill>
                <a:latin typeface="Arial" panose="020B0604020202020204" pitchFamily="34" charset="0"/>
                <a:cs typeface="Arial" panose="020B0604020202020204" pitchFamily="34" charset="0"/>
              </a:rPr>
              <a:t>Align costs with usage monthly via advanced </a:t>
            </a:r>
            <a:r>
              <a:rPr lang="en-US" dirty="0" smtClean="0">
                <a:solidFill>
                  <a:prstClr val="black"/>
                </a:solidFill>
                <a:latin typeface="Arial" panose="020B0604020202020204" pitchFamily="34" charset="0"/>
                <a:cs typeface="Arial" panose="020B0604020202020204" pitchFamily="34" charset="0"/>
              </a:rPr>
              <a:t>metering</a:t>
            </a:r>
          </a:p>
          <a:p>
            <a:pPr marL="225425" indent="-225425">
              <a:spcBef>
                <a:spcPts val="600"/>
              </a:spcBef>
              <a:spcAft>
                <a:spcPts val="600"/>
              </a:spcAft>
              <a:buClr>
                <a:prstClr val="black"/>
              </a:buClr>
            </a:pPr>
            <a:r>
              <a:rPr lang="en-US" dirty="0" smtClean="0">
                <a:solidFill>
                  <a:prstClr val="black"/>
                </a:solidFill>
                <a:latin typeface="Arial" panose="020B0604020202020204" pitchFamily="34" charset="0"/>
                <a:cs typeface="Arial" panose="020B0604020202020204" pitchFamily="34" charset="0"/>
              </a:rPr>
              <a:t>No </a:t>
            </a:r>
            <a:r>
              <a:rPr lang="en-US" dirty="0">
                <a:solidFill>
                  <a:prstClr val="black"/>
                </a:solidFill>
                <a:latin typeface="Arial" panose="020B0604020202020204" pitchFamily="34" charset="0"/>
                <a:cs typeface="Arial" panose="020B0604020202020204" pitchFamily="34" charset="0"/>
              </a:rPr>
              <a:t>upfront payment requirements</a:t>
            </a:r>
          </a:p>
          <a:p>
            <a:pPr marL="225425" indent="-225425">
              <a:spcBef>
                <a:spcPts val="600"/>
              </a:spcBef>
              <a:spcAft>
                <a:spcPts val="600"/>
              </a:spcAft>
              <a:buClr>
                <a:prstClr val="black"/>
              </a:buClr>
            </a:pPr>
            <a:r>
              <a:rPr lang="en-US" dirty="0">
                <a:solidFill>
                  <a:prstClr val="black"/>
                </a:solidFill>
                <a:latin typeface="Arial" panose="020B0604020202020204" pitchFamily="34" charset="0"/>
                <a:cs typeface="Arial" panose="020B0604020202020204" pitchFamily="34" charset="0"/>
              </a:rPr>
              <a:t>Your choice of technology</a:t>
            </a:r>
          </a:p>
          <a:p>
            <a:pPr marL="225425" indent="-225425">
              <a:spcBef>
                <a:spcPts val="600"/>
              </a:spcBef>
              <a:spcAft>
                <a:spcPts val="600"/>
              </a:spcAft>
              <a:buClr>
                <a:prstClr val="black"/>
              </a:buClr>
            </a:pPr>
            <a:r>
              <a:rPr lang="en-US" dirty="0">
                <a:solidFill>
                  <a:prstClr val="black"/>
                </a:solidFill>
                <a:latin typeface="Arial" panose="020B0604020202020204" pitchFamily="34" charset="0"/>
                <a:cs typeface="Arial" panose="020B0604020202020204" pitchFamily="34" charset="0"/>
              </a:rPr>
              <a:t>Enterprise-quality support</a:t>
            </a:r>
          </a:p>
          <a:p>
            <a:pPr marL="225425" indent="-225425">
              <a:spcBef>
                <a:spcPts val="600"/>
              </a:spcBef>
              <a:spcAft>
                <a:spcPts val="600"/>
              </a:spcAft>
              <a:buClr>
                <a:prstClr val="black"/>
              </a:buClr>
            </a:pPr>
            <a:r>
              <a:rPr lang="en-US" dirty="0">
                <a:solidFill>
                  <a:prstClr val="black"/>
                </a:solidFill>
                <a:latin typeface="Arial" panose="020B0604020202020204" pitchFamily="34" charset="0"/>
                <a:cs typeface="Arial" panose="020B0604020202020204" pitchFamily="34" charset="0"/>
              </a:rPr>
              <a:t>Hybrid with Microsoft </a:t>
            </a:r>
            <a:r>
              <a:rPr lang="en-US" dirty="0" smtClean="0">
                <a:solidFill>
                  <a:prstClr val="black"/>
                </a:solidFill>
                <a:latin typeface="Arial" panose="020B0604020202020204" pitchFamily="34" charset="0"/>
                <a:cs typeface="Arial" panose="020B0604020202020204" pitchFamily="34" charset="0"/>
              </a:rPr>
              <a:t>Azure</a:t>
            </a:r>
            <a:endParaRPr lang="en-US" dirty="0">
              <a:solidFill>
                <a:prstClr val="black"/>
              </a:solidFill>
              <a:latin typeface="Arial" panose="020B0604020202020204" pitchFamily="34" charset="0"/>
              <a:cs typeface="Arial" panose="020B0604020202020204" pitchFamily="34" charset="0"/>
            </a:endParaRPr>
          </a:p>
        </p:txBody>
      </p:sp>
      <p:sp>
        <p:nvSpPr>
          <p:cNvPr id="23" name="Rectangle 22"/>
          <p:cNvSpPr/>
          <p:nvPr/>
        </p:nvSpPr>
        <p:spPr>
          <a:xfrm>
            <a:off x="475985" y="480055"/>
            <a:ext cx="10448694"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Flexibility in how you consume </a:t>
            </a:r>
            <a:r>
              <a:rPr lang="en-US" sz="2800" b="1" dirty="0" smtClean="0">
                <a:latin typeface="Arial" panose="020B0604020202020204" pitchFamily="34" charset="0"/>
                <a:cs typeface="Arial" panose="020B0604020202020204" pitchFamily="34" charset="0"/>
              </a:rPr>
              <a:t>your HPE Synergy resources</a:t>
            </a:r>
            <a:endParaRPr lang="en-US" sz="2800" b="1" dirty="0">
              <a:latin typeface="Arial" panose="020B0604020202020204" pitchFamily="34" charset="0"/>
              <a:cs typeface="Arial" panose="020B0604020202020204" pitchFamily="34" charset="0"/>
            </a:endParaRPr>
          </a:p>
        </p:txBody>
      </p:sp>
      <p:sp>
        <p:nvSpPr>
          <p:cNvPr id="24" name="Rectangle 23"/>
          <p:cNvSpPr/>
          <p:nvPr/>
        </p:nvSpPr>
        <p:spPr bwMode="ltGray">
          <a:xfrm>
            <a:off x="6418902" y="1672282"/>
            <a:ext cx="5061510" cy="4254385"/>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0360" y="5649657"/>
            <a:ext cx="1440220" cy="395768"/>
          </a:xfrm>
          <a:prstGeom prst="rect">
            <a:avLst/>
          </a:prstGeom>
        </p:spPr>
      </p:pic>
      <p:sp>
        <p:nvSpPr>
          <p:cNvPr id="22" name="Footer Placeholder 21"/>
          <p:cNvSpPr>
            <a:spLocks noGrp="1"/>
          </p:cNvSpPr>
          <p:nvPr>
            <p:ph type="ftr" sz="quarter" idx="11"/>
          </p:nvPr>
        </p:nvSpPr>
        <p:spPr/>
        <p:txBody>
          <a:bodyPr/>
          <a:lstStyle/>
          <a:p>
            <a:r>
              <a:rPr lang="en-US" dirty="0" smtClean="0"/>
              <a:t>For HPE and Channel Partner internal use only</a:t>
            </a:r>
            <a:endParaRPr lang="en-US" dirty="0"/>
          </a:p>
        </p:txBody>
      </p:sp>
    </p:spTree>
    <p:extLst>
      <p:ext uri="{BB962C8B-B14F-4D97-AF65-F5344CB8AC3E}">
        <p14:creationId xmlns:p14="http://schemas.microsoft.com/office/powerpoint/2010/main" val="173421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ltGray">
          <a:xfrm>
            <a:off x="6879621" y="3573846"/>
            <a:ext cx="4269925" cy="259508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smtClean="0">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Operate your HPE Synergy </a:t>
            </a:r>
            <a:r>
              <a:rPr lang="en-US" dirty="0">
                <a:latin typeface="Arial" panose="020B0604020202020204" pitchFamily="34" charset="0"/>
                <a:cs typeface="Arial" panose="020B0604020202020204" pitchFamily="34" charset="0"/>
              </a:rPr>
              <a:t>environment effectively</a:t>
            </a:r>
            <a:br>
              <a:rPr lang="en-US" dirty="0">
                <a:latin typeface="Arial" panose="020B0604020202020204" pitchFamily="34" charset="0"/>
                <a:cs typeface="Arial" panose="020B0604020202020204" pitchFamily="34" charset="0"/>
              </a:rPr>
            </a:br>
            <a:r>
              <a:rPr lang="en-GB" sz="1800" b="0" dirty="0" smtClean="0">
                <a:latin typeface="Arial" panose="020B0604020202020204" pitchFamily="34" charset="0"/>
                <a:cs typeface="Arial" panose="020B0604020202020204" pitchFamily="34" charset="0"/>
              </a:rPr>
              <a:t>Operational support services and Factory Express</a:t>
            </a:r>
            <a:endParaRPr lang="en-GB" sz="1800" b="0" dirty="0">
              <a:latin typeface="Arial" panose="020B0604020202020204" pitchFamily="34" charset="0"/>
              <a:cs typeface="Arial" panose="020B0604020202020204" pitchFamily="34" charset="0"/>
            </a:endParaRPr>
          </a:p>
        </p:txBody>
      </p:sp>
      <p:sp>
        <p:nvSpPr>
          <p:cNvPr id="8" name="Text Placeholder 5"/>
          <p:cNvSpPr>
            <a:spLocks noGrp="1"/>
          </p:cNvSpPr>
          <p:nvPr>
            <p:ph type="body" sz="quarter" idx="4294967295"/>
          </p:nvPr>
        </p:nvSpPr>
        <p:spPr>
          <a:xfrm>
            <a:off x="7189870" y="1396153"/>
            <a:ext cx="3656547" cy="3077026"/>
          </a:xfrm>
          <a:prstGeom prst="rect">
            <a:avLst/>
          </a:prstGeom>
        </p:spPr>
        <p:txBody>
          <a:bodyPr>
            <a:normAutofit/>
          </a:bodyPr>
          <a:lstStyle/>
          <a:p>
            <a:pPr marL="0" indent="0">
              <a:lnSpc>
                <a:spcPct val="100000"/>
              </a:lnSpc>
              <a:spcBef>
                <a:spcPts val="600"/>
              </a:spcBef>
              <a:buNone/>
            </a:pPr>
            <a:r>
              <a:rPr lang="en-GB" sz="1900" b="1" dirty="0" smtClean="0">
                <a:latin typeface="Arial" panose="020B0604020202020204" pitchFamily="34" charset="0"/>
                <a:cs typeface="Arial" panose="020B0604020202020204" pitchFamily="34" charset="0"/>
              </a:rPr>
              <a:t>Overview</a:t>
            </a:r>
            <a:endParaRPr lang="en-GB" sz="1900" b="1" dirty="0">
              <a:latin typeface="Arial" panose="020B0604020202020204" pitchFamily="34" charset="0"/>
              <a:cs typeface="Arial" panose="020B0604020202020204" pitchFamily="34" charset="0"/>
            </a:endParaRPr>
          </a:p>
          <a:p>
            <a:pPr>
              <a:lnSpc>
                <a:spcPct val="100000"/>
              </a:lnSpc>
              <a:spcBef>
                <a:spcPts val="600"/>
              </a:spcBef>
            </a:pPr>
            <a:r>
              <a:rPr lang="en-US" sz="1600" dirty="0" smtClean="0">
                <a:latin typeface="Arial" panose="020B0604020202020204" pitchFamily="34" charset="0"/>
                <a:cs typeface="Arial" panose="020B0604020202020204" pitchFamily="34" charset="0"/>
              </a:rPr>
              <a:t>Ready-to-production </a:t>
            </a:r>
            <a:r>
              <a:rPr lang="en-US" sz="1600" dirty="0">
                <a:latin typeface="Arial" panose="020B0604020202020204" pitchFamily="34" charset="0"/>
                <a:cs typeface="Arial" panose="020B0604020202020204" pitchFamily="34" charset="0"/>
              </a:rPr>
              <a:t>HPE Synergy solution </a:t>
            </a:r>
            <a:endParaRPr lang="en-US" sz="1600" dirty="0" smtClean="0">
              <a:latin typeface="Arial" panose="020B0604020202020204" pitchFamily="34" charset="0"/>
              <a:cs typeface="Arial" panose="020B0604020202020204" pitchFamily="34" charset="0"/>
            </a:endParaRPr>
          </a:p>
          <a:p>
            <a:pPr>
              <a:lnSpc>
                <a:spcPct val="100000"/>
              </a:lnSpc>
              <a:spcBef>
                <a:spcPts val="600"/>
              </a:spcBef>
            </a:pPr>
            <a:r>
              <a:rPr lang="en-US" sz="1600" dirty="0" smtClean="0">
                <a:latin typeface="Arial" panose="020B0604020202020204" pitchFamily="34" charset="0"/>
                <a:cs typeface="Arial" panose="020B0604020202020204" pitchFamily="34" charset="0"/>
              </a:rPr>
              <a:t>Problem prevention</a:t>
            </a:r>
          </a:p>
          <a:p>
            <a:pPr>
              <a:lnSpc>
                <a:spcPct val="100000"/>
              </a:lnSpc>
              <a:spcBef>
                <a:spcPts val="600"/>
              </a:spcBef>
            </a:pPr>
            <a:r>
              <a:rPr lang="en-US" sz="1600" dirty="0" smtClean="0">
                <a:latin typeface="Arial" panose="020B0604020202020204" pitchFamily="34" charset="0"/>
                <a:cs typeface="Arial" panose="020B0604020202020204" pitchFamily="34" charset="0"/>
              </a:rPr>
              <a:t>Superior call experience for HPE Synergy devices</a:t>
            </a:r>
            <a:endParaRPr lang="en-US" sz="1600" dirty="0">
              <a:latin typeface="Arial" panose="020B0604020202020204" pitchFamily="34" charset="0"/>
              <a:cs typeface="Arial" panose="020B0604020202020204" pitchFamily="34" charset="0"/>
            </a:endParaRPr>
          </a:p>
          <a:p>
            <a:pPr>
              <a:lnSpc>
                <a:spcPct val="100000"/>
              </a:lnSpc>
              <a:spcBef>
                <a:spcPts val="600"/>
              </a:spcBef>
            </a:pPr>
            <a:endParaRPr lang="en-US" dirty="0">
              <a:latin typeface="Arial" panose="020B0604020202020204" pitchFamily="34" charset="0"/>
              <a:cs typeface="Arial" panose="020B0604020202020204" pitchFamily="34" charset="0"/>
            </a:endParaRPr>
          </a:p>
        </p:txBody>
      </p:sp>
      <p:sp>
        <p:nvSpPr>
          <p:cNvPr id="9" name="Text Placeholder 5"/>
          <p:cNvSpPr>
            <a:spLocks noGrp="1"/>
          </p:cNvSpPr>
          <p:nvPr>
            <p:ph type="body" sz="quarter" idx="4294967295"/>
          </p:nvPr>
        </p:nvSpPr>
        <p:spPr>
          <a:xfrm>
            <a:off x="7189870" y="3695648"/>
            <a:ext cx="3867597" cy="2541017"/>
          </a:xfrm>
          <a:prstGeom prst="rect">
            <a:avLst/>
          </a:prstGeom>
        </p:spPr>
        <p:txBody>
          <a:bodyPr>
            <a:normAutofit/>
          </a:bodyPr>
          <a:lstStyle/>
          <a:p>
            <a:pPr marL="0" indent="0">
              <a:lnSpc>
                <a:spcPct val="100000"/>
              </a:lnSpc>
              <a:spcBef>
                <a:spcPts val="600"/>
              </a:spcBef>
              <a:buNone/>
            </a:pPr>
            <a:r>
              <a:rPr lang="en-US" sz="1900" b="1" dirty="0" smtClean="0">
                <a:latin typeface="Arial" panose="020B0604020202020204" pitchFamily="34" charset="0"/>
                <a:cs typeface="Arial" panose="020B0604020202020204" pitchFamily="34" charset="0"/>
              </a:rPr>
              <a:t>Key Focus Areas</a:t>
            </a:r>
          </a:p>
          <a:p>
            <a:pPr>
              <a:lnSpc>
                <a:spcPct val="100000"/>
              </a:lnSpc>
              <a:spcBef>
                <a:spcPts val="600"/>
              </a:spcBef>
            </a:pPr>
            <a:r>
              <a:rPr lang="en-US" sz="1600" dirty="0">
                <a:latin typeface="Arial" panose="020B0604020202020204" pitchFamily="34" charset="0"/>
                <a:cs typeface="Arial" panose="020B0604020202020204" pitchFamily="34" charset="0"/>
              </a:rPr>
              <a:t>Factory pre-integration of discrete </a:t>
            </a:r>
            <a:r>
              <a:rPr lang="en-US" sz="1600" dirty="0" smtClean="0">
                <a:latin typeface="Arial" panose="020B0604020202020204" pitchFamily="34" charset="0"/>
                <a:cs typeface="Arial" panose="020B0604020202020204" pitchFamily="34" charset="0"/>
              </a:rPr>
              <a:t>components</a:t>
            </a:r>
          </a:p>
          <a:p>
            <a:pPr>
              <a:lnSpc>
                <a:spcPct val="100000"/>
              </a:lnSpc>
              <a:spcBef>
                <a:spcPts val="600"/>
              </a:spcBef>
            </a:pPr>
            <a:r>
              <a:rPr lang="en-US" sz="1600" dirty="0">
                <a:solidFill>
                  <a:prstClr val="black"/>
                </a:solidFill>
                <a:latin typeface="Arial" panose="020B0604020202020204" pitchFamily="34" charset="0"/>
                <a:cs typeface="Arial" panose="020B0604020202020204" pitchFamily="34" charset="0"/>
              </a:rPr>
              <a:t>Direct </a:t>
            </a:r>
            <a:r>
              <a:rPr lang="en-US" sz="1600" dirty="0" smtClean="0">
                <a:solidFill>
                  <a:prstClr val="black"/>
                </a:solidFill>
                <a:latin typeface="Arial" panose="020B0604020202020204" pitchFamily="34" charset="0"/>
                <a:cs typeface="Arial" panose="020B0604020202020204" pitchFamily="34" charset="0"/>
              </a:rPr>
              <a:t>access </a:t>
            </a:r>
            <a:r>
              <a:rPr lang="en-US" sz="1600" dirty="0">
                <a:solidFill>
                  <a:prstClr val="black"/>
                </a:solidFill>
                <a:latin typeface="Arial" panose="020B0604020202020204" pitchFamily="34" charset="0"/>
                <a:cs typeface="Arial" panose="020B0604020202020204" pitchFamily="34" charset="0"/>
              </a:rPr>
              <a:t>to Advanced Solution </a:t>
            </a:r>
            <a:r>
              <a:rPr lang="en-US" sz="1600" dirty="0" smtClean="0">
                <a:solidFill>
                  <a:prstClr val="black"/>
                </a:solidFill>
                <a:latin typeface="Arial" panose="020B0604020202020204" pitchFamily="34" charset="0"/>
                <a:cs typeface="Arial" panose="020B0604020202020204" pitchFamily="34" charset="0"/>
              </a:rPr>
              <a:t>Center</a:t>
            </a:r>
          </a:p>
          <a:p>
            <a:pPr>
              <a:lnSpc>
                <a:spcPct val="100000"/>
              </a:lnSpc>
              <a:spcBef>
                <a:spcPts val="600"/>
              </a:spcBef>
            </a:pPr>
            <a:r>
              <a:rPr lang="en-US" sz="1600" dirty="0">
                <a:solidFill>
                  <a:prstClr val="black"/>
                </a:solidFill>
                <a:latin typeface="Arial" panose="020B0604020202020204" pitchFamily="34" charset="0"/>
                <a:cs typeface="Arial" panose="020B0604020202020204" pitchFamily="34" charset="0"/>
              </a:rPr>
              <a:t>Tailored, proactive </a:t>
            </a:r>
            <a:r>
              <a:rPr lang="en-US" sz="1600" dirty="0" smtClean="0">
                <a:solidFill>
                  <a:prstClr val="black"/>
                </a:solidFill>
                <a:latin typeface="Arial" panose="020B0604020202020204" pitchFamily="34" charset="0"/>
                <a:cs typeface="Arial" panose="020B0604020202020204" pitchFamily="34" charset="0"/>
              </a:rPr>
              <a:t>reports</a:t>
            </a:r>
          </a:p>
          <a:p>
            <a:pPr>
              <a:lnSpc>
                <a:spcPct val="100000"/>
              </a:lnSpc>
              <a:spcBef>
                <a:spcPts val="600"/>
              </a:spcBef>
            </a:pPr>
            <a:r>
              <a:rPr lang="en-US" sz="1600" dirty="0">
                <a:solidFill>
                  <a:prstClr val="black"/>
                </a:solidFill>
                <a:latin typeface="Arial" panose="020B0604020202020204" pitchFamily="34" charset="0"/>
                <a:cs typeface="Arial" panose="020B0604020202020204" pitchFamily="34" charset="0"/>
              </a:rPr>
              <a:t>Start to finish Case </a:t>
            </a:r>
            <a:r>
              <a:rPr lang="en-US" sz="1600" dirty="0" smtClean="0">
                <a:solidFill>
                  <a:prstClr val="black"/>
                </a:solidFill>
                <a:latin typeface="Arial" panose="020B0604020202020204" pitchFamily="34" charset="0"/>
                <a:cs typeface="Arial" panose="020B0604020202020204" pitchFamily="34" charset="0"/>
              </a:rPr>
              <a:t>Ownership</a:t>
            </a:r>
          </a:p>
          <a:p>
            <a:pPr>
              <a:lnSpc>
                <a:spcPct val="100000"/>
              </a:lnSpc>
              <a:spcBef>
                <a:spcPts val="600"/>
              </a:spcBef>
            </a:pPr>
            <a:r>
              <a:rPr lang="en-US" sz="1600" dirty="0" smtClean="0">
                <a:solidFill>
                  <a:prstClr val="black"/>
                </a:solidFill>
                <a:latin typeface="Arial" panose="020B0604020202020204" pitchFamily="34" charset="0"/>
                <a:cs typeface="Arial" panose="020B0604020202020204" pitchFamily="34" charset="0"/>
              </a:rPr>
              <a:t>Multiple service levels </a:t>
            </a:r>
            <a:endParaRPr lang="en-US" sz="1600" dirty="0">
              <a:solidFill>
                <a:prstClr val="black"/>
              </a:solidFill>
              <a:latin typeface="Arial" panose="020B0604020202020204" pitchFamily="34" charset="0"/>
              <a:cs typeface="Arial" panose="020B0604020202020204" pitchFamily="34" charset="0"/>
            </a:endParaRPr>
          </a:p>
          <a:p>
            <a:pPr>
              <a:lnSpc>
                <a:spcPct val="100000"/>
              </a:lnSpc>
              <a:spcBef>
                <a:spcPts val="600"/>
              </a:spcBef>
            </a:pPr>
            <a:endParaRPr lang="en-US" dirty="0">
              <a:solidFill>
                <a:prstClr val="black"/>
              </a:solidFill>
              <a:latin typeface="Arial" panose="020B0604020202020204" pitchFamily="34" charset="0"/>
              <a:cs typeface="Arial" panose="020B0604020202020204" pitchFamily="34" charset="0"/>
            </a:endParaRPr>
          </a:p>
          <a:p>
            <a:pPr>
              <a:lnSpc>
                <a:spcPct val="100000"/>
              </a:lnSpc>
              <a:spcBef>
                <a:spcPts val="600"/>
              </a:spcBef>
            </a:pPr>
            <a:endParaRPr lang="en-US" dirty="0" smtClean="0">
              <a:latin typeface="Arial" panose="020B0604020202020204" pitchFamily="34" charset="0"/>
              <a:cs typeface="Arial" panose="020B0604020202020204" pitchFamily="34" charset="0"/>
            </a:endParaRPr>
          </a:p>
          <a:p>
            <a:pPr>
              <a:lnSpc>
                <a:spcPct val="100000"/>
              </a:lnSpc>
              <a:spcBef>
                <a:spcPts val="600"/>
              </a:spcBef>
            </a:pPr>
            <a:endParaRPr lang="en-US" dirty="0" smtClean="0">
              <a:latin typeface="Arial" panose="020B0604020202020204" pitchFamily="34" charset="0"/>
              <a:cs typeface="Arial" panose="020B0604020202020204" pitchFamily="34" charset="0"/>
            </a:endParaRPr>
          </a:p>
          <a:p>
            <a:pPr>
              <a:lnSpc>
                <a:spcPct val="100000"/>
              </a:lnSpc>
              <a:spcBef>
                <a:spcPts val="600"/>
              </a:spcBef>
            </a:pPr>
            <a:endParaRPr lang="en-GB" dirty="0">
              <a:solidFill>
                <a:prstClr val="black"/>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8248" t="278" r="-564"/>
          <a:stretch/>
        </p:blipFill>
        <p:spPr>
          <a:xfrm>
            <a:off x="625629" y="1396153"/>
            <a:ext cx="6104308" cy="4772778"/>
          </a:xfrm>
          <a:prstGeom prst="rect">
            <a:avLst/>
          </a:prstGeom>
        </p:spPr>
      </p:pic>
      <p:sp>
        <p:nvSpPr>
          <p:cNvPr id="14" name="Rectangle 13"/>
          <p:cNvSpPr/>
          <p:nvPr/>
        </p:nvSpPr>
        <p:spPr bwMode="ltGray">
          <a:xfrm>
            <a:off x="6879622" y="1380565"/>
            <a:ext cx="4269925" cy="204538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3205" y="5579534"/>
            <a:ext cx="1551214" cy="423970"/>
          </a:xfrm>
          <a:prstGeom prst="rect">
            <a:avLst/>
          </a:prstGeom>
        </p:spPr>
      </p:pic>
      <p:sp>
        <p:nvSpPr>
          <p:cNvPr id="2" name="Footer Placeholder 1"/>
          <p:cNvSpPr>
            <a:spLocks noGrp="1"/>
          </p:cNvSpPr>
          <p:nvPr>
            <p:ph type="ftr" sz="quarter" idx="11"/>
          </p:nvPr>
        </p:nvSpPr>
        <p:spPr/>
        <p:txBody>
          <a:bodyPr/>
          <a:lstStyle/>
          <a:p>
            <a:r>
              <a:rPr lang="en-US" dirty="0" smtClean="0"/>
              <a:t>For HPE and Channel Partner internal use only</a:t>
            </a:r>
            <a:endParaRPr lang="en-US" dirty="0"/>
          </a:p>
        </p:txBody>
      </p:sp>
      <p:sp>
        <p:nvSpPr>
          <p:cNvPr id="3" name="Slide Number Placeholder 2"/>
          <p:cNvSpPr>
            <a:spLocks noGrp="1"/>
          </p:cNvSpPr>
          <p:nvPr>
            <p:ph type="sldNum" sz="quarter" idx="12"/>
          </p:nvPr>
        </p:nvSpPr>
        <p:spPr/>
        <p:txBody>
          <a:bodyPr/>
          <a:lstStyle/>
          <a:p>
            <a:fld id="{B016F8AB-BCEA-4347-8BA6-BE776009BC89}" type="slidenum">
              <a:rPr lang="en-GB" smtClean="0"/>
              <a:t>38</a:t>
            </a:fld>
            <a:endParaRPr lang="en-GB" dirty="0"/>
          </a:p>
        </p:txBody>
      </p:sp>
    </p:spTree>
    <p:extLst>
      <p:ext uri="{BB962C8B-B14F-4D97-AF65-F5344CB8AC3E}">
        <p14:creationId xmlns:p14="http://schemas.microsoft.com/office/powerpoint/2010/main" val="276876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sz="quarter" idx="13"/>
          </p:nvPr>
        </p:nvSpPr>
        <p:spPr/>
        <p:txBody>
          <a:bodyPr/>
          <a:lstStyle/>
          <a:p>
            <a:endParaRPr lang="en-US" dirty="0"/>
          </a:p>
        </p:txBody>
      </p:sp>
      <p:sp>
        <p:nvSpPr>
          <p:cNvPr id="4" name="Footer Placeholder 3"/>
          <p:cNvSpPr>
            <a:spLocks noGrp="1"/>
          </p:cNvSpPr>
          <p:nvPr>
            <p:ph type="ftr" sz="quarter" idx="16"/>
          </p:nvPr>
        </p:nvSpPr>
        <p:spPr/>
        <p:txBody>
          <a:bodyPr/>
          <a:lstStyle/>
          <a:p>
            <a:r>
              <a:rPr lang="en-US" dirty="0" smtClean="0"/>
              <a:t>For HPE and Channel Partner internal use only</a:t>
            </a:r>
            <a:endParaRPr lang="en-US" dirty="0"/>
          </a:p>
        </p:txBody>
      </p:sp>
      <p:sp>
        <p:nvSpPr>
          <p:cNvPr id="5" name="Slide Number Placeholder 4"/>
          <p:cNvSpPr>
            <a:spLocks noGrp="1"/>
          </p:cNvSpPr>
          <p:nvPr>
            <p:ph type="sldNum" sz="quarter" idx="17"/>
          </p:nvPr>
        </p:nvSpPr>
        <p:spPr/>
        <p:txBody>
          <a:bodyPr/>
          <a:lstStyle/>
          <a:p>
            <a:fld id="{B016F8AB-BCEA-4347-8BA6-BE776009BC89}" type="slidenum">
              <a:rPr lang="en-GB" smtClean="0"/>
              <a:pPr/>
              <a:t>39</a:t>
            </a:fld>
            <a:endParaRPr lang="en-GB" dirty="0"/>
          </a:p>
        </p:txBody>
      </p:sp>
    </p:spTree>
    <p:extLst>
      <p:ext uri="{BB962C8B-B14F-4D97-AF65-F5344CB8AC3E}">
        <p14:creationId xmlns:p14="http://schemas.microsoft.com/office/powerpoint/2010/main" val="365486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57532" y="1750022"/>
            <a:ext cx="10929789" cy="3510431"/>
            <a:chOff x="656114" y="1750020"/>
            <a:chExt cx="10932636" cy="3510431"/>
          </a:xfrm>
        </p:grpSpPr>
        <p:sp>
          <p:nvSpPr>
            <p:cNvPr id="29" name="Rectangle 28"/>
            <p:cNvSpPr/>
            <p:nvPr/>
          </p:nvSpPr>
          <p:spPr bwMode="ltGray">
            <a:xfrm>
              <a:off x="6212364" y="1750020"/>
              <a:ext cx="5376386" cy="1668931"/>
            </a:xfrm>
            <a:prstGeom prst="rect">
              <a:avLst/>
            </a:prstGeom>
            <a:solidFill>
              <a:schemeClr val="bg1"/>
            </a:solidFill>
            <a:ln w="571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0" rtlCol="0" anchor="ctr"/>
            <a:lstStyle/>
            <a:p>
              <a:pPr algn="ctr">
                <a:lnSpc>
                  <a:spcPct val="90000"/>
                </a:lnSpc>
              </a:pPr>
              <a:endParaRPr lang="en-US" sz="2000" b="1" dirty="0">
                <a:solidFill>
                  <a:schemeClr val="bg1">
                    <a:lumMod val="65000"/>
                  </a:schemeClr>
                </a:solidFill>
                <a:latin typeface="Arial" panose="020B0604020202020204" pitchFamily="34" charset="0"/>
                <a:cs typeface="Arial" panose="020B0604020202020204" pitchFamily="34" charset="0"/>
              </a:endParaRPr>
            </a:p>
          </p:txBody>
        </p:sp>
        <p:sp>
          <p:nvSpPr>
            <p:cNvPr id="30" name="Rectangle 29"/>
            <p:cNvSpPr/>
            <p:nvPr/>
          </p:nvSpPr>
          <p:spPr bwMode="ltGray">
            <a:xfrm>
              <a:off x="656114" y="1750020"/>
              <a:ext cx="5376386" cy="1668931"/>
            </a:xfrm>
            <a:prstGeom prst="rect">
              <a:avLst/>
            </a:prstGeom>
            <a:solidFill>
              <a:schemeClr val="bg1"/>
            </a:solidFill>
            <a:ln w="57150"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74320" tIns="457200" rtlCol="0" anchor="ctr"/>
            <a:lstStyle/>
            <a:p>
              <a:pPr algn="ctr">
                <a:lnSpc>
                  <a:spcPct val="90000"/>
                </a:lnSpc>
              </a:pPr>
              <a:endParaRPr lang="en-US" sz="2000" b="1" dirty="0">
                <a:solidFill>
                  <a:schemeClr val="bg1">
                    <a:lumMod val="65000"/>
                  </a:schemeClr>
                </a:solidFill>
                <a:latin typeface="Arial" panose="020B0604020202020204" pitchFamily="34" charset="0"/>
                <a:cs typeface="Arial" panose="020B0604020202020204" pitchFamily="34" charset="0"/>
              </a:endParaRPr>
            </a:p>
          </p:txBody>
        </p:sp>
        <p:sp>
          <p:nvSpPr>
            <p:cNvPr id="31" name="Rectangle 30"/>
            <p:cNvSpPr/>
            <p:nvPr/>
          </p:nvSpPr>
          <p:spPr bwMode="ltGray">
            <a:xfrm>
              <a:off x="656114" y="3591520"/>
              <a:ext cx="5376386" cy="1668931"/>
            </a:xfrm>
            <a:prstGeom prst="rect">
              <a:avLst/>
            </a:prstGeom>
            <a:solidFill>
              <a:schemeClr val="bg1"/>
            </a:solidFill>
            <a:ln w="57150" cmpd="sng">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274320" tIns="457200" rtlCol="0" anchor="ctr"/>
            <a:lstStyle/>
            <a:p>
              <a:pPr algn="ctr">
                <a:lnSpc>
                  <a:spcPct val="90000"/>
                </a:lnSpc>
              </a:pPr>
              <a:endParaRPr lang="en-US" sz="2000" b="1" dirty="0">
                <a:solidFill>
                  <a:schemeClr val="bg1">
                    <a:lumMod val="65000"/>
                  </a:schemeClr>
                </a:solidFill>
                <a:latin typeface="Arial" panose="020B0604020202020204" pitchFamily="34" charset="0"/>
                <a:cs typeface="Arial" panose="020B0604020202020204" pitchFamily="34" charset="0"/>
              </a:endParaRPr>
            </a:p>
          </p:txBody>
        </p:sp>
        <p:sp>
          <p:nvSpPr>
            <p:cNvPr id="33" name="Rectangle 32"/>
            <p:cNvSpPr/>
            <p:nvPr/>
          </p:nvSpPr>
          <p:spPr bwMode="ltGray">
            <a:xfrm>
              <a:off x="6212364" y="3591520"/>
              <a:ext cx="5376386" cy="1668931"/>
            </a:xfrm>
            <a:prstGeom prst="rect">
              <a:avLst/>
            </a:prstGeom>
            <a:solidFill>
              <a:schemeClr val="bg1"/>
            </a:solidFill>
            <a:ln w="57150" cmpd="sng">
              <a:solidFill>
                <a:srgbClr val="01B388"/>
              </a:solidFill>
            </a:ln>
          </p:spPr>
          <p:style>
            <a:lnRef idx="2">
              <a:schemeClr val="accent1">
                <a:shade val="50000"/>
              </a:schemeClr>
            </a:lnRef>
            <a:fillRef idx="1">
              <a:schemeClr val="accent1"/>
            </a:fillRef>
            <a:effectRef idx="0">
              <a:schemeClr val="accent1"/>
            </a:effectRef>
            <a:fontRef idx="minor">
              <a:schemeClr val="lt1"/>
            </a:fontRef>
          </p:style>
          <p:txBody>
            <a:bodyPr lIns="274320" tIns="457200" rtlCol="0" anchor="ctr"/>
            <a:lstStyle/>
            <a:p>
              <a:pPr algn="ctr">
                <a:lnSpc>
                  <a:spcPct val="90000"/>
                </a:lnSpc>
              </a:pPr>
              <a:endParaRPr lang="en-US" sz="2000" b="1" dirty="0">
                <a:solidFill>
                  <a:schemeClr val="bg1">
                    <a:lumMod val="65000"/>
                  </a:schemeClr>
                </a:solidFill>
                <a:latin typeface="Arial" panose="020B0604020202020204" pitchFamily="34" charset="0"/>
                <a:cs typeface="Arial" panose="020B0604020202020204" pitchFamily="34" charset="0"/>
              </a:endParaRPr>
            </a:p>
          </p:txBody>
        </p:sp>
      </p:grpSp>
      <p:graphicFrame>
        <p:nvGraphicFramePr>
          <p:cNvPr id="3" name="Object 2" hidden="1"/>
          <p:cNvGraphicFramePr>
            <a:graphicFrameLocks noChangeAspect="1"/>
          </p:cNvGraphicFramePr>
          <p:nvPr>
            <p:custDataLst>
              <p:tags r:id="rId2"/>
            </p:custDataLst>
            <p:extLst/>
          </p:nvPr>
        </p:nvGraphicFramePr>
        <p:xfrm>
          <a:off x="7940" y="3377"/>
          <a:ext cx="1587" cy="1587"/>
        </p:xfrm>
        <a:graphic>
          <a:graphicData uri="http://schemas.openxmlformats.org/presentationml/2006/ole">
            <mc:AlternateContent xmlns:mc="http://schemas.openxmlformats.org/markup-compatibility/2006">
              <mc:Choice xmlns:v="urn:schemas-microsoft-com:vml" Requires="v">
                <p:oleObj spid="_x0000_s15399"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7940" y="3377"/>
                        <a:ext cx="1587" cy="1587"/>
                      </a:xfrm>
                      <a:prstGeom prst="rect">
                        <a:avLst/>
                      </a:prstGeom>
                    </p:spPr>
                  </p:pic>
                </p:oleObj>
              </mc:Fallback>
            </mc:AlternateContent>
          </a:graphicData>
        </a:graphic>
      </p:graphicFrame>
      <p:sp>
        <p:nvSpPr>
          <p:cNvPr id="39" name="Rectangle 38"/>
          <p:cNvSpPr/>
          <p:nvPr/>
        </p:nvSpPr>
        <p:spPr>
          <a:xfrm>
            <a:off x="652293" y="5427242"/>
            <a:ext cx="10919156" cy="477252"/>
          </a:xfrm>
          <a:prstGeom prst="rect">
            <a:avLst/>
          </a:prstGeom>
          <a:solidFill>
            <a:srgbClr val="425563"/>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47979" tIns="0" rIns="47979" bIns="47979" rtlCol="0" anchor="ctr"/>
          <a:lstStyle/>
          <a:p>
            <a:pPr algn="ctr" defTabSz="914126"/>
            <a:r>
              <a:rPr lang="en-US" sz="2400" b="1" dirty="0">
                <a:solidFill>
                  <a:schemeClr val="bg1"/>
                </a:solidFill>
                <a:latin typeface="Arial" panose="020B0604020202020204" pitchFamily="34" charset="0"/>
                <a:cs typeface="Arial" panose="020B0604020202020204" pitchFamily="34" charset="0"/>
              </a:rPr>
              <a:t>When IT operations run faster, everything runs </a:t>
            </a:r>
            <a:r>
              <a:rPr lang="en-US" sz="2400" b="1" dirty="0" smtClean="0">
                <a:solidFill>
                  <a:schemeClr val="bg1"/>
                </a:solidFill>
                <a:latin typeface="Arial" panose="020B0604020202020204" pitchFamily="34" charset="0"/>
                <a:cs typeface="Arial" panose="020B0604020202020204" pitchFamily="34" charset="0"/>
              </a:rPr>
              <a:t>faster</a:t>
            </a:r>
            <a:endParaRPr lang="en-US" sz="2400" b="1" dirty="0">
              <a:solidFill>
                <a:schemeClr val="bg1"/>
              </a:solidFill>
              <a:latin typeface="Arial" panose="020B0604020202020204" pitchFamily="34" charset="0"/>
              <a:cs typeface="Arial" panose="020B0604020202020204" pitchFamily="34" charset="0"/>
            </a:endParaRPr>
          </a:p>
        </p:txBody>
      </p:sp>
      <p:grpSp>
        <p:nvGrpSpPr>
          <p:cNvPr id="49" name="Group 48"/>
          <p:cNvGrpSpPr/>
          <p:nvPr/>
        </p:nvGrpSpPr>
        <p:grpSpPr>
          <a:xfrm>
            <a:off x="1176033" y="2268785"/>
            <a:ext cx="666576" cy="657657"/>
            <a:chOff x="5524500" y="3124200"/>
            <a:chExt cx="698500" cy="688975"/>
          </a:xfrm>
        </p:grpSpPr>
        <p:sp>
          <p:nvSpPr>
            <p:cNvPr id="53" name="Freeform 111"/>
            <p:cNvSpPr>
              <a:spLocks/>
            </p:cNvSpPr>
            <p:nvPr/>
          </p:nvSpPr>
          <p:spPr bwMode="auto">
            <a:xfrm>
              <a:off x="5981700" y="3371850"/>
              <a:ext cx="241300" cy="368300"/>
            </a:xfrm>
            <a:custGeom>
              <a:avLst/>
              <a:gdLst>
                <a:gd name="T0" fmla="*/ 0 w 152"/>
                <a:gd name="T1" fmla="*/ 232 h 232"/>
                <a:gd name="T2" fmla="*/ 0 w 152"/>
                <a:gd name="T3" fmla="*/ 232 h 232"/>
                <a:gd name="T4" fmla="*/ 16 w 152"/>
                <a:gd name="T5" fmla="*/ 228 h 232"/>
                <a:gd name="T6" fmla="*/ 32 w 152"/>
                <a:gd name="T7" fmla="*/ 222 h 232"/>
                <a:gd name="T8" fmla="*/ 46 w 152"/>
                <a:gd name="T9" fmla="*/ 216 h 232"/>
                <a:gd name="T10" fmla="*/ 60 w 152"/>
                <a:gd name="T11" fmla="*/ 208 h 232"/>
                <a:gd name="T12" fmla="*/ 74 w 152"/>
                <a:gd name="T13" fmla="*/ 198 h 232"/>
                <a:gd name="T14" fmla="*/ 86 w 152"/>
                <a:gd name="T15" fmla="*/ 188 h 232"/>
                <a:gd name="T16" fmla="*/ 98 w 152"/>
                <a:gd name="T17" fmla="*/ 176 h 232"/>
                <a:gd name="T18" fmla="*/ 110 w 152"/>
                <a:gd name="T19" fmla="*/ 164 h 232"/>
                <a:gd name="T20" fmla="*/ 118 w 152"/>
                <a:gd name="T21" fmla="*/ 152 h 232"/>
                <a:gd name="T22" fmla="*/ 128 w 152"/>
                <a:gd name="T23" fmla="*/ 138 h 232"/>
                <a:gd name="T24" fmla="*/ 136 w 152"/>
                <a:gd name="T25" fmla="*/ 124 h 232"/>
                <a:gd name="T26" fmla="*/ 142 w 152"/>
                <a:gd name="T27" fmla="*/ 108 h 232"/>
                <a:gd name="T28" fmla="*/ 146 w 152"/>
                <a:gd name="T29" fmla="*/ 94 h 232"/>
                <a:gd name="T30" fmla="*/ 150 w 152"/>
                <a:gd name="T31" fmla="*/ 76 h 232"/>
                <a:gd name="T32" fmla="*/ 152 w 152"/>
                <a:gd name="T33" fmla="*/ 60 h 232"/>
                <a:gd name="T34" fmla="*/ 152 w 152"/>
                <a:gd name="T35" fmla="*/ 42 h 232"/>
                <a:gd name="T36" fmla="*/ 152 w 152"/>
                <a:gd name="T37" fmla="*/ 42 h 232"/>
                <a:gd name="T38" fmla="*/ 152 w 152"/>
                <a:gd name="T39" fmla="*/ 22 h 232"/>
                <a:gd name="T40" fmla="*/ 148 w 152"/>
                <a:gd name="T4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32">
                  <a:moveTo>
                    <a:pt x="0" y="232"/>
                  </a:moveTo>
                  <a:lnTo>
                    <a:pt x="0" y="232"/>
                  </a:lnTo>
                  <a:lnTo>
                    <a:pt x="16" y="228"/>
                  </a:lnTo>
                  <a:lnTo>
                    <a:pt x="32" y="222"/>
                  </a:lnTo>
                  <a:lnTo>
                    <a:pt x="46" y="216"/>
                  </a:lnTo>
                  <a:lnTo>
                    <a:pt x="60" y="208"/>
                  </a:lnTo>
                  <a:lnTo>
                    <a:pt x="74" y="198"/>
                  </a:lnTo>
                  <a:lnTo>
                    <a:pt x="86" y="188"/>
                  </a:lnTo>
                  <a:lnTo>
                    <a:pt x="98" y="176"/>
                  </a:lnTo>
                  <a:lnTo>
                    <a:pt x="110" y="164"/>
                  </a:lnTo>
                  <a:lnTo>
                    <a:pt x="118" y="152"/>
                  </a:lnTo>
                  <a:lnTo>
                    <a:pt x="128" y="138"/>
                  </a:lnTo>
                  <a:lnTo>
                    <a:pt x="136" y="124"/>
                  </a:lnTo>
                  <a:lnTo>
                    <a:pt x="142" y="108"/>
                  </a:lnTo>
                  <a:lnTo>
                    <a:pt x="146" y="94"/>
                  </a:lnTo>
                  <a:lnTo>
                    <a:pt x="150" y="76"/>
                  </a:lnTo>
                  <a:lnTo>
                    <a:pt x="152" y="60"/>
                  </a:lnTo>
                  <a:lnTo>
                    <a:pt x="152" y="42"/>
                  </a:lnTo>
                  <a:lnTo>
                    <a:pt x="152" y="42"/>
                  </a:lnTo>
                  <a:lnTo>
                    <a:pt x="152" y="22"/>
                  </a:lnTo>
                  <a:lnTo>
                    <a:pt x="148" y="0"/>
                  </a:lnTo>
                </a:path>
              </a:pathLst>
            </a:custGeom>
            <a:noFill/>
            <a:ln w="5715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ln>
                  <a:solidFill>
                    <a:sysClr val="windowText" lastClr="000000"/>
                  </a:solidFill>
                </a:ln>
                <a:solidFill>
                  <a:prstClr val="black"/>
                </a:solidFill>
                <a:latin typeface="Arial" panose="020B0604020202020204" pitchFamily="34" charset="0"/>
                <a:cs typeface="Arial" panose="020B0604020202020204" pitchFamily="34" charset="0"/>
              </a:endParaRPr>
            </a:p>
          </p:txBody>
        </p:sp>
        <p:sp>
          <p:nvSpPr>
            <p:cNvPr id="50" name="Freeform 108"/>
            <p:cNvSpPr>
              <a:spLocks/>
            </p:cNvSpPr>
            <p:nvPr/>
          </p:nvSpPr>
          <p:spPr bwMode="auto">
            <a:xfrm>
              <a:off x="5943600" y="3619500"/>
              <a:ext cx="117475" cy="193675"/>
            </a:xfrm>
            <a:custGeom>
              <a:avLst/>
              <a:gdLst>
                <a:gd name="T0" fmla="*/ 42 w 74"/>
                <a:gd name="T1" fmla="*/ 0 h 122"/>
                <a:gd name="T2" fmla="*/ 0 w 74"/>
                <a:gd name="T3" fmla="*/ 78 h 122"/>
                <a:gd name="T4" fmla="*/ 74 w 74"/>
                <a:gd name="T5" fmla="*/ 122 h 122"/>
              </a:gdLst>
              <a:ahLst/>
              <a:cxnLst>
                <a:cxn ang="0">
                  <a:pos x="T0" y="T1"/>
                </a:cxn>
                <a:cxn ang="0">
                  <a:pos x="T2" y="T3"/>
                </a:cxn>
                <a:cxn ang="0">
                  <a:pos x="T4" y="T5"/>
                </a:cxn>
              </a:cxnLst>
              <a:rect l="0" t="0" r="r" b="b"/>
              <a:pathLst>
                <a:path w="74" h="122">
                  <a:moveTo>
                    <a:pt x="42" y="0"/>
                  </a:moveTo>
                  <a:lnTo>
                    <a:pt x="0" y="78"/>
                  </a:lnTo>
                  <a:lnTo>
                    <a:pt x="74" y="122"/>
                  </a:lnTo>
                </a:path>
              </a:pathLst>
            </a:custGeom>
            <a:noFill/>
            <a:ln w="5715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latin typeface="Arial" panose="020B0604020202020204" pitchFamily="34" charset="0"/>
                <a:cs typeface="Arial" panose="020B0604020202020204" pitchFamily="34" charset="0"/>
              </a:endParaRPr>
            </a:p>
          </p:txBody>
        </p:sp>
        <p:sp>
          <p:nvSpPr>
            <p:cNvPr id="51" name="Freeform 109"/>
            <p:cNvSpPr>
              <a:spLocks/>
            </p:cNvSpPr>
            <p:nvPr/>
          </p:nvSpPr>
          <p:spPr bwMode="auto">
            <a:xfrm>
              <a:off x="5524500" y="3298825"/>
              <a:ext cx="190500" cy="123825"/>
            </a:xfrm>
            <a:custGeom>
              <a:avLst/>
              <a:gdLst>
                <a:gd name="T0" fmla="*/ 120 w 120"/>
                <a:gd name="T1" fmla="*/ 78 h 78"/>
                <a:gd name="T2" fmla="*/ 76 w 120"/>
                <a:gd name="T3" fmla="*/ 0 h 78"/>
                <a:gd name="T4" fmla="*/ 0 w 120"/>
                <a:gd name="T5" fmla="*/ 46 h 78"/>
              </a:gdLst>
              <a:ahLst/>
              <a:cxnLst>
                <a:cxn ang="0">
                  <a:pos x="T0" y="T1"/>
                </a:cxn>
                <a:cxn ang="0">
                  <a:pos x="T2" y="T3"/>
                </a:cxn>
                <a:cxn ang="0">
                  <a:pos x="T4" y="T5"/>
                </a:cxn>
              </a:cxnLst>
              <a:rect l="0" t="0" r="r" b="b"/>
              <a:pathLst>
                <a:path w="120" h="78">
                  <a:moveTo>
                    <a:pt x="120" y="78"/>
                  </a:moveTo>
                  <a:lnTo>
                    <a:pt x="76" y="0"/>
                  </a:lnTo>
                  <a:lnTo>
                    <a:pt x="0" y="46"/>
                  </a:lnTo>
                </a:path>
              </a:pathLst>
            </a:custGeom>
            <a:noFill/>
            <a:ln w="5715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latin typeface="Arial" panose="020B0604020202020204" pitchFamily="34" charset="0"/>
                <a:cs typeface="Arial" panose="020B0604020202020204" pitchFamily="34" charset="0"/>
              </a:endParaRPr>
            </a:p>
          </p:txBody>
        </p:sp>
        <p:sp>
          <p:nvSpPr>
            <p:cNvPr id="52" name="Freeform 110"/>
            <p:cNvSpPr>
              <a:spLocks/>
            </p:cNvSpPr>
            <p:nvPr/>
          </p:nvSpPr>
          <p:spPr bwMode="auto">
            <a:xfrm>
              <a:off x="6032500" y="3124200"/>
              <a:ext cx="139700" cy="142875"/>
            </a:xfrm>
            <a:custGeom>
              <a:avLst/>
              <a:gdLst>
                <a:gd name="T0" fmla="*/ 0 w 88"/>
                <a:gd name="T1" fmla="*/ 90 h 90"/>
                <a:gd name="T2" fmla="*/ 88 w 88"/>
                <a:gd name="T3" fmla="*/ 90 h 90"/>
                <a:gd name="T4" fmla="*/ 88 w 88"/>
                <a:gd name="T5" fmla="*/ 0 h 90"/>
              </a:gdLst>
              <a:ahLst/>
              <a:cxnLst>
                <a:cxn ang="0">
                  <a:pos x="T0" y="T1"/>
                </a:cxn>
                <a:cxn ang="0">
                  <a:pos x="T2" y="T3"/>
                </a:cxn>
                <a:cxn ang="0">
                  <a:pos x="T4" y="T5"/>
                </a:cxn>
              </a:cxnLst>
              <a:rect l="0" t="0" r="r" b="b"/>
              <a:pathLst>
                <a:path w="88" h="90">
                  <a:moveTo>
                    <a:pt x="0" y="90"/>
                  </a:moveTo>
                  <a:lnTo>
                    <a:pt x="88" y="90"/>
                  </a:lnTo>
                  <a:lnTo>
                    <a:pt x="88" y="0"/>
                  </a:lnTo>
                </a:path>
              </a:pathLst>
            </a:custGeom>
            <a:noFill/>
            <a:ln w="5715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latin typeface="Arial" panose="020B0604020202020204" pitchFamily="34" charset="0"/>
                <a:cs typeface="Arial" panose="020B0604020202020204" pitchFamily="34" charset="0"/>
              </a:endParaRPr>
            </a:p>
          </p:txBody>
        </p:sp>
        <p:sp>
          <p:nvSpPr>
            <p:cNvPr id="54" name="Freeform 112"/>
            <p:cNvSpPr>
              <a:spLocks/>
            </p:cNvSpPr>
            <p:nvPr/>
          </p:nvSpPr>
          <p:spPr bwMode="auto">
            <a:xfrm>
              <a:off x="5613400" y="3330575"/>
              <a:ext cx="212725" cy="400050"/>
            </a:xfrm>
            <a:custGeom>
              <a:avLst/>
              <a:gdLst>
                <a:gd name="T0" fmla="*/ 12 w 134"/>
                <a:gd name="T1" fmla="*/ 0 h 252"/>
                <a:gd name="T2" fmla="*/ 12 w 134"/>
                <a:gd name="T3" fmla="*/ 0 h 252"/>
                <a:gd name="T4" fmla="*/ 6 w 134"/>
                <a:gd name="T5" fmla="*/ 16 h 252"/>
                <a:gd name="T6" fmla="*/ 2 w 134"/>
                <a:gd name="T7" fmla="*/ 34 h 252"/>
                <a:gd name="T8" fmla="*/ 0 w 134"/>
                <a:gd name="T9" fmla="*/ 50 h 252"/>
                <a:gd name="T10" fmla="*/ 0 w 134"/>
                <a:gd name="T11" fmla="*/ 68 h 252"/>
                <a:gd name="T12" fmla="*/ 0 w 134"/>
                <a:gd name="T13" fmla="*/ 68 h 252"/>
                <a:gd name="T14" fmla="*/ 0 w 134"/>
                <a:gd name="T15" fmla="*/ 84 h 252"/>
                <a:gd name="T16" fmla="*/ 2 w 134"/>
                <a:gd name="T17" fmla="*/ 100 h 252"/>
                <a:gd name="T18" fmla="*/ 4 w 134"/>
                <a:gd name="T19" fmla="*/ 116 h 252"/>
                <a:gd name="T20" fmla="*/ 10 w 134"/>
                <a:gd name="T21" fmla="*/ 130 h 252"/>
                <a:gd name="T22" fmla="*/ 14 w 134"/>
                <a:gd name="T23" fmla="*/ 144 h 252"/>
                <a:gd name="T24" fmla="*/ 22 w 134"/>
                <a:gd name="T25" fmla="*/ 158 h 252"/>
                <a:gd name="T26" fmla="*/ 38 w 134"/>
                <a:gd name="T27" fmla="*/ 184 h 252"/>
                <a:gd name="T28" fmla="*/ 58 w 134"/>
                <a:gd name="T29" fmla="*/ 206 h 252"/>
                <a:gd name="T30" fmla="*/ 80 w 134"/>
                <a:gd name="T31" fmla="*/ 226 h 252"/>
                <a:gd name="T32" fmla="*/ 106 w 134"/>
                <a:gd name="T33" fmla="*/ 242 h 252"/>
                <a:gd name="T34" fmla="*/ 120 w 134"/>
                <a:gd name="T35" fmla="*/ 248 h 252"/>
                <a:gd name="T36" fmla="*/ 134 w 134"/>
                <a:gd name="T37"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252">
                  <a:moveTo>
                    <a:pt x="12" y="0"/>
                  </a:moveTo>
                  <a:lnTo>
                    <a:pt x="12" y="0"/>
                  </a:lnTo>
                  <a:lnTo>
                    <a:pt x="6" y="16"/>
                  </a:lnTo>
                  <a:lnTo>
                    <a:pt x="2" y="34"/>
                  </a:lnTo>
                  <a:lnTo>
                    <a:pt x="0" y="50"/>
                  </a:lnTo>
                  <a:lnTo>
                    <a:pt x="0" y="68"/>
                  </a:lnTo>
                  <a:lnTo>
                    <a:pt x="0" y="68"/>
                  </a:lnTo>
                  <a:lnTo>
                    <a:pt x="0" y="84"/>
                  </a:lnTo>
                  <a:lnTo>
                    <a:pt x="2" y="100"/>
                  </a:lnTo>
                  <a:lnTo>
                    <a:pt x="4" y="116"/>
                  </a:lnTo>
                  <a:lnTo>
                    <a:pt x="10" y="130"/>
                  </a:lnTo>
                  <a:lnTo>
                    <a:pt x="14" y="144"/>
                  </a:lnTo>
                  <a:lnTo>
                    <a:pt x="22" y="158"/>
                  </a:lnTo>
                  <a:lnTo>
                    <a:pt x="38" y="184"/>
                  </a:lnTo>
                  <a:lnTo>
                    <a:pt x="58" y="206"/>
                  </a:lnTo>
                  <a:lnTo>
                    <a:pt x="80" y="226"/>
                  </a:lnTo>
                  <a:lnTo>
                    <a:pt x="106" y="242"/>
                  </a:lnTo>
                  <a:lnTo>
                    <a:pt x="120" y="248"/>
                  </a:lnTo>
                  <a:lnTo>
                    <a:pt x="134" y="252"/>
                  </a:lnTo>
                </a:path>
              </a:pathLst>
            </a:custGeom>
            <a:noFill/>
            <a:ln w="5715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latin typeface="Arial" panose="020B0604020202020204" pitchFamily="34" charset="0"/>
                <a:cs typeface="Arial" panose="020B0604020202020204" pitchFamily="34" charset="0"/>
              </a:endParaRPr>
            </a:p>
          </p:txBody>
        </p:sp>
        <p:sp>
          <p:nvSpPr>
            <p:cNvPr id="56" name="Freeform 113"/>
            <p:cNvSpPr>
              <a:spLocks/>
            </p:cNvSpPr>
            <p:nvPr/>
          </p:nvSpPr>
          <p:spPr bwMode="auto">
            <a:xfrm>
              <a:off x="5718175" y="3133725"/>
              <a:ext cx="428625" cy="104775"/>
            </a:xfrm>
            <a:custGeom>
              <a:avLst/>
              <a:gdLst>
                <a:gd name="T0" fmla="*/ 270 w 270"/>
                <a:gd name="T1" fmla="*/ 66 h 66"/>
                <a:gd name="T2" fmla="*/ 270 w 270"/>
                <a:gd name="T3" fmla="*/ 66 h 66"/>
                <a:gd name="T4" fmla="*/ 256 w 270"/>
                <a:gd name="T5" fmla="*/ 52 h 66"/>
                <a:gd name="T6" fmla="*/ 242 w 270"/>
                <a:gd name="T7" fmla="*/ 38 h 66"/>
                <a:gd name="T8" fmla="*/ 224 w 270"/>
                <a:gd name="T9" fmla="*/ 28 h 66"/>
                <a:gd name="T10" fmla="*/ 206 w 270"/>
                <a:gd name="T11" fmla="*/ 18 h 66"/>
                <a:gd name="T12" fmla="*/ 188 w 270"/>
                <a:gd name="T13" fmla="*/ 10 h 66"/>
                <a:gd name="T14" fmla="*/ 168 w 270"/>
                <a:gd name="T15" fmla="*/ 4 h 66"/>
                <a:gd name="T16" fmla="*/ 148 w 270"/>
                <a:gd name="T17" fmla="*/ 2 h 66"/>
                <a:gd name="T18" fmla="*/ 126 w 270"/>
                <a:gd name="T19" fmla="*/ 0 h 66"/>
                <a:gd name="T20" fmla="*/ 126 w 270"/>
                <a:gd name="T21" fmla="*/ 0 h 66"/>
                <a:gd name="T22" fmla="*/ 108 w 270"/>
                <a:gd name="T23" fmla="*/ 0 h 66"/>
                <a:gd name="T24" fmla="*/ 90 w 270"/>
                <a:gd name="T25" fmla="*/ 4 h 66"/>
                <a:gd name="T26" fmla="*/ 74 w 270"/>
                <a:gd name="T27" fmla="*/ 8 h 66"/>
                <a:gd name="T28" fmla="*/ 58 w 270"/>
                <a:gd name="T29" fmla="*/ 12 h 66"/>
                <a:gd name="T30" fmla="*/ 42 w 270"/>
                <a:gd name="T31" fmla="*/ 20 h 66"/>
                <a:gd name="T32" fmla="*/ 28 w 270"/>
                <a:gd name="T33" fmla="*/ 28 h 66"/>
                <a:gd name="T34" fmla="*/ 14 w 270"/>
                <a:gd name="T35" fmla="*/ 36 h 66"/>
                <a:gd name="T36" fmla="*/ 0 w 270"/>
                <a:gd name="T37"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66">
                  <a:moveTo>
                    <a:pt x="270" y="66"/>
                  </a:moveTo>
                  <a:lnTo>
                    <a:pt x="270" y="66"/>
                  </a:lnTo>
                  <a:lnTo>
                    <a:pt x="256" y="52"/>
                  </a:lnTo>
                  <a:lnTo>
                    <a:pt x="242" y="38"/>
                  </a:lnTo>
                  <a:lnTo>
                    <a:pt x="224" y="28"/>
                  </a:lnTo>
                  <a:lnTo>
                    <a:pt x="206" y="18"/>
                  </a:lnTo>
                  <a:lnTo>
                    <a:pt x="188" y="10"/>
                  </a:lnTo>
                  <a:lnTo>
                    <a:pt x="168" y="4"/>
                  </a:lnTo>
                  <a:lnTo>
                    <a:pt x="148" y="2"/>
                  </a:lnTo>
                  <a:lnTo>
                    <a:pt x="126" y="0"/>
                  </a:lnTo>
                  <a:lnTo>
                    <a:pt x="126" y="0"/>
                  </a:lnTo>
                  <a:lnTo>
                    <a:pt x="108" y="0"/>
                  </a:lnTo>
                  <a:lnTo>
                    <a:pt x="90" y="4"/>
                  </a:lnTo>
                  <a:lnTo>
                    <a:pt x="74" y="8"/>
                  </a:lnTo>
                  <a:lnTo>
                    <a:pt x="58" y="12"/>
                  </a:lnTo>
                  <a:lnTo>
                    <a:pt x="42" y="20"/>
                  </a:lnTo>
                  <a:lnTo>
                    <a:pt x="28" y="28"/>
                  </a:lnTo>
                  <a:lnTo>
                    <a:pt x="14" y="36"/>
                  </a:lnTo>
                  <a:lnTo>
                    <a:pt x="0" y="46"/>
                  </a:lnTo>
                </a:path>
              </a:pathLst>
            </a:custGeom>
            <a:noFill/>
            <a:ln w="57150">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latin typeface="Arial" panose="020B0604020202020204" pitchFamily="34" charset="0"/>
                <a:cs typeface="Arial" panose="020B0604020202020204" pitchFamily="34" charset="0"/>
              </a:endParaRPr>
            </a:p>
          </p:txBody>
        </p:sp>
      </p:grpSp>
      <p:pic>
        <p:nvPicPr>
          <p:cNvPr id="93" name="Picture 92"/>
          <p:cNvPicPr>
            <a:picLocks noChangeAspect="1"/>
          </p:cNvPicPr>
          <p:nvPr/>
        </p:nvPicPr>
        <p:blipFill rotWithShape="1">
          <a:blip r:embed="rId7" cstate="print">
            <a:extLst>
              <a:ext uri="{28A0092B-C50C-407E-A947-70E740481C1C}">
                <a14:useLocalDpi xmlns:a14="http://schemas.microsoft.com/office/drawing/2010/main"/>
              </a:ext>
            </a:extLst>
          </a:blip>
          <a:srcRect l="21192" t="22322" r="21850" b="23827"/>
          <a:stretch/>
        </p:blipFill>
        <p:spPr>
          <a:xfrm>
            <a:off x="1080807" y="4064000"/>
            <a:ext cx="872898" cy="825500"/>
          </a:xfrm>
          <a:prstGeom prst="rect">
            <a:avLst/>
          </a:prstGeom>
        </p:spPr>
      </p:pic>
      <p:pic>
        <p:nvPicPr>
          <p:cNvPr id="94" name="Picture 93"/>
          <p:cNvPicPr>
            <a:picLocks noChangeAspect="1"/>
          </p:cNvPicPr>
          <p:nvPr/>
        </p:nvPicPr>
        <p:blipFill rotWithShape="1">
          <a:blip r:embed="rId8" cstate="print">
            <a:extLst>
              <a:ext uri="{28A0092B-C50C-407E-A947-70E740481C1C}">
                <a14:useLocalDpi xmlns:a14="http://schemas.microsoft.com/office/drawing/2010/main"/>
              </a:ext>
            </a:extLst>
          </a:blip>
          <a:srcRect l="21658" t="30280" r="22747" b="28472"/>
          <a:stretch/>
        </p:blipFill>
        <p:spPr>
          <a:xfrm>
            <a:off x="6525883" y="2247970"/>
            <a:ext cx="941470" cy="698691"/>
          </a:xfrm>
          <a:prstGeom prst="rect">
            <a:avLst/>
          </a:prstGeom>
        </p:spPr>
      </p:pic>
      <p:sp>
        <p:nvSpPr>
          <p:cNvPr id="60" name="TextBox 59"/>
          <p:cNvSpPr txBox="1"/>
          <p:nvPr/>
        </p:nvSpPr>
        <p:spPr>
          <a:xfrm>
            <a:off x="2298845" y="2001747"/>
            <a:ext cx="3495611" cy="1138157"/>
          </a:xfrm>
          <a:prstGeom prst="rect">
            <a:avLst/>
          </a:prstGeom>
          <a:noFill/>
        </p:spPr>
        <p:txBody>
          <a:bodyPr wrap="square" rtlCol="0">
            <a:spAutoFit/>
          </a:bodyPr>
          <a:lstStyle/>
          <a:p>
            <a:pPr defTabSz="573144">
              <a:spcBef>
                <a:spcPts val="2399"/>
              </a:spcBef>
              <a:buSzPct val="100000"/>
            </a:pPr>
            <a:r>
              <a:rPr lang="en-US" sz="2532" b="1" dirty="0">
                <a:latin typeface="Arial" panose="020B0604020202020204" pitchFamily="34" charset="0"/>
                <a:cs typeface="Arial" panose="020B0604020202020204" pitchFamily="34" charset="0"/>
                <a:sym typeface="HP Simplified Light" panose="020B0404020204020204" pitchFamily="34" charset="0"/>
              </a:rPr>
              <a:t>Run anything </a:t>
            </a:r>
            <a:r>
              <a:rPr lang="en-US" sz="2532" b="1" dirty="0">
                <a:solidFill>
                  <a:srgbClr val="00B388"/>
                </a:solidFill>
                <a:latin typeface="Arial" panose="020B0604020202020204" pitchFamily="34" charset="0"/>
                <a:cs typeface="Arial" panose="020B0604020202020204" pitchFamily="34" charset="0"/>
                <a:sym typeface="HP Simplified Light" panose="020B0404020204020204" pitchFamily="34" charset="0"/>
              </a:rPr>
              <a:t/>
            </a:r>
            <a:br>
              <a:rPr lang="en-US" sz="2532" b="1" dirty="0">
                <a:solidFill>
                  <a:srgbClr val="00B388"/>
                </a:solidFill>
                <a:latin typeface="Arial" panose="020B0604020202020204" pitchFamily="34" charset="0"/>
                <a:cs typeface="Arial" panose="020B0604020202020204" pitchFamily="34" charset="0"/>
                <a:sym typeface="HP Simplified Light" panose="020B0404020204020204" pitchFamily="34" charset="0"/>
              </a:rPr>
            </a:br>
            <a:r>
              <a:rPr lang="en-US" sz="2132" dirty="0">
                <a:solidFill>
                  <a:srgbClr val="000000"/>
                </a:solidFill>
                <a:latin typeface="Arial" panose="020B0604020202020204" pitchFamily="34" charset="0"/>
                <a:cs typeface="Arial" panose="020B0604020202020204" pitchFamily="34" charset="0"/>
                <a:sym typeface="HP Simplified Light" panose="020B0404020204020204" pitchFamily="34" charset="0"/>
              </a:rPr>
              <a:t>Optimize all apps and </a:t>
            </a:r>
            <a:br>
              <a:rPr lang="en-US" sz="2132" dirty="0">
                <a:solidFill>
                  <a:srgbClr val="000000"/>
                </a:solidFill>
                <a:latin typeface="Arial" panose="020B0604020202020204" pitchFamily="34" charset="0"/>
                <a:cs typeface="Arial" panose="020B0604020202020204" pitchFamily="34" charset="0"/>
                <a:sym typeface="HP Simplified Light" panose="020B0404020204020204" pitchFamily="34" charset="0"/>
              </a:rPr>
            </a:br>
            <a:r>
              <a:rPr lang="en-US" sz="2132" dirty="0">
                <a:solidFill>
                  <a:srgbClr val="000000"/>
                </a:solidFill>
                <a:latin typeface="Arial" panose="020B0604020202020204" pitchFamily="34" charset="0"/>
                <a:cs typeface="Arial" panose="020B0604020202020204" pitchFamily="34" charset="0"/>
                <a:sym typeface="HP Simplified Light" panose="020B0404020204020204" pitchFamily="34" charset="0"/>
              </a:rPr>
              <a:t>service-levels</a:t>
            </a:r>
            <a:endParaRPr lang="en-US" sz="2666" dirty="0">
              <a:solidFill>
                <a:srgbClr val="000000"/>
              </a:solidFill>
              <a:latin typeface="Arial" panose="020B0604020202020204" pitchFamily="34" charset="0"/>
              <a:cs typeface="Arial" panose="020B0604020202020204" pitchFamily="34" charset="0"/>
              <a:sym typeface="HP Simplified Light" panose="020B0404020204020204" pitchFamily="34" charset="0"/>
            </a:endParaRPr>
          </a:p>
        </p:txBody>
      </p:sp>
      <p:sp>
        <p:nvSpPr>
          <p:cNvPr id="9" name="Title 8"/>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Hybrid IT engine for your digital transformation</a:t>
            </a:r>
            <a:endParaRPr lang="en-US" dirty="0">
              <a:latin typeface="Arial" panose="020B0604020202020204" pitchFamily="34" charset="0"/>
              <a:cs typeface="Arial" panose="020B0604020202020204" pitchFamily="34" charset="0"/>
            </a:endParaRPr>
          </a:p>
        </p:txBody>
      </p:sp>
      <p:sp>
        <p:nvSpPr>
          <p:cNvPr id="10" name="Text Placeholder 9"/>
          <p:cNvSpPr>
            <a:spLocks noGrp="1"/>
          </p:cNvSpPr>
          <p:nvPr>
            <p:ph type="body" sz="quarter" idx="13"/>
          </p:nvPr>
        </p:nvSpPr>
        <p:spPr/>
        <p:txBody>
          <a:bodyPr/>
          <a:lstStyle/>
          <a:p>
            <a:pPr defTabSz="457200">
              <a:lnSpc>
                <a:spcPts val="3000"/>
              </a:lnSpc>
            </a:pPr>
            <a:r>
              <a:rPr lang="en-US" dirty="0" smtClean="0">
                <a:latin typeface="Arial" panose="020B0604020202020204" pitchFamily="34" charset="0"/>
                <a:cs typeface="Arial" panose="020B0604020202020204" pitchFamily="34" charset="0"/>
              </a:rPr>
              <a:t>Empower IT </a:t>
            </a:r>
            <a:r>
              <a:rPr lang="en-US" dirty="0">
                <a:latin typeface="Arial" panose="020B0604020202020204" pitchFamily="34" charset="0"/>
                <a:cs typeface="Arial" panose="020B0604020202020204" pitchFamily="34" charset="0"/>
              </a:rPr>
              <a:t>to create and deliver value instantly and continuously</a:t>
            </a:r>
          </a:p>
        </p:txBody>
      </p:sp>
      <p:sp>
        <p:nvSpPr>
          <p:cNvPr id="32" name="Title 1"/>
          <p:cNvSpPr txBox="1">
            <a:spLocks/>
          </p:cNvSpPr>
          <p:nvPr/>
        </p:nvSpPr>
        <p:spPr>
          <a:xfrm>
            <a:off x="1223327" y="6018998"/>
            <a:ext cx="10967086" cy="762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3200" b="0" dirty="0">
              <a:latin typeface="Arial" panose="020B0604020202020204" pitchFamily="34" charset="0"/>
              <a:cs typeface="Arial" panose="020B0604020202020204" pitchFamily="34" charset="0"/>
            </a:endParaRPr>
          </a:p>
        </p:txBody>
      </p:sp>
      <p:sp>
        <p:nvSpPr>
          <p:cNvPr id="11" name="Rectangle 10"/>
          <p:cNvSpPr/>
          <p:nvPr/>
        </p:nvSpPr>
        <p:spPr>
          <a:xfrm>
            <a:off x="7619604" y="2081907"/>
            <a:ext cx="3015465" cy="1077218"/>
          </a:xfrm>
          <a:prstGeom prst="rect">
            <a:avLst/>
          </a:prstGeom>
        </p:spPr>
        <p:txBody>
          <a:bodyPr wrap="square">
            <a:spAutoFit/>
          </a:bodyPr>
          <a:lstStyle/>
          <a:p>
            <a:pPr defTabSz="573144">
              <a:spcBef>
                <a:spcPts val="1200"/>
              </a:spcBef>
              <a:buSzPct val="100000"/>
            </a:pPr>
            <a:r>
              <a:rPr lang="en-US" sz="2400" b="1" dirty="0">
                <a:latin typeface="Arial" panose="020B0604020202020204" pitchFamily="34" charset="0"/>
                <a:cs typeface="Arial" panose="020B0604020202020204" pitchFamily="34" charset="0"/>
                <a:sym typeface="HP Simplified Light" panose="020B0404020204020204" pitchFamily="34" charset="0"/>
              </a:rPr>
              <a:t>Move faster </a:t>
            </a:r>
            <a:r>
              <a:rPr lang="en-US" sz="2400"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t/>
            </a:r>
            <a:br>
              <a:rPr lang="en-US" sz="2400"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br>
            <a:r>
              <a:rPr lang="en-US" sz="2000" dirty="0">
                <a:solidFill>
                  <a:srgbClr val="000000"/>
                </a:solidFill>
                <a:latin typeface="Arial" panose="020B0604020202020204" pitchFamily="34" charset="0"/>
                <a:cs typeface="Arial" panose="020B0604020202020204" pitchFamily="34" charset="0"/>
                <a:sym typeface="HP Simplified Light" panose="020B0404020204020204" pitchFamily="34" charset="0"/>
              </a:rPr>
              <a:t>Accelerate app and service delivery</a:t>
            </a:r>
            <a:endParaRPr lang="en-US" sz="3600" dirty="0">
              <a:solidFill>
                <a:srgbClr val="000000"/>
              </a:solidFill>
              <a:latin typeface="Arial" panose="020B0604020202020204" pitchFamily="34" charset="0"/>
              <a:cs typeface="Arial" panose="020B0604020202020204" pitchFamily="34" charset="0"/>
              <a:sym typeface="HP Simplified Light" panose="020B0404020204020204" pitchFamily="34" charset="0"/>
            </a:endParaRPr>
          </a:p>
        </p:txBody>
      </p:sp>
      <p:sp>
        <p:nvSpPr>
          <p:cNvPr id="12" name="Rectangle 11"/>
          <p:cNvSpPr/>
          <p:nvPr/>
        </p:nvSpPr>
        <p:spPr>
          <a:xfrm>
            <a:off x="2302864" y="3911739"/>
            <a:ext cx="3443978" cy="1077218"/>
          </a:xfrm>
          <a:prstGeom prst="rect">
            <a:avLst/>
          </a:prstGeom>
        </p:spPr>
        <p:txBody>
          <a:bodyPr wrap="square">
            <a:spAutoFit/>
          </a:bodyPr>
          <a:lstStyle/>
          <a:p>
            <a:pPr defTabSz="573144">
              <a:spcBef>
                <a:spcPts val="1200"/>
              </a:spcBef>
              <a:buSzPct val="100000"/>
            </a:pPr>
            <a:r>
              <a:rPr lang="en-US" sz="2400" b="1" dirty="0">
                <a:latin typeface="Arial" panose="020B0604020202020204" pitchFamily="34" charset="0"/>
                <a:cs typeface="Arial" panose="020B0604020202020204" pitchFamily="34" charset="0"/>
                <a:sym typeface="HP Simplified Light" panose="020B0404020204020204" pitchFamily="34" charset="0"/>
              </a:rPr>
              <a:t>Work efficiently </a:t>
            </a:r>
            <a:r>
              <a:rPr lang="en-US" sz="2400"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t/>
            </a:r>
            <a:br>
              <a:rPr lang="en-US" sz="2400"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br>
            <a:r>
              <a:rPr lang="en-US" sz="2000" dirty="0">
                <a:solidFill>
                  <a:prstClr val="black"/>
                </a:solidFill>
                <a:latin typeface="Arial" panose="020B0604020202020204" pitchFamily="34" charset="0"/>
                <a:cs typeface="Arial" panose="020B0604020202020204" pitchFamily="34" charset="0"/>
                <a:sym typeface="HP Simplified Light" panose="020B0404020204020204" pitchFamily="34" charset="0"/>
              </a:rPr>
              <a:t>Reduce operational effort </a:t>
            </a:r>
            <a:br>
              <a:rPr lang="en-US" sz="2000" dirty="0">
                <a:solidFill>
                  <a:prstClr val="black"/>
                </a:solidFill>
                <a:latin typeface="Arial" panose="020B0604020202020204" pitchFamily="34" charset="0"/>
                <a:cs typeface="Arial" panose="020B0604020202020204" pitchFamily="34" charset="0"/>
                <a:sym typeface="HP Simplified Light" panose="020B0404020204020204" pitchFamily="34" charset="0"/>
              </a:rPr>
            </a:br>
            <a:r>
              <a:rPr lang="en-US" sz="2000" dirty="0">
                <a:solidFill>
                  <a:prstClr val="black"/>
                </a:solidFill>
                <a:latin typeface="Arial" panose="020B0604020202020204" pitchFamily="34" charset="0"/>
                <a:cs typeface="Arial" panose="020B0604020202020204" pitchFamily="34" charset="0"/>
                <a:sym typeface="HP Simplified Light" panose="020B0404020204020204" pitchFamily="34" charset="0"/>
              </a:rPr>
              <a:t>and cost </a:t>
            </a:r>
            <a:endParaRPr lang="en-US" sz="2400" dirty="0">
              <a:solidFill>
                <a:prstClr val="black"/>
              </a:solidFill>
              <a:latin typeface="Arial" panose="020B0604020202020204" pitchFamily="34" charset="0"/>
              <a:cs typeface="Arial" panose="020B0604020202020204" pitchFamily="34" charset="0"/>
              <a:sym typeface="HP Simplified Light" panose="020B0404020204020204" pitchFamily="34" charset="0"/>
            </a:endParaRPr>
          </a:p>
        </p:txBody>
      </p:sp>
      <p:sp>
        <p:nvSpPr>
          <p:cNvPr id="13" name="Rectangle 12"/>
          <p:cNvSpPr/>
          <p:nvPr/>
        </p:nvSpPr>
        <p:spPr>
          <a:xfrm>
            <a:off x="7619604" y="4058823"/>
            <a:ext cx="3856620" cy="769441"/>
          </a:xfrm>
          <a:prstGeom prst="rect">
            <a:avLst/>
          </a:prstGeom>
        </p:spPr>
        <p:txBody>
          <a:bodyPr wrap="square">
            <a:spAutoFit/>
          </a:bodyPr>
          <a:lstStyle/>
          <a:p>
            <a:pPr defTabSz="573144">
              <a:spcBef>
                <a:spcPts val="1200"/>
              </a:spcBef>
              <a:buSzPct val="100000"/>
            </a:pPr>
            <a:r>
              <a:rPr lang="en-US" sz="2400" b="1" dirty="0">
                <a:latin typeface="Arial" panose="020B0604020202020204" pitchFamily="34" charset="0"/>
                <a:cs typeface="Arial" panose="020B0604020202020204" pitchFamily="34" charset="0"/>
                <a:sym typeface="HP Simplified Light" panose="020B0404020204020204" pitchFamily="34" charset="0"/>
              </a:rPr>
              <a:t>Unlock value </a:t>
            </a:r>
            <a:r>
              <a:rPr lang="en-US" sz="2400"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t/>
            </a:r>
            <a:br>
              <a:rPr lang="en-US" sz="2400"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br>
            <a:r>
              <a:rPr lang="en-US" sz="2000" dirty="0">
                <a:solidFill>
                  <a:prstClr val="black"/>
                </a:solidFill>
                <a:latin typeface="Arial" panose="020B0604020202020204" pitchFamily="34" charset="0"/>
                <a:cs typeface="Arial" panose="020B0604020202020204" pitchFamily="34" charset="0"/>
                <a:sym typeface="HP Simplified Light" panose="020B0404020204020204" pitchFamily="34" charset="0"/>
              </a:rPr>
              <a:t>Increase productivity and control</a:t>
            </a:r>
            <a:endParaRPr lang="en-US" sz="2400" dirty="0">
              <a:solidFill>
                <a:prstClr val="black"/>
              </a:solidFill>
              <a:latin typeface="Arial" panose="020B0604020202020204" pitchFamily="34" charset="0"/>
              <a:cs typeface="Arial" panose="020B0604020202020204" pitchFamily="34" charset="0"/>
              <a:sym typeface="HP Simplified Light" panose="020B0404020204020204" pitchFamily="34" charset="0"/>
            </a:endParaRPr>
          </a:p>
        </p:txBody>
      </p:sp>
      <p:pic>
        <p:nvPicPr>
          <p:cNvPr id="14" name="Picture 13" descr="unlock.em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83223" y="4002456"/>
            <a:ext cx="598720" cy="902921"/>
          </a:xfrm>
          <a:prstGeom prst="rect">
            <a:avLst/>
          </a:prstGeom>
        </p:spPr>
      </p:pic>
      <p:sp>
        <p:nvSpPr>
          <p:cNvPr id="2" name="Footer Placeholder 1"/>
          <p:cNvSpPr>
            <a:spLocks noGrp="1"/>
          </p:cNvSpPr>
          <p:nvPr>
            <p:ph type="ftr" sz="quarter" idx="11"/>
          </p:nvPr>
        </p:nvSpPr>
        <p:spPr/>
        <p:txBody>
          <a:bodyPr/>
          <a:lstStyle/>
          <a:p>
            <a:r>
              <a:rPr lang="en-US" dirty="0" smtClean="0"/>
              <a:t>For HPE and Channel Partner internal use only</a:t>
            </a:r>
            <a:endParaRPr lang="en-US" dirty="0"/>
          </a:p>
        </p:txBody>
      </p:sp>
      <p:sp>
        <p:nvSpPr>
          <p:cNvPr id="4" name="Slide Number Placeholder 3"/>
          <p:cNvSpPr>
            <a:spLocks noGrp="1"/>
          </p:cNvSpPr>
          <p:nvPr>
            <p:ph type="sldNum" sz="quarter" idx="12"/>
          </p:nvPr>
        </p:nvSpPr>
        <p:spPr/>
        <p:txBody>
          <a:bodyPr/>
          <a:lstStyle/>
          <a:p>
            <a:fld id="{B016F8AB-BCEA-4347-8BA6-BE776009BC89}" type="slidenum">
              <a:rPr lang="en-GB" smtClean="0"/>
              <a:t>4</a:t>
            </a:fld>
            <a:endParaRPr lang="en-GB" dirty="0"/>
          </a:p>
        </p:txBody>
      </p:sp>
    </p:spTree>
    <p:extLst>
      <p:ext uri="{BB962C8B-B14F-4D97-AF65-F5344CB8AC3E}">
        <p14:creationId xmlns:p14="http://schemas.microsoft.com/office/powerpoint/2010/main" val="3656146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a:off x="3276600" y="5410200"/>
            <a:ext cx="1391024"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3" name="Object 2" hidden="1"/>
          <p:cNvGraphicFramePr>
            <a:graphicFrameLocks noChangeAspect="1"/>
          </p:cNvGraphicFramePr>
          <p:nvPr>
            <p:custDataLst>
              <p:tags r:id="rId2"/>
            </p:custDataLst>
            <p:extLst/>
          </p:nvPr>
        </p:nvGraphicFramePr>
        <p:xfrm>
          <a:off x="7941" y="4272"/>
          <a:ext cx="1587" cy="1587"/>
        </p:xfrm>
        <a:graphic>
          <a:graphicData uri="http://schemas.openxmlformats.org/presentationml/2006/ole">
            <mc:AlternateContent xmlns:mc="http://schemas.openxmlformats.org/markup-compatibility/2006">
              <mc:Choice xmlns:v="urn:schemas-microsoft-com:vml" Requires="v">
                <p:oleObj spid="_x0000_s2355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7941" y="4272"/>
                        <a:ext cx="1587" cy="1587"/>
                      </a:xfrm>
                      <a:prstGeom prst="rect">
                        <a:avLst/>
                      </a:prstGeom>
                    </p:spPr>
                  </p:pic>
                </p:oleObj>
              </mc:Fallback>
            </mc:AlternateContent>
          </a:graphicData>
        </a:graphic>
      </p:graphicFrame>
      <p:sp>
        <p:nvSpPr>
          <p:cNvPr id="94" name="Title 1"/>
          <p:cNvSpPr>
            <a:spLocks noGrp="1"/>
          </p:cNvSpPr>
          <p:nvPr>
            <p:ph type="title"/>
          </p:nvPr>
        </p:nvSpPr>
        <p:spPr/>
        <p:txBody>
          <a:bodyPr/>
          <a:lstStyle/>
          <a:p>
            <a:r>
              <a:rPr lang="en-US" dirty="0">
                <a:sym typeface="HP Simplified Light" panose="020B0404020204020204" pitchFamily="34" charset="0"/>
              </a:rPr>
              <a:t>HPE Composable Infrastructure</a:t>
            </a:r>
          </a:p>
        </p:txBody>
      </p:sp>
      <p:sp>
        <p:nvSpPr>
          <p:cNvPr id="25" name="Text Placeholder 9"/>
          <p:cNvSpPr>
            <a:spLocks noGrp="1"/>
          </p:cNvSpPr>
          <p:nvPr>
            <p:ph type="body" sz="quarter" idx="13"/>
          </p:nvPr>
        </p:nvSpPr>
        <p:spPr/>
        <p:txBody>
          <a:bodyPr/>
          <a:lstStyle/>
          <a:p>
            <a:r>
              <a:rPr lang="en-US" dirty="0"/>
              <a:t>Software-defined </a:t>
            </a:r>
            <a:r>
              <a:rPr lang="en-US"/>
              <a:t>modern </a:t>
            </a:r>
            <a:r>
              <a:rPr lang="en-US" smtClean="0"/>
              <a:t>architecture</a:t>
            </a:r>
            <a:endParaRPr lang="en-US" dirty="0"/>
          </a:p>
        </p:txBody>
      </p:sp>
      <p:sp>
        <p:nvSpPr>
          <p:cNvPr id="17" name="Rectangle 16"/>
          <p:cNvSpPr/>
          <p:nvPr/>
        </p:nvSpPr>
        <p:spPr>
          <a:xfrm>
            <a:off x="382828" y="4384311"/>
            <a:ext cx="3308224" cy="1831271"/>
          </a:xfrm>
          <a:prstGeom prst="rect">
            <a:avLst/>
          </a:prstGeom>
        </p:spPr>
        <p:txBody>
          <a:bodyPr wrap="square">
            <a:spAutoFit/>
          </a:bodyPr>
          <a:lstStyle/>
          <a:p>
            <a:pPr defTabSz="913829">
              <a:spcAft>
                <a:spcPts val="600"/>
              </a:spcAft>
            </a:pPr>
            <a:r>
              <a:rPr lang="en-US" b="1" dirty="0">
                <a:latin typeface="Arial" panose="020B0604020202020204" pitchFamily="34" charset="0"/>
                <a:cs typeface="Arial" panose="020B0604020202020204" pitchFamily="34" charset="0"/>
                <a:sym typeface="HP Simplified Light" panose="020B0404020204020204" pitchFamily="34" charset="0"/>
              </a:rPr>
              <a:t>Fluid resource pools</a:t>
            </a:r>
          </a:p>
          <a:p>
            <a:pPr marL="174625" indent="-169863" defTabSz="685388">
              <a:spcAft>
                <a:spcPts val="600"/>
              </a:spcAft>
              <a:buFont typeface="Arial" panose="020B0604020202020204" pitchFamily="34" charset="0"/>
              <a:buChar char="–"/>
            </a:pPr>
            <a:r>
              <a:rPr lang="en-US" sz="1600" dirty="0">
                <a:sym typeface="HP Simplified Light" panose="020B0404020204020204" pitchFamily="34" charset="0"/>
              </a:rPr>
              <a:t>Single infrastructure of disaggregated resource pools</a:t>
            </a:r>
          </a:p>
          <a:p>
            <a:pPr marL="174625" indent="-169863" defTabSz="685388">
              <a:spcAft>
                <a:spcPts val="600"/>
              </a:spcAft>
              <a:buFont typeface="Arial" panose="020B0604020202020204" pitchFamily="34" charset="0"/>
              <a:buChar char="–"/>
            </a:pPr>
            <a:r>
              <a:rPr lang="en-US" sz="1600" dirty="0">
                <a:sym typeface="HP Simplified Light" panose="020B0404020204020204" pitchFamily="34" charset="0"/>
              </a:rPr>
              <a:t>Physical, virtual, and containers    </a:t>
            </a:r>
          </a:p>
          <a:p>
            <a:pPr marL="174625" indent="-169863" defTabSz="685388">
              <a:spcAft>
                <a:spcPts val="600"/>
              </a:spcAft>
              <a:buFont typeface="Arial" panose="020B0604020202020204" pitchFamily="34" charset="0"/>
              <a:buChar char="–"/>
            </a:pPr>
            <a:r>
              <a:rPr lang="en-US" sz="1600" dirty="0">
                <a:sym typeface="HP Simplified Light" panose="020B0404020204020204" pitchFamily="34" charset="0"/>
              </a:rPr>
              <a:t>Auto-integrating of resource capacity</a:t>
            </a:r>
          </a:p>
        </p:txBody>
      </p:sp>
      <p:sp>
        <p:nvSpPr>
          <p:cNvPr id="22" name="Rectangle 21"/>
          <p:cNvSpPr/>
          <p:nvPr/>
        </p:nvSpPr>
        <p:spPr>
          <a:xfrm>
            <a:off x="8725867" y="5227313"/>
            <a:ext cx="3389933" cy="1508105"/>
          </a:xfrm>
          <a:prstGeom prst="rect">
            <a:avLst/>
          </a:prstGeom>
        </p:spPr>
        <p:txBody>
          <a:bodyPr wrap="square">
            <a:spAutoFit/>
          </a:bodyPr>
          <a:lstStyle/>
          <a:p>
            <a:pPr defTabSz="913600">
              <a:spcAft>
                <a:spcPts val="600"/>
              </a:spcAft>
            </a:pPr>
            <a:r>
              <a:rPr lang="en-US" b="1" dirty="0">
                <a:latin typeface="Arial" panose="020B0604020202020204" pitchFamily="34" charset="0"/>
                <a:cs typeface="Arial" panose="020B0604020202020204" pitchFamily="34" charset="0"/>
                <a:sym typeface="HP Simplified Light" panose="020B0404020204020204" pitchFamily="34" charset="0"/>
              </a:rPr>
              <a:t>Software-defined intelligence</a:t>
            </a:r>
          </a:p>
          <a:p>
            <a:pPr marL="174625" lvl="1" indent="-169863">
              <a:spcAft>
                <a:spcPts val="600"/>
              </a:spcAft>
              <a:buSzPct val="80000"/>
              <a:buFont typeface="Arial" panose="020B0604020202020204" pitchFamily="34" charset="0"/>
              <a:buChar char="–"/>
            </a:pPr>
            <a:r>
              <a:rPr lang="en-US" sz="1600" dirty="0">
                <a:sym typeface="HP Simplified Light" panose="020B0404020204020204" pitchFamily="34" charset="0"/>
              </a:rPr>
              <a:t>Template-driven workload composition </a:t>
            </a:r>
          </a:p>
          <a:p>
            <a:pPr marL="174625" lvl="1" indent="-169863">
              <a:spcAft>
                <a:spcPts val="600"/>
              </a:spcAft>
              <a:buSzPct val="80000"/>
              <a:buFont typeface="Arial" panose="020B0604020202020204" pitchFamily="34" charset="0"/>
              <a:buChar char="–"/>
            </a:pPr>
            <a:r>
              <a:rPr lang="en-US" sz="1600" dirty="0">
                <a:sym typeface="HP Simplified Light" panose="020B0404020204020204" pitchFamily="34" charset="0"/>
              </a:rPr>
              <a:t>Non-disruptive, frictionless operations</a:t>
            </a:r>
          </a:p>
        </p:txBody>
      </p:sp>
      <p:cxnSp>
        <p:nvCxnSpPr>
          <p:cNvPr id="24" name="Elbow Connector 23"/>
          <p:cNvCxnSpPr/>
          <p:nvPr/>
        </p:nvCxnSpPr>
        <p:spPr>
          <a:xfrm rot="5400000">
            <a:off x="7817056" y="2895273"/>
            <a:ext cx="1063347" cy="523740"/>
          </a:xfrm>
          <a:prstGeom prst="bentConnector3">
            <a:avLst>
              <a:gd name="adj1" fmla="val 746"/>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8725867" y="2478215"/>
            <a:ext cx="3169918" cy="2077492"/>
          </a:xfrm>
          <a:prstGeom prst="rect">
            <a:avLst/>
          </a:prstGeom>
        </p:spPr>
        <p:txBody>
          <a:bodyPr wrap="square">
            <a:spAutoFit/>
          </a:bodyPr>
          <a:lstStyle/>
          <a:p>
            <a:pPr defTabSz="913600">
              <a:spcAft>
                <a:spcPts val="600"/>
              </a:spcAft>
            </a:pPr>
            <a:r>
              <a:rPr lang="en-US" b="1" dirty="0">
                <a:latin typeface="Arial" panose="020B0604020202020204" pitchFamily="34" charset="0"/>
                <a:cs typeface="Arial" panose="020B0604020202020204" pitchFamily="34" charset="0"/>
                <a:sym typeface="HP Simplified Light" panose="020B0404020204020204" pitchFamily="34" charset="0"/>
              </a:rPr>
              <a:t>Unified API</a:t>
            </a:r>
          </a:p>
          <a:p>
            <a:pPr marL="174625" lvl="1" indent="-169863">
              <a:spcAft>
                <a:spcPts val="600"/>
              </a:spcAft>
              <a:buSzPct val="80000"/>
              <a:buFont typeface="Arial" panose="020B0604020202020204" pitchFamily="34" charset="0"/>
              <a:buChar char="–"/>
            </a:pPr>
            <a:r>
              <a:rPr lang="en-US" sz="1600" dirty="0">
                <a:sym typeface="HP Simplified Light" panose="020B0404020204020204" pitchFamily="34" charset="0"/>
              </a:rPr>
              <a:t>Single line of code to abstract every element of infrastructure</a:t>
            </a:r>
          </a:p>
          <a:p>
            <a:pPr marL="174625" lvl="1" indent="-169863">
              <a:spcAft>
                <a:spcPts val="600"/>
              </a:spcAft>
              <a:buSzPct val="80000"/>
              <a:buFont typeface="Arial" panose="020B0604020202020204" pitchFamily="34" charset="0"/>
              <a:buChar char="–"/>
            </a:pPr>
            <a:r>
              <a:rPr lang="en-US" sz="1600" dirty="0">
                <a:sym typeface="HP Simplified Light" panose="020B0404020204020204" pitchFamily="34" charset="0"/>
              </a:rPr>
              <a:t>Full infrastructure programmability</a:t>
            </a:r>
          </a:p>
          <a:p>
            <a:pPr marL="174625" lvl="1" indent="-169863">
              <a:spcAft>
                <a:spcPts val="600"/>
              </a:spcAft>
              <a:buSzPct val="80000"/>
              <a:buFont typeface="Arial" panose="020B0604020202020204" pitchFamily="34" charset="0"/>
              <a:buChar char="–"/>
            </a:pPr>
            <a:r>
              <a:rPr lang="en-US" sz="1600" dirty="0">
                <a:sym typeface="HP Simplified Light" panose="020B0404020204020204" pitchFamily="34" charset="0"/>
              </a:rPr>
              <a:t>Bare metal interface for Infrastructure as a Service</a:t>
            </a:r>
          </a:p>
        </p:txBody>
      </p:sp>
      <p:grpSp>
        <p:nvGrpSpPr>
          <p:cNvPr id="12" name="Group 11">
            <a:extLst>
              <a:ext uri="{FF2B5EF4-FFF2-40B4-BE49-F238E27FC236}">
                <a16:creationId xmlns:a16="http://schemas.microsoft.com/office/drawing/2014/main" xmlns="" id="{F7BFC978-6862-4710-8FF0-01409C2C8E5F}"/>
              </a:ext>
            </a:extLst>
          </p:cNvPr>
          <p:cNvGrpSpPr/>
          <p:nvPr/>
        </p:nvGrpSpPr>
        <p:grpSpPr>
          <a:xfrm>
            <a:off x="3733800" y="4247225"/>
            <a:ext cx="4670008" cy="1960176"/>
            <a:chOff x="1840796" y="3797215"/>
            <a:chExt cx="4670008" cy="1960176"/>
          </a:xfrm>
        </p:grpSpPr>
        <p:sp>
          <p:nvSpPr>
            <p:cNvPr id="41" name="Rectangle 40">
              <a:extLst>
                <a:ext uri="{FF2B5EF4-FFF2-40B4-BE49-F238E27FC236}">
                  <a16:creationId xmlns:a16="http://schemas.microsoft.com/office/drawing/2014/main" xmlns="" id="{2955902E-787E-4CBD-B613-24D71C3E32B0}"/>
                </a:ext>
              </a:extLst>
            </p:cNvPr>
            <p:cNvSpPr/>
            <p:nvPr/>
          </p:nvSpPr>
          <p:spPr bwMode="ltGray">
            <a:xfrm>
              <a:off x="1840796" y="3797215"/>
              <a:ext cx="4670008" cy="1960176"/>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998" dirty="0">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xmlns="" id="{E65298D0-E182-4BE3-9C92-FE182C4A5979}"/>
                </a:ext>
              </a:extLst>
            </p:cNvPr>
            <p:cNvSpPr/>
            <p:nvPr/>
          </p:nvSpPr>
          <p:spPr>
            <a:xfrm>
              <a:off x="2461549" y="3921932"/>
              <a:ext cx="3478837" cy="369332"/>
            </a:xfrm>
            <a:prstGeom prst="rect">
              <a:avLst/>
            </a:prstGeom>
          </p:spPr>
          <p:txBody>
            <a:bodyPr wrap="none">
              <a:spAutoFit/>
            </a:bodyPr>
            <a:lstStyle/>
            <a:p>
              <a:pPr algn="ctr" defTabSz="609036">
                <a:lnSpc>
                  <a:spcPct val="90000"/>
                </a:lnSpc>
              </a:pPr>
              <a:r>
                <a:rPr lang="en-US" sz="2000" dirty="0">
                  <a:latin typeface="Arial" panose="020B0604020202020204" pitchFamily="34" charset="0"/>
                  <a:cs typeface="Arial" panose="020B0604020202020204" pitchFamily="34" charset="0"/>
                  <a:sym typeface="HP Simplified Light" panose="020B0404020204020204" pitchFamily="34" charset="0"/>
                </a:rPr>
                <a:t>Software-defined intelligence</a:t>
              </a:r>
            </a:p>
          </p:txBody>
        </p:sp>
      </p:grpSp>
      <p:grpSp>
        <p:nvGrpSpPr>
          <p:cNvPr id="15" name="Group 14">
            <a:extLst>
              <a:ext uri="{FF2B5EF4-FFF2-40B4-BE49-F238E27FC236}">
                <a16:creationId xmlns:a16="http://schemas.microsoft.com/office/drawing/2014/main" xmlns="" id="{99FF41BE-91D7-4898-8E09-B5885B88F17E}"/>
              </a:ext>
            </a:extLst>
          </p:cNvPr>
          <p:cNvGrpSpPr/>
          <p:nvPr/>
        </p:nvGrpSpPr>
        <p:grpSpPr>
          <a:xfrm>
            <a:off x="3586137" y="3702398"/>
            <a:ext cx="4935672" cy="2622202"/>
            <a:chOff x="3586137" y="3581400"/>
            <a:chExt cx="4935672" cy="2622202"/>
          </a:xfrm>
        </p:grpSpPr>
        <p:sp>
          <p:nvSpPr>
            <p:cNvPr id="38" name="Rectangle 37">
              <a:extLst>
                <a:ext uri="{FF2B5EF4-FFF2-40B4-BE49-F238E27FC236}">
                  <a16:creationId xmlns:a16="http://schemas.microsoft.com/office/drawing/2014/main" xmlns="" id="{ABC2ED4A-8C70-4D02-B161-6869E2CEB9D9}"/>
                </a:ext>
              </a:extLst>
            </p:cNvPr>
            <p:cNvSpPr/>
            <p:nvPr/>
          </p:nvSpPr>
          <p:spPr>
            <a:xfrm>
              <a:off x="5302642" y="3645187"/>
              <a:ext cx="1454502" cy="369332"/>
            </a:xfrm>
            <a:prstGeom prst="rect">
              <a:avLst/>
            </a:prstGeom>
          </p:spPr>
          <p:txBody>
            <a:bodyPr wrap="none">
              <a:spAutoFit/>
            </a:bodyPr>
            <a:lstStyle/>
            <a:p>
              <a:pPr algn="ctr" defTabSz="609036">
                <a:lnSpc>
                  <a:spcPct val="90000"/>
                </a:lnSpc>
              </a:pPr>
              <a:r>
                <a:rPr lang="en-US" sz="2000" dirty="0">
                  <a:latin typeface="Arial" panose="020B0604020202020204" pitchFamily="34" charset="0"/>
                  <a:cs typeface="Arial" panose="020B0604020202020204" pitchFamily="34" charset="0"/>
                  <a:sym typeface="HP Simplified Light" panose="020B0404020204020204" pitchFamily="34" charset="0"/>
                </a:rPr>
                <a:t>Unified API</a:t>
              </a:r>
            </a:p>
          </p:txBody>
        </p:sp>
        <p:sp>
          <p:nvSpPr>
            <p:cNvPr id="42" name="Rectangle 41">
              <a:extLst>
                <a:ext uri="{FF2B5EF4-FFF2-40B4-BE49-F238E27FC236}">
                  <a16:creationId xmlns:a16="http://schemas.microsoft.com/office/drawing/2014/main" xmlns="" id="{0AD56D67-F924-4D6A-97B4-D0326EC71484}"/>
                </a:ext>
              </a:extLst>
            </p:cNvPr>
            <p:cNvSpPr/>
            <p:nvPr/>
          </p:nvSpPr>
          <p:spPr bwMode="ltGray">
            <a:xfrm>
              <a:off x="3586137" y="3581400"/>
              <a:ext cx="4935672" cy="2622202"/>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899" dirty="0">
                <a:latin typeface="Arial" panose="020B0604020202020204" pitchFamily="34" charset="0"/>
                <a:cs typeface="Arial" panose="020B0604020202020204" pitchFamily="34" charset="0"/>
              </a:endParaRPr>
            </a:p>
          </p:txBody>
        </p:sp>
      </p:grpSp>
      <p:grpSp>
        <p:nvGrpSpPr>
          <p:cNvPr id="4" name="Group 3"/>
          <p:cNvGrpSpPr/>
          <p:nvPr/>
        </p:nvGrpSpPr>
        <p:grpSpPr>
          <a:xfrm>
            <a:off x="3691052" y="1595253"/>
            <a:ext cx="4665766" cy="2058395"/>
            <a:chOff x="3691052" y="1474255"/>
            <a:chExt cx="4665766" cy="2058395"/>
          </a:xfrm>
        </p:grpSpPr>
        <p:sp>
          <p:nvSpPr>
            <p:cNvPr id="37" name="Rectangle 36"/>
            <p:cNvSpPr/>
            <p:nvPr/>
          </p:nvSpPr>
          <p:spPr>
            <a:xfrm>
              <a:off x="3691052" y="3123533"/>
              <a:ext cx="4665766" cy="40911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19">
                <a:lnSpc>
                  <a:spcPct val="90000"/>
                </a:lnSpc>
              </a:pPr>
              <a:r>
                <a:rPr lang="en-US" sz="2400" b="1" dirty="0">
                  <a:solidFill>
                    <a:schemeClr val="tx1"/>
                  </a:solidFill>
                  <a:latin typeface="Arial" panose="020B0604020202020204" pitchFamily="34" charset="0"/>
                  <a:cs typeface="Arial" panose="020B0604020202020204" pitchFamily="34" charset="0"/>
                  <a:sym typeface="HP Simplified Light" panose="020B0404020204020204" pitchFamily="34" charset="0"/>
                </a:rPr>
                <a:t>Composable infrastructure</a:t>
              </a:r>
            </a:p>
          </p:txBody>
        </p:sp>
        <p:grpSp>
          <p:nvGrpSpPr>
            <p:cNvPr id="20" name="Group 19">
              <a:extLst>
                <a:ext uri="{FF2B5EF4-FFF2-40B4-BE49-F238E27FC236}">
                  <a16:creationId xmlns:a16="http://schemas.microsoft.com/office/drawing/2014/main" xmlns="" id="{F7BA2C03-E6FF-4156-A026-F4C1B75A1821}"/>
                </a:ext>
              </a:extLst>
            </p:cNvPr>
            <p:cNvGrpSpPr/>
            <p:nvPr/>
          </p:nvGrpSpPr>
          <p:grpSpPr>
            <a:xfrm>
              <a:off x="4706994" y="2814724"/>
              <a:ext cx="2693958" cy="4331"/>
              <a:chOff x="4682902" y="2814724"/>
              <a:chExt cx="2693958" cy="4331"/>
            </a:xfrm>
          </p:grpSpPr>
          <p:cxnSp>
            <p:nvCxnSpPr>
              <p:cNvPr id="16" name="Connector: Elbow 15">
                <a:extLst>
                  <a:ext uri="{FF2B5EF4-FFF2-40B4-BE49-F238E27FC236}">
                    <a16:creationId xmlns:a16="http://schemas.microsoft.com/office/drawing/2014/main" xmlns="" id="{D325F003-3B74-4DDA-BDED-5611B82E80E9}"/>
                  </a:ext>
                </a:extLst>
              </p:cNvPr>
              <p:cNvCxnSpPr>
                <a:cxnSpLocks/>
              </p:cNvCxnSpPr>
              <p:nvPr/>
            </p:nvCxnSpPr>
            <p:spPr>
              <a:xfrm rot="5400000" flipH="1" flipV="1">
                <a:off x="6734614" y="2176810"/>
                <a:ext cx="4331" cy="1280160"/>
              </a:xfrm>
              <a:prstGeom prst="bentConnector3">
                <a:avLst>
                  <a:gd name="adj1" fmla="val -5278227"/>
                </a:avLst>
              </a:prstGeom>
              <a:ln w="50800">
                <a:solidFill>
                  <a:srgbClr val="01A98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xmlns="" id="{C99E26AB-F1D7-4526-A1D1-C0FD04EDCF90}"/>
                  </a:ext>
                </a:extLst>
              </p:cNvPr>
              <p:cNvCxnSpPr>
                <a:cxnSpLocks/>
              </p:cNvCxnSpPr>
              <p:nvPr/>
            </p:nvCxnSpPr>
            <p:spPr>
              <a:xfrm rot="5400000" flipH="1" flipV="1">
                <a:off x="5320816" y="2176810"/>
                <a:ext cx="4331" cy="1280160"/>
              </a:xfrm>
              <a:prstGeom prst="bentConnector3">
                <a:avLst>
                  <a:gd name="adj1" fmla="val -5278227"/>
                </a:avLst>
              </a:prstGeom>
              <a:ln w="50800">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6002" y="1474255"/>
              <a:ext cx="3627753" cy="1295758"/>
            </a:xfrm>
            <a:prstGeom prst="rect">
              <a:avLst/>
            </a:prstGeom>
          </p:spPr>
        </p:pic>
      </p:grpSp>
      <p:sp>
        <p:nvSpPr>
          <p:cNvPr id="35" name="Rectangle 34">
            <a:extLst>
              <a:ext uri="{FF2B5EF4-FFF2-40B4-BE49-F238E27FC236}">
                <a16:creationId xmlns:a16="http://schemas.microsoft.com/office/drawing/2014/main" xmlns="" id="{7CE7FC53-1B02-4C8E-B559-C7E50E7C43D3}"/>
              </a:ext>
            </a:extLst>
          </p:cNvPr>
          <p:cNvSpPr/>
          <p:nvPr/>
        </p:nvSpPr>
        <p:spPr>
          <a:xfrm>
            <a:off x="4392394" y="4876800"/>
            <a:ext cx="3313332" cy="1017192"/>
          </a:xfrm>
          <a:prstGeom prst="rect">
            <a:avLst/>
          </a:prstGeom>
          <a:solidFill>
            <a:schemeClr val="bg1"/>
          </a:solidFill>
          <a:ln w="571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036">
              <a:lnSpc>
                <a:spcPct val="90000"/>
              </a:lnSpc>
            </a:pPr>
            <a:endParaRPr lang="en-US" sz="1999" dirty="0">
              <a:solidFill>
                <a:schemeClr val="tx1"/>
              </a:solidFill>
              <a:latin typeface="Arial" panose="020B0604020202020204" pitchFamily="34" charset="0"/>
              <a:cs typeface="Arial" panose="020B0604020202020204" pitchFamily="34" charset="0"/>
              <a:sym typeface="HP Simplified Light" panose="020B0404020204020204" pitchFamily="34" charset="0"/>
            </a:endParaRPr>
          </a:p>
        </p:txBody>
      </p:sp>
      <p:sp>
        <p:nvSpPr>
          <p:cNvPr id="63" name="Rectangle 62"/>
          <p:cNvSpPr/>
          <p:nvPr/>
        </p:nvSpPr>
        <p:spPr bwMode="ltGray">
          <a:xfrm>
            <a:off x="4392394" y="4879413"/>
            <a:ext cx="3313332" cy="1013558"/>
          </a:xfrm>
          <a:prstGeom prst="rect">
            <a:avLst/>
          </a:prstGeom>
          <a:solidFill>
            <a:schemeClr val="bg1"/>
          </a:solidFill>
          <a:ln w="38100">
            <a:solidFill>
              <a:schemeClr val="bg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schemeClr val="tx1"/>
              </a:solidFill>
              <a:latin typeface="Arial" panose="020B0604020202020204" pitchFamily="34" charset="0"/>
              <a:cs typeface="Arial" panose="020B0604020202020204" pitchFamily="34" charset="0"/>
            </a:endParaRPr>
          </a:p>
        </p:txBody>
      </p:sp>
      <p:cxnSp>
        <p:nvCxnSpPr>
          <p:cNvPr id="44" name="Straight Connector 43"/>
          <p:cNvCxnSpPr/>
          <p:nvPr/>
        </p:nvCxnSpPr>
        <p:spPr>
          <a:xfrm flipH="1">
            <a:off x="8403808" y="5410200"/>
            <a:ext cx="389674"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51" name="Picture 1" descr="image001">
            <a:extLst>
              <a:ext uri="{FF2B5EF4-FFF2-40B4-BE49-F238E27FC236}">
                <a16:creationId xmlns:a16="http://schemas.microsoft.com/office/drawing/2014/main" xmlns="" id="{45D83DF0-11DF-4BC1-BF65-655FC0BDF88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772400" y="5297804"/>
            <a:ext cx="548421" cy="44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xmlns="" id="{82280C6C-2370-46E2-A93D-FA8BB87C3719}"/>
              </a:ext>
            </a:extLst>
          </p:cNvPr>
          <p:cNvSpPr/>
          <p:nvPr/>
        </p:nvSpPr>
        <p:spPr>
          <a:xfrm>
            <a:off x="4747823" y="4928472"/>
            <a:ext cx="2494594" cy="369332"/>
          </a:xfrm>
          <a:prstGeom prst="rect">
            <a:avLst/>
          </a:prstGeom>
        </p:spPr>
        <p:txBody>
          <a:bodyPr wrap="none">
            <a:spAutoFit/>
          </a:bodyPr>
          <a:lstStyle/>
          <a:p>
            <a:pPr algn="ctr" defTabSz="609036">
              <a:lnSpc>
                <a:spcPct val="90000"/>
              </a:lnSpc>
            </a:pPr>
            <a:r>
              <a:rPr lang="en-US" sz="2000" dirty="0">
                <a:latin typeface="Arial" panose="020B0604020202020204" pitchFamily="34" charset="0"/>
                <a:cs typeface="Arial" panose="020B0604020202020204" pitchFamily="34" charset="0"/>
                <a:sym typeface="HP Simplified Light" panose="020B0404020204020204" pitchFamily="34" charset="0"/>
              </a:rPr>
              <a:t>Fluid resource pools</a:t>
            </a:r>
          </a:p>
        </p:txBody>
      </p:sp>
      <p:pic>
        <p:nvPicPr>
          <p:cNvPr id="52" name="Picture 51">
            <a:extLst>
              <a:ext uri="{FF2B5EF4-FFF2-40B4-BE49-F238E27FC236}">
                <a16:creationId xmlns:a16="http://schemas.microsoft.com/office/drawing/2014/main" xmlns="" id="{42BA21B5-21C0-414B-BD74-7D60D8D2E42B}"/>
              </a:ext>
            </a:extLst>
          </p:cNvPr>
          <p:cNvPicPr>
            <a:picLocks noChangeAspect="1"/>
          </p:cNvPicPr>
          <p:nvPr/>
        </p:nvPicPr>
        <p:blipFill>
          <a:blip r:embed="rId9"/>
          <a:stretch>
            <a:fillRect/>
          </a:stretch>
        </p:blipFill>
        <p:spPr>
          <a:xfrm>
            <a:off x="4947881" y="5279807"/>
            <a:ext cx="2152108" cy="486879"/>
          </a:xfrm>
          <a:prstGeom prst="rect">
            <a:avLst/>
          </a:prstGeom>
        </p:spPr>
      </p:pic>
      <p:sp>
        <p:nvSpPr>
          <p:cNvPr id="2" name="Footer Placeholder 1"/>
          <p:cNvSpPr>
            <a:spLocks noGrp="1"/>
          </p:cNvSpPr>
          <p:nvPr>
            <p:ph type="ftr" sz="quarter" idx="11"/>
          </p:nvPr>
        </p:nvSpPr>
        <p:spPr/>
        <p:txBody>
          <a:bodyPr/>
          <a:lstStyle/>
          <a:p>
            <a:r>
              <a:rPr lang="en-US" smtClean="0"/>
              <a:t>For HPE and Channel Partner internal use only</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t>5</a:t>
            </a:fld>
            <a:endParaRPr lang="en-GB" dirty="0"/>
          </a:p>
        </p:txBody>
      </p:sp>
    </p:spTree>
    <p:extLst>
      <p:ext uri="{BB962C8B-B14F-4D97-AF65-F5344CB8AC3E}">
        <p14:creationId xmlns:p14="http://schemas.microsoft.com/office/powerpoint/2010/main" val="359448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par>
                                <p:cTn id="26" presetID="22" presetClass="entr" presetSubtype="2"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500"/>
                                        <p:tgtEl>
                                          <p:spTgt spid="2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48" grpId="0"/>
      <p:bldP spid="35" grpId="0" animBg="1"/>
      <p:bldP spid="63" grpId="0" animBg="1"/>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737419" y="4508090"/>
            <a:ext cx="3900949" cy="1519084"/>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custDataLst>
              <p:tags r:id="rId2"/>
            </p:custDataLst>
            <p:extLst>
              <p:ext uri="{D42A27DB-BD31-4B8C-83A1-F6EECF244321}">
                <p14:modId xmlns:p14="http://schemas.microsoft.com/office/powerpoint/2010/main" val="2864930796"/>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642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118" y="2118"/>
                        <a:ext cx="2116" cy="2116"/>
                      </a:xfrm>
                      <a:prstGeom prst="rect">
                        <a:avLst/>
                      </a:prstGeom>
                    </p:spPr>
                  </p:pic>
                </p:oleObj>
              </mc:Fallback>
            </mc:AlternateContent>
          </a:graphicData>
        </a:graphic>
      </p:graphicFrame>
      <p:pic>
        <p:nvPicPr>
          <p:cNvPr id="60" name="Picture 59" descr="Mobility_2C.em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96982" y="1406298"/>
            <a:ext cx="398462" cy="600038"/>
          </a:xfrm>
          <a:prstGeom prst="rect">
            <a:avLst/>
          </a:prstGeom>
        </p:spPr>
      </p:pic>
      <p:pic>
        <p:nvPicPr>
          <p:cNvPr id="63" name="Picture 62" descr="Cloud_2C.em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86258" y="1416310"/>
            <a:ext cx="799742" cy="607260"/>
          </a:xfrm>
          <a:prstGeom prst="rect">
            <a:avLst/>
          </a:prstGeom>
        </p:spPr>
      </p:pic>
      <p:pic>
        <p:nvPicPr>
          <p:cNvPr id="64" name="Picture 6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10064" y="1451241"/>
            <a:ext cx="648633" cy="488228"/>
          </a:xfrm>
          <a:prstGeom prst="rect">
            <a:avLst/>
          </a:prstGeom>
        </p:spPr>
      </p:pic>
      <p:pic>
        <p:nvPicPr>
          <p:cNvPr id="65" name="Picture 6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48264" y="1419886"/>
            <a:ext cx="627313" cy="590368"/>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910264" y="1237370"/>
            <a:ext cx="587323" cy="746162"/>
          </a:xfrm>
          <a:prstGeom prst="rect">
            <a:avLst/>
          </a:prstGeom>
        </p:spPr>
      </p:pic>
      <p:sp>
        <p:nvSpPr>
          <p:cNvPr id="70" name="Rectangle 69"/>
          <p:cNvSpPr/>
          <p:nvPr/>
        </p:nvSpPr>
        <p:spPr bwMode="ltGray">
          <a:xfrm>
            <a:off x="742354" y="2481207"/>
            <a:ext cx="735336" cy="3545427"/>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2" name="Rectangle 71"/>
          <p:cNvSpPr/>
          <p:nvPr/>
        </p:nvSpPr>
        <p:spPr bwMode="ltGray">
          <a:xfrm>
            <a:off x="753035" y="5901813"/>
            <a:ext cx="727355" cy="117987"/>
          </a:xfrm>
          <a:prstGeom prst="rect">
            <a:avLst/>
          </a:prstGeom>
          <a:solidFill>
            <a:srgbClr val="01B3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3" name="Rectangle 72"/>
          <p:cNvSpPr/>
          <p:nvPr/>
        </p:nvSpPr>
        <p:spPr bwMode="ltGray">
          <a:xfrm>
            <a:off x="1524000" y="2481207"/>
            <a:ext cx="735336" cy="3545427"/>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4" name="Rectangle 73"/>
          <p:cNvSpPr/>
          <p:nvPr/>
        </p:nvSpPr>
        <p:spPr bwMode="ltGray">
          <a:xfrm>
            <a:off x="1529976" y="5540477"/>
            <a:ext cx="725445" cy="486157"/>
          </a:xfrm>
          <a:prstGeom prst="rect">
            <a:avLst/>
          </a:prstGeom>
          <a:solidFill>
            <a:srgbClr val="3C5A6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5" name="Rectangle 74"/>
          <p:cNvSpPr/>
          <p:nvPr/>
        </p:nvSpPr>
        <p:spPr bwMode="ltGray">
          <a:xfrm>
            <a:off x="2310064" y="2481208"/>
            <a:ext cx="735336" cy="3545427"/>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6" name="Rectangle 75"/>
          <p:cNvSpPr/>
          <p:nvPr/>
        </p:nvSpPr>
        <p:spPr bwMode="ltGray">
          <a:xfrm>
            <a:off x="2324100" y="5702710"/>
            <a:ext cx="721300" cy="323925"/>
          </a:xfrm>
          <a:prstGeom prst="rect">
            <a:avLst/>
          </a:prstGeom>
          <a:solidFill>
            <a:srgbClr val="5B476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7" name="Rectangle 76"/>
          <p:cNvSpPr/>
          <p:nvPr/>
        </p:nvSpPr>
        <p:spPr bwMode="ltGray">
          <a:xfrm>
            <a:off x="3098728" y="2481207"/>
            <a:ext cx="735336" cy="3545427"/>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8" name="Rectangle 77"/>
          <p:cNvSpPr/>
          <p:nvPr/>
        </p:nvSpPr>
        <p:spPr bwMode="ltGray">
          <a:xfrm>
            <a:off x="3100415" y="5555226"/>
            <a:ext cx="733649" cy="464574"/>
          </a:xfrm>
          <a:prstGeom prst="rect">
            <a:avLst/>
          </a:prstGeom>
          <a:solidFill>
            <a:srgbClr val="5E7A7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1" name="Rectangle 80"/>
          <p:cNvSpPr/>
          <p:nvPr/>
        </p:nvSpPr>
        <p:spPr bwMode="ltGray">
          <a:xfrm>
            <a:off x="3881824" y="2481207"/>
            <a:ext cx="747866" cy="3538593"/>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2" name="Rectangle 81"/>
          <p:cNvSpPr/>
          <p:nvPr/>
        </p:nvSpPr>
        <p:spPr bwMode="ltGray">
          <a:xfrm>
            <a:off x="3890682" y="5894438"/>
            <a:ext cx="739008" cy="125362"/>
          </a:xfrm>
          <a:prstGeom prst="rect">
            <a:avLst/>
          </a:prstGeom>
          <a:solidFill>
            <a:srgbClr val="FF8D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3" name="Rectangle 45"/>
          <p:cNvSpPr/>
          <p:nvPr/>
        </p:nvSpPr>
        <p:spPr bwMode="ltGray">
          <a:xfrm>
            <a:off x="747720" y="4838863"/>
            <a:ext cx="735336" cy="1180938"/>
          </a:xfrm>
          <a:prstGeom prst="rect">
            <a:avLst/>
          </a:prstGeom>
          <a:solidFill>
            <a:srgbClr val="01B3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4" name="Rectangle 80"/>
          <p:cNvSpPr/>
          <p:nvPr/>
        </p:nvSpPr>
        <p:spPr bwMode="ltGray">
          <a:xfrm>
            <a:off x="1529366" y="4508090"/>
            <a:ext cx="735336" cy="1518544"/>
          </a:xfrm>
          <a:prstGeom prst="rect">
            <a:avLst/>
          </a:prstGeom>
          <a:solidFill>
            <a:srgbClr val="3C5A6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5" name="Rectangle 91"/>
          <p:cNvSpPr/>
          <p:nvPr/>
        </p:nvSpPr>
        <p:spPr bwMode="ltGray">
          <a:xfrm>
            <a:off x="2318030" y="4191000"/>
            <a:ext cx="735336" cy="1828800"/>
          </a:xfrm>
          <a:prstGeom prst="rect">
            <a:avLst/>
          </a:prstGeom>
          <a:solidFill>
            <a:srgbClr val="5B476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92" name="Rectangle 97"/>
          <p:cNvSpPr/>
          <p:nvPr/>
        </p:nvSpPr>
        <p:spPr bwMode="ltGray">
          <a:xfrm>
            <a:off x="3097160" y="4876800"/>
            <a:ext cx="739733" cy="1143000"/>
          </a:xfrm>
          <a:prstGeom prst="rect">
            <a:avLst/>
          </a:prstGeom>
          <a:solidFill>
            <a:srgbClr val="5E7A7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93" name="Rectangle 103"/>
          <p:cNvSpPr/>
          <p:nvPr/>
        </p:nvSpPr>
        <p:spPr bwMode="ltGray">
          <a:xfrm>
            <a:off x="3878826" y="4191001"/>
            <a:ext cx="753232" cy="1828800"/>
          </a:xfrm>
          <a:prstGeom prst="rect">
            <a:avLst/>
          </a:prstGeom>
          <a:solidFill>
            <a:srgbClr val="FF8D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cxnSp>
        <p:nvCxnSpPr>
          <p:cNvPr id="100" name="Straight Connector 9"/>
          <p:cNvCxnSpPr/>
          <p:nvPr/>
        </p:nvCxnSpPr>
        <p:spPr>
          <a:xfrm>
            <a:off x="1101575" y="2136351"/>
            <a:ext cx="0" cy="840061"/>
          </a:xfrm>
          <a:prstGeom prst="line">
            <a:avLst/>
          </a:prstGeom>
          <a:ln w="381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cxnSp>
        <p:nvCxnSpPr>
          <p:cNvPr id="101" name="Straight Connector 44"/>
          <p:cNvCxnSpPr/>
          <p:nvPr/>
        </p:nvCxnSpPr>
        <p:spPr>
          <a:xfrm>
            <a:off x="1875060" y="2136351"/>
            <a:ext cx="0" cy="840061"/>
          </a:xfrm>
          <a:prstGeom prst="line">
            <a:avLst/>
          </a:prstGeom>
          <a:ln w="381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cxnSp>
        <p:nvCxnSpPr>
          <p:cNvPr id="102" name="Straight Connector 46"/>
          <p:cNvCxnSpPr/>
          <p:nvPr/>
        </p:nvCxnSpPr>
        <p:spPr>
          <a:xfrm>
            <a:off x="2658834" y="2136351"/>
            <a:ext cx="0" cy="840061"/>
          </a:xfrm>
          <a:prstGeom prst="line">
            <a:avLst/>
          </a:prstGeom>
          <a:ln w="381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cxnSp>
        <p:nvCxnSpPr>
          <p:cNvPr id="103" name="Straight Connector 47"/>
          <p:cNvCxnSpPr/>
          <p:nvPr/>
        </p:nvCxnSpPr>
        <p:spPr>
          <a:xfrm>
            <a:off x="3453205" y="2136351"/>
            <a:ext cx="0" cy="840061"/>
          </a:xfrm>
          <a:prstGeom prst="line">
            <a:avLst/>
          </a:prstGeom>
          <a:ln w="381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cxnSp>
        <p:nvCxnSpPr>
          <p:cNvPr id="104" name="Straight Connector 48"/>
          <p:cNvCxnSpPr/>
          <p:nvPr/>
        </p:nvCxnSpPr>
        <p:spPr>
          <a:xfrm>
            <a:off x="4225091" y="2131739"/>
            <a:ext cx="0" cy="840061"/>
          </a:xfrm>
          <a:prstGeom prst="line">
            <a:avLst/>
          </a:prstGeom>
          <a:ln w="381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515162" y="2800800"/>
            <a:ext cx="5935755" cy="1169551"/>
          </a:xfrm>
          <a:prstGeom prst="rect">
            <a:avLst/>
          </a:prstGeom>
        </p:spPr>
        <p:txBody>
          <a:bodyPr wrap="square">
            <a:spAutoFit/>
          </a:bodyPr>
          <a:lstStyle/>
          <a:p>
            <a:pPr marL="460375" lvl="1" indent="-342900" defTabSz="457189">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Preconfigured static physical IT or virtual IT</a:t>
            </a:r>
          </a:p>
          <a:p>
            <a:pPr marL="460375" lvl="1" indent="-342900" defTabSz="457189">
              <a:spcAft>
                <a:spcPts val="60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Over-provisioned </a:t>
            </a:r>
            <a:r>
              <a:rPr lang="en-US" sz="2000" dirty="0">
                <a:solidFill>
                  <a:prstClr val="black"/>
                </a:solidFill>
                <a:latin typeface="Arial" panose="020B0604020202020204" pitchFamily="34" charset="0"/>
                <a:cs typeface="Arial" panose="020B0604020202020204" pitchFamily="34" charset="0"/>
              </a:rPr>
              <a:t>infrastructure</a:t>
            </a:r>
          </a:p>
          <a:p>
            <a:pPr marL="460375" lvl="1" indent="-342900" defTabSz="457189">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Complexity and cost increased with growth</a:t>
            </a:r>
          </a:p>
        </p:txBody>
      </p:sp>
      <p:grpSp>
        <p:nvGrpSpPr>
          <p:cNvPr id="884" name="Group 883"/>
          <p:cNvGrpSpPr/>
          <p:nvPr/>
        </p:nvGrpSpPr>
        <p:grpSpPr>
          <a:xfrm>
            <a:off x="786123" y="4204834"/>
            <a:ext cx="3754269" cy="1652612"/>
            <a:chOff x="786123" y="4128634"/>
            <a:chExt cx="3754269" cy="1652612"/>
          </a:xfrm>
        </p:grpSpPr>
        <p:grpSp>
          <p:nvGrpSpPr>
            <p:cNvPr id="885" name="Group 4"/>
            <p:cNvGrpSpPr>
              <a:grpSpLocks noChangeAspect="1"/>
            </p:cNvGrpSpPr>
            <p:nvPr/>
          </p:nvGrpSpPr>
          <p:grpSpPr bwMode="auto">
            <a:xfrm>
              <a:off x="801958" y="4479292"/>
              <a:ext cx="280487" cy="280561"/>
              <a:chOff x="3668" y="1988"/>
              <a:chExt cx="344" cy="344"/>
            </a:xfrm>
            <a:solidFill>
              <a:srgbClr val="DDDFDF"/>
            </a:solidFill>
          </p:grpSpPr>
          <p:sp>
            <p:nvSpPr>
              <p:cNvPr id="1920" name="Freeform 1919"/>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21" name="Freeform 1920"/>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22"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86" name="Group 4"/>
            <p:cNvGrpSpPr>
              <a:grpSpLocks noChangeAspect="1"/>
            </p:cNvGrpSpPr>
            <p:nvPr/>
          </p:nvGrpSpPr>
          <p:grpSpPr bwMode="auto">
            <a:xfrm>
              <a:off x="1149064" y="4479292"/>
              <a:ext cx="280487" cy="280561"/>
              <a:chOff x="3668" y="1988"/>
              <a:chExt cx="344" cy="344"/>
            </a:xfrm>
            <a:solidFill>
              <a:srgbClr val="DDDFDF"/>
            </a:solidFill>
          </p:grpSpPr>
          <p:sp>
            <p:nvSpPr>
              <p:cNvPr id="1917" name="Freeform 1916"/>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8" name="Freeform 1917"/>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9"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87" name="Group 22"/>
            <p:cNvGrpSpPr>
              <a:grpSpLocks noChangeAspect="1"/>
            </p:cNvGrpSpPr>
            <p:nvPr/>
          </p:nvGrpSpPr>
          <p:grpSpPr bwMode="auto">
            <a:xfrm>
              <a:off x="800247" y="4835068"/>
              <a:ext cx="283130" cy="277652"/>
              <a:chOff x="3688" y="2010"/>
              <a:chExt cx="306" cy="300"/>
            </a:xfrm>
            <a:solidFill>
              <a:srgbClr val="DDDFDF"/>
            </a:solidFill>
          </p:grpSpPr>
          <p:sp>
            <p:nvSpPr>
              <p:cNvPr id="1908"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9"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0"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1"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2"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3"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4"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5"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6"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88" name="Group 22"/>
            <p:cNvGrpSpPr>
              <a:grpSpLocks noChangeAspect="1"/>
            </p:cNvGrpSpPr>
            <p:nvPr/>
          </p:nvGrpSpPr>
          <p:grpSpPr bwMode="auto">
            <a:xfrm>
              <a:off x="1147198" y="4835068"/>
              <a:ext cx="283130" cy="277652"/>
              <a:chOff x="3688" y="2010"/>
              <a:chExt cx="306" cy="300"/>
            </a:xfrm>
            <a:solidFill>
              <a:srgbClr val="DDDFDF"/>
            </a:solidFill>
          </p:grpSpPr>
          <p:sp>
            <p:nvSpPr>
              <p:cNvPr id="1899"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0"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1"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2"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3"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4"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5"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6"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7"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89" name="Group 22"/>
            <p:cNvGrpSpPr>
              <a:grpSpLocks noChangeAspect="1"/>
            </p:cNvGrpSpPr>
            <p:nvPr/>
          </p:nvGrpSpPr>
          <p:grpSpPr bwMode="auto">
            <a:xfrm>
              <a:off x="796413" y="5161646"/>
              <a:ext cx="283130" cy="277652"/>
              <a:chOff x="3688" y="2010"/>
              <a:chExt cx="306" cy="300"/>
            </a:xfrm>
            <a:solidFill>
              <a:srgbClr val="DDDFDF"/>
            </a:solidFill>
          </p:grpSpPr>
          <p:sp>
            <p:nvSpPr>
              <p:cNvPr id="1890"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1"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2"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3"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4"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5"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6"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7"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8"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1" name="Group 890"/>
            <p:cNvGrpSpPr>
              <a:grpSpLocks noChangeAspect="1"/>
            </p:cNvGrpSpPr>
            <p:nvPr/>
          </p:nvGrpSpPr>
          <p:grpSpPr bwMode="auto">
            <a:xfrm>
              <a:off x="1143365" y="5161646"/>
              <a:ext cx="283130" cy="277652"/>
              <a:chOff x="3688" y="2010"/>
              <a:chExt cx="306" cy="300"/>
            </a:xfrm>
            <a:solidFill>
              <a:srgbClr val="DDDFDF"/>
            </a:solidFill>
          </p:grpSpPr>
          <p:sp>
            <p:nvSpPr>
              <p:cNvPr id="1881"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2"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3"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4"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5"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6"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7"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8"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9"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2" name="Group 66"/>
            <p:cNvGrpSpPr>
              <a:grpSpLocks noChangeAspect="1"/>
            </p:cNvGrpSpPr>
            <p:nvPr/>
          </p:nvGrpSpPr>
          <p:grpSpPr bwMode="auto">
            <a:xfrm>
              <a:off x="792835" y="5486021"/>
              <a:ext cx="292488" cy="295225"/>
              <a:chOff x="3675" y="1991"/>
              <a:chExt cx="330" cy="333"/>
            </a:xfrm>
            <a:solidFill>
              <a:srgbClr val="DDDFDF"/>
            </a:solidFill>
          </p:grpSpPr>
          <p:sp>
            <p:nvSpPr>
              <p:cNvPr id="1868"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9"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0"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1"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2"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3"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4"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5"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6"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7"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8"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9"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0"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3" name="Group 66"/>
            <p:cNvGrpSpPr>
              <a:grpSpLocks noChangeAspect="1"/>
            </p:cNvGrpSpPr>
            <p:nvPr/>
          </p:nvGrpSpPr>
          <p:grpSpPr bwMode="auto">
            <a:xfrm>
              <a:off x="1139462" y="5486021"/>
              <a:ext cx="292488" cy="295225"/>
              <a:chOff x="3675" y="1991"/>
              <a:chExt cx="330" cy="333"/>
            </a:xfrm>
            <a:solidFill>
              <a:srgbClr val="DDDFDF"/>
            </a:solidFill>
          </p:grpSpPr>
          <p:sp>
            <p:nvSpPr>
              <p:cNvPr id="1855"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6"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7"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8"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9"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0"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1"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2"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3"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4"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5"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6"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7"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4" name="Group 66"/>
            <p:cNvGrpSpPr>
              <a:grpSpLocks noChangeAspect="1"/>
            </p:cNvGrpSpPr>
            <p:nvPr/>
          </p:nvGrpSpPr>
          <p:grpSpPr bwMode="auto">
            <a:xfrm>
              <a:off x="786123" y="4128634"/>
              <a:ext cx="292488" cy="295225"/>
              <a:chOff x="3675" y="1991"/>
              <a:chExt cx="330" cy="333"/>
            </a:xfrm>
            <a:solidFill>
              <a:srgbClr val="DDDFDF"/>
            </a:solidFill>
          </p:grpSpPr>
          <p:sp>
            <p:nvSpPr>
              <p:cNvPr id="1842"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3"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4"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5"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6"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7"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8"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9"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0"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1"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2"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3"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4"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5" name="Group 66"/>
            <p:cNvGrpSpPr>
              <a:grpSpLocks noChangeAspect="1"/>
            </p:cNvGrpSpPr>
            <p:nvPr/>
          </p:nvGrpSpPr>
          <p:grpSpPr bwMode="auto">
            <a:xfrm>
              <a:off x="1132749" y="4128634"/>
              <a:ext cx="292488" cy="295225"/>
              <a:chOff x="3675" y="1991"/>
              <a:chExt cx="330" cy="333"/>
            </a:xfrm>
            <a:solidFill>
              <a:srgbClr val="DDDFDF"/>
            </a:solidFill>
          </p:grpSpPr>
          <p:sp>
            <p:nvSpPr>
              <p:cNvPr id="1829"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0"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1"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2"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3"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4"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5"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6"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7"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8"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9"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0"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1"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6" name="Group 4"/>
            <p:cNvGrpSpPr>
              <a:grpSpLocks noChangeAspect="1"/>
            </p:cNvGrpSpPr>
            <p:nvPr/>
          </p:nvGrpSpPr>
          <p:grpSpPr bwMode="auto">
            <a:xfrm>
              <a:off x="1569911" y="4479292"/>
              <a:ext cx="280487" cy="280561"/>
              <a:chOff x="3668" y="1988"/>
              <a:chExt cx="344" cy="344"/>
            </a:xfrm>
            <a:solidFill>
              <a:srgbClr val="DDDFDF"/>
            </a:solidFill>
          </p:grpSpPr>
          <p:sp>
            <p:nvSpPr>
              <p:cNvPr id="1826" name="Freeform 1825"/>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7" name="Freeform 1826"/>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8"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7" name="Group 4"/>
            <p:cNvGrpSpPr>
              <a:grpSpLocks noChangeAspect="1"/>
            </p:cNvGrpSpPr>
            <p:nvPr/>
          </p:nvGrpSpPr>
          <p:grpSpPr bwMode="auto">
            <a:xfrm>
              <a:off x="1917018" y="4479292"/>
              <a:ext cx="280487" cy="280561"/>
              <a:chOff x="3668" y="1988"/>
              <a:chExt cx="344" cy="344"/>
            </a:xfrm>
            <a:solidFill>
              <a:srgbClr val="DDDFDF"/>
            </a:solidFill>
          </p:grpSpPr>
          <p:sp>
            <p:nvSpPr>
              <p:cNvPr id="1823" name="Freeform 1822"/>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4" name="Freeform 1823"/>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5"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8" name="Group 22"/>
            <p:cNvGrpSpPr>
              <a:grpSpLocks noChangeAspect="1"/>
            </p:cNvGrpSpPr>
            <p:nvPr/>
          </p:nvGrpSpPr>
          <p:grpSpPr bwMode="auto">
            <a:xfrm>
              <a:off x="1567889" y="4835068"/>
              <a:ext cx="283130" cy="277652"/>
              <a:chOff x="3688" y="2010"/>
              <a:chExt cx="306" cy="300"/>
            </a:xfrm>
            <a:solidFill>
              <a:srgbClr val="DDDFDF"/>
            </a:solidFill>
          </p:grpSpPr>
          <p:sp>
            <p:nvSpPr>
              <p:cNvPr id="1814"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5"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6"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7"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8"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9"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0"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1"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2"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9" name="Group 22"/>
            <p:cNvGrpSpPr>
              <a:grpSpLocks noChangeAspect="1"/>
            </p:cNvGrpSpPr>
            <p:nvPr/>
          </p:nvGrpSpPr>
          <p:grpSpPr bwMode="auto">
            <a:xfrm>
              <a:off x="1914841" y="4835068"/>
              <a:ext cx="283130" cy="277652"/>
              <a:chOff x="3688" y="2010"/>
              <a:chExt cx="306" cy="300"/>
            </a:xfrm>
            <a:solidFill>
              <a:srgbClr val="DDDFDF"/>
            </a:solidFill>
          </p:grpSpPr>
          <p:sp>
            <p:nvSpPr>
              <p:cNvPr id="1805"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6"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7"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8"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9"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0"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1"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2"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3"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0" name="Group 22"/>
            <p:cNvGrpSpPr>
              <a:grpSpLocks noChangeAspect="1"/>
            </p:cNvGrpSpPr>
            <p:nvPr/>
          </p:nvGrpSpPr>
          <p:grpSpPr bwMode="auto">
            <a:xfrm>
              <a:off x="1564057" y="5161646"/>
              <a:ext cx="283130" cy="277652"/>
              <a:chOff x="3688" y="2010"/>
              <a:chExt cx="306" cy="300"/>
            </a:xfrm>
            <a:solidFill>
              <a:srgbClr val="DDDFDF"/>
            </a:solidFill>
          </p:grpSpPr>
          <p:sp>
            <p:nvSpPr>
              <p:cNvPr id="1796"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7"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8"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9"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0"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1"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2"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3"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4"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1" name="Group 22"/>
            <p:cNvGrpSpPr>
              <a:grpSpLocks noChangeAspect="1"/>
            </p:cNvGrpSpPr>
            <p:nvPr/>
          </p:nvGrpSpPr>
          <p:grpSpPr bwMode="auto">
            <a:xfrm>
              <a:off x="1911008" y="5161646"/>
              <a:ext cx="283130" cy="277652"/>
              <a:chOff x="3688" y="2010"/>
              <a:chExt cx="306" cy="300"/>
            </a:xfrm>
            <a:solidFill>
              <a:srgbClr val="DDDFDF"/>
            </a:solidFill>
          </p:grpSpPr>
          <p:sp>
            <p:nvSpPr>
              <p:cNvPr id="1787"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8"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9"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0"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1"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2"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3"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4"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5"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3" name="Group 66"/>
            <p:cNvGrpSpPr>
              <a:grpSpLocks noChangeAspect="1"/>
            </p:cNvGrpSpPr>
            <p:nvPr/>
          </p:nvGrpSpPr>
          <p:grpSpPr bwMode="auto">
            <a:xfrm>
              <a:off x="1559828" y="5486021"/>
              <a:ext cx="292488" cy="295225"/>
              <a:chOff x="3675" y="1991"/>
              <a:chExt cx="330" cy="333"/>
            </a:xfrm>
            <a:solidFill>
              <a:srgbClr val="DDDFDF"/>
            </a:solidFill>
          </p:grpSpPr>
          <p:sp>
            <p:nvSpPr>
              <p:cNvPr id="1774"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5"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6"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7"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8"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9"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0"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1"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2"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3"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4"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5"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6"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4" name="Group 66"/>
            <p:cNvGrpSpPr>
              <a:grpSpLocks noChangeAspect="1"/>
            </p:cNvGrpSpPr>
            <p:nvPr/>
          </p:nvGrpSpPr>
          <p:grpSpPr bwMode="auto">
            <a:xfrm>
              <a:off x="1906454" y="5486021"/>
              <a:ext cx="292488" cy="295225"/>
              <a:chOff x="3675" y="1991"/>
              <a:chExt cx="330" cy="333"/>
            </a:xfrm>
            <a:solidFill>
              <a:srgbClr val="DDDFDF"/>
            </a:solidFill>
          </p:grpSpPr>
          <p:sp>
            <p:nvSpPr>
              <p:cNvPr id="1761"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2"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3"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4"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5"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6"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7"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8"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9"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0"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1"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2"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3"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5" name="Group 904"/>
            <p:cNvGrpSpPr>
              <a:grpSpLocks noChangeAspect="1"/>
            </p:cNvGrpSpPr>
            <p:nvPr/>
          </p:nvGrpSpPr>
          <p:grpSpPr bwMode="auto">
            <a:xfrm>
              <a:off x="1553115" y="4128634"/>
              <a:ext cx="292488" cy="295225"/>
              <a:chOff x="3675" y="1991"/>
              <a:chExt cx="330" cy="333"/>
            </a:xfrm>
            <a:solidFill>
              <a:srgbClr val="DDDFDF"/>
            </a:solidFill>
          </p:grpSpPr>
          <p:sp>
            <p:nvSpPr>
              <p:cNvPr id="1748"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9"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0"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1"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2"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3"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4"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5"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6"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7"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8"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9"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0"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6" name="Group 66"/>
            <p:cNvGrpSpPr>
              <a:grpSpLocks noChangeAspect="1"/>
            </p:cNvGrpSpPr>
            <p:nvPr/>
          </p:nvGrpSpPr>
          <p:grpSpPr bwMode="auto">
            <a:xfrm>
              <a:off x="1899742" y="4128634"/>
              <a:ext cx="292488" cy="295225"/>
              <a:chOff x="3675" y="1991"/>
              <a:chExt cx="330" cy="333"/>
            </a:xfrm>
            <a:solidFill>
              <a:srgbClr val="DDDFDF"/>
            </a:solidFill>
          </p:grpSpPr>
          <p:sp>
            <p:nvSpPr>
              <p:cNvPr id="1735"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6"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7"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8"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9"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0"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1"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2"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3"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4"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5"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6"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7"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7" name="Group 4"/>
            <p:cNvGrpSpPr>
              <a:grpSpLocks noChangeAspect="1"/>
            </p:cNvGrpSpPr>
            <p:nvPr/>
          </p:nvGrpSpPr>
          <p:grpSpPr bwMode="auto">
            <a:xfrm>
              <a:off x="2359988" y="4479292"/>
              <a:ext cx="280487" cy="280561"/>
              <a:chOff x="3668" y="1988"/>
              <a:chExt cx="344" cy="344"/>
            </a:xfrm>
            <a:solidFill>
              <a:srgbClr val="DDDFDF"/>
            </a:solidFill>
          </p:grpSpPr>
          <p:sp>
            <p:nvSpPr>
              <p:cNvPr id="1732" name="Freeform 1731"/>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3" name="Freeform 1732"/>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4"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8" name="Group 4"/>
            <p:cNvGrpSpPr>
              <a:grpSpLocks noChangeAspect="1"/>
            </p:cNvGrpSpPr>
            <p:nvPr/>
          </p:nvGrpSpPr>
          <p:grpSpPr bwMode="auto">
            <a:xfrm>
              <a:off x="2707095" y="4479292"/>
              <a:ext cx="280487" cy="280561"/>
              <a:chOff x="3668" y="1988"/>
              <a:chExt cx="344" cy="344"/>
            </a:xfrm>
            <a:solidFill>
              <a:srgbClr val="DDDFDF"/>
            </a:solidFill>
          </p:grpSpPr>
          <p:sp>
            <p:nvSpPr>
              <p:cNvPr id="1729" name="Freeform 1728"/>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0" name="Freeform 1729"/>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1"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9" name="Group 22"/>
            <p:cNvGrpSpPr>
              <a:grpSpLocks noChangeAspect="1"/>
            </p:cNvGrpSpPr>
            <p:nvPr/>
          </p:nvGrpSpPr>
          <p:grpSpPr bwMode="auto">
            <a:xfrm>
              <a:off x="2357655" y="4835068"/>
              <a:ext cx="283130" cy="277652"/>
              <a:chOff x="3688" y="2010"/>
              <a:chExt cx="306" cy="300"/>
            </a:xfrm>
            <a:solidFill>
              <a:srgbClr val="DDDFDF"/>
            </a:solidFill>
          </p:grpSpPr>
          <p:sp>
            <p:nvSpPr>
              <p:cNvPr id="1720"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1"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2"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3"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4"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5"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6"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7"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8"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0" name="Group 22"/>
            <p:cNvGrpSpPr>
              <a:grpSpLocks noChangeAspect="1"/>
            </p:cNvGrpSpPr>
            <p:nvPr/>
          </p:nvGrpSpPr>
          <p:grpSpPr bwMode="auto">
            <a:xfrm>
              <a:off x="2704607" y="4835068"/>
              <a:ext cx="283130" cy="277652"/>
              <a:chOff x="3688" y="2010"/>
              <a:chExt cx="306" cy="300"/>
            </a:xfrm>
            <a:solidFill>
              <a:srgbClr val="DDDFDF"/>
            </a:solidFill>
          </p:grpSpPr>
          <p:sp>
            <p:nvSpPr>
              <p:cNvPr id="1711"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2"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3"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4"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5"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6"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7"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8"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9"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1" name="Group 22"/>
            <p:cNvGrpSpPr>
              <a:grpSpLocks noChangeAspect="1"/>
            </p:cNvGrpSpPr>
            <p:nvPr/>
          </p:nvGrpSpPr>
          <p:grpSpPr bwMode="auto">
            <a:xfrm>
              <a:off x="2353821" y="5161646"/>
              <a:ext cx="283130" cy="277652"/>
              <a:chOff x="3688" y="2010"/>
              <a:chExt cx="306" cy="300"/>
            </a:xfrm>
            <a:solidFill>
              <a:srgbClr val="DDDFDF"/>
            </a:solidFill>
          </p:grpSpPr>
          <p:sp>
            <p:nvSpPr>
              <p:cNvPr id="1702"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3"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4"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5"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6"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7"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8"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9"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0"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2" name="Group 22"/>
            <p:cNvGrpSpPr>
              <a:grpSpLocks noChangeAspect="1"/>
            </p:cNvGrpSpPr>
            <p:nvPr/>
          </p:nvGrpSpPr>
          <p:grpSpPr bwMode="auto">
            <a:xfrm>
              <a:off x="2700772" y="5161646"/>
              <a:ext cx="283130" cy="277652"/>
              <a:chOff x="3688" y="2010"/>
              <a:chExt cx="306" cy="300"/>
            </a:xfrm>
            <a:solidFill>
              <a:srgbClr val="DDDFDF"/>
            </a:solidFill>
          </p:grpSpPr>
          <p:sp>
            <p:nvSpPr>
              <p:cNvPr id="1693"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4"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5"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6"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7"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8"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9"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0"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1"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3" name="Group 66"/>
            <p:cNvGrpSpPr>
              <a:grpSpLocks noChangeAspect="1"/>
            </p:cNvGrpSpPr>
            <p:nvPr/>
          </p:nvGrpSpPr>
          <p:grpSpPr bwMode="auto">
            <a:xfrm>
              <a:off x="2348943" y="5486021"/>
              <a:ext cx="292488" cy="295225"/>
              <a:chOff x="3675" y="1991"/>
              <a:chExt cx="330" cy="333"/>
            </a:xfrm>
            <a:solidFill>
              <a:srgbClr val="DDDFDF"/>
            </a:solidFill>
          </p:grpSpPr>
          <p:sp>
            <p:nvSpPr>
              <p:cNvPr id="1680"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1"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2"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3"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4"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5"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6"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7"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8"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9"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0"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1"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2"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4" name="Group 66"/>
            <p:cNvGrpSpPr>
              <a:grpSpLocks noChangeAspect="1"/>
            </p:cNvGrpSpPr>
            <p:nvPr/>
          </p:nvGrpSpPr>
          <p:grpSpPr bwMode="auto">
            <a:xfrm>
              <a:off x="2695569" y="5486021"/>
              <a:ext cx="292488" cy="295225"/>
              <a:chOff x="3675" y="1991"/>
              <a:chExt cx="330" cy="333"/>
            </a:xfrm>
            <a:solidFill>
              <a:srgbClr val="DDDFDF"/>
            </a:solidFill>
          </p:grpSpPr>
          <p:sp>
            <p:nvSpPr>
              <p:cNvPr id="1667"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8"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9"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0"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1"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2"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3"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4"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5"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6"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7"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8"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9"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5" name="Group 66"/>
            <p:cNvGrpSpPr>
              <a:grpSpLocks noChangeAspect="1"/>
            </p:cNvGrpSpPr>
            <p:nvPr/>
          </p:nvGrpSpPr>
          <p:grpSpPr bwMode="auto">
            <a:xfrm>
              <a:off x="2342230" y="4128634"/>
              <a:ext cx="292488" cy="295225"/>
              <a:chOff x="3675" y="1991"/>
              <a:chExt cx="330" cy="333"/>
            </a:xfrm>
            <a:solidFill>
              <a:srgbClr val="DDDFDF"/>
            </a:solidFill>
          </p:grpSpPr>
          <p:sp>
            <p:nvSpPr>
              <p:cNvPr id="1654"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5"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6"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7"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8"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9"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0"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1"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2"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3"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4"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5"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6"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6" name="Group 66"/>
            <p:cNvGrpSpPr>
              <a:grpSpLocks noChangeAspect="1"/>
            </p:cNvGrpSpPr>
            <p:nvPr/>
          </p:nvGrpSpPr>
          <p:grpSpPr bwMode="auto">
            <a:xfrm>
              <a:off x="2688857" y="4128634"/>
              <a:ext cx="292488" cy="295225"/>
              <a:chOff x="3675" y="1991"/>
              <a:chExt cx="330" cy="333"/>
            </a:xfrm>
            <a:solidFill>
              <a:srgbClr val="DDDFDF"/>
            </a:solidFill>
          </p:grpSpPr>
          <p:sp>
            <p:nvSpPr>
              <p:cNvPr id="1641"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2"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3"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4"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5"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6"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7"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8"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9"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0"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1"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2"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3"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7" name="Group 4"/>
            <p:cNvGrpSpPr>
              <a:grpSpLocks noChangeAspect="1"/>
            </p:cNvGrpSpPr>
            <p:nvPr/>
          </p:nvGrpSpPr>
          <p:grpSpPr bwMode="auto">
            <a:xfrm>
              <a:off x="3127937" y="4479292"/>
              <a:ext cx="280487" cy="280561"/>
              <a:chOff x="3668" y="1988"/>
              <a:chExt cx="344" cy="344"/>
            </a:xfrm>
            <a:solidFill>
              <a:srgbClr val="DDDFDF"/>
            </a:solidFill>
          </p:grpSpPr>
          <p:sp>
            <p:nvSpPr>
              <p:cNvPr id="1638" name="Freeform 1637"/>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9" name="Freeform 1638"/>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0"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8" name="Group 22"/>
            <p:cNvGrpSpPr>
              <a:grpSpLocks noChangeAspect="1"/>
            </p:cNvGrpSpPr>
            <p:nvPr/>
          </p:nvGrpSpPr>
          <p:grpSpPr bwMode="auto">
            <a:xfrm>
              <a:off x="3125295" y="4835068"/>
              <a:ext cx="283130" cy="277652"/>
              <a:chOff x="3688" y="2010"/>
              <a:chExt cx="306" cy="300"/>
            </a:xfrm>
            <a:solidFill>
              <a:srgbClr val="DDDFDF"/>
            </a:solidFill>
          </p:grpSpPr>
          <p:sp>
            <p:nvSpPr>
              <p:cNvPr id="1629"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0"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1"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2"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3"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4"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5"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6"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7"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9" name="Group 22"/>
            <p:cNvGrpSpPr>
              <a:grpSpLocks noChangeAspect="1"/>
            </p:cNvGrpSpPr>
            <p:nvPr/>
          </p:nvGrpSpPr>
          <p:grpSpPr bwMode="auto">
            <a:xfrm>
              <a:off x="3121460" y="5161646"/>
              <a:ext cx="283130" cy="277652"/>
              <a:chOff x="3688" y="2010"/>
              <a:chExt cx="306" cy="300"/>
            </a:xfrm>
            <a:solidFill>
              <a:srgbClr val="DDDFDF"/>
            </a:solidFill>
          </p:grpSpPr>
          <p:sp>
            <p:nvSpPr>
              <p:cNvPr id="1620"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1"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2"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3"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4"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5"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6"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7"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8"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0" name="Group 66"/>
            <p:cNvGrpSpPr>
              <a:grpSpLocks noChangeAspect="1"/>
            </p:cNvGrpSpPr>
            <p:nvPr/>
          </p:nvGrpSpPr>
          <p:grpSpPr bwMode="auto">
            <a:xfrm>
              <a:off x="3115935" y="5486021"/>
              <a:ext cx="292488" cy="295225"/>
              <a:chOff x="3675" y="1991"/>
              <a:chExt cx="330" cy="333"/>
            </a:xfrm>
            <a:solidFill>
              <a:srgbClr val="DDDFDF"/>
            </a:solidFill>
          </p:grpSpPr>
          <p:sp>
            <p:nvSpPr>
              <p:cNvPr id="1607"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8"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9"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0"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1"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2"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3"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4"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5"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6"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7"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8"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9"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1" name="Group 4"/>
            <p:cNvGrpSpPr>
              <a:grpSpLocks noChangeAspect="1"/>
            </p:cNvGrpSpPr>
            <p:nvPr/>
          </p:nvGrpSpPr>
          <p:grpSpPr bwMode="auto">
            <a:xfrm>
              <a:off x="3491447" y="4479292"/>
              <a:ext cx="280487" cy="280561"/>
              <a:chOff x="3668" y="1988"/>
              <a:chExt cx="344" cy="344"/>
            </a:xfrm>
            <a:solidFill>
              <a:srgbClr val="DDDFDF"/>
            </a:solidFill>
          </p:grpSpPr>
          <p:sp>
            <p:nvSpPr>
              <p:cNvPr id="1604" name="Freeform 1603"/>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5" name="Freeform 1604"/>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6"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2" name="Group 22"/>
            <p:cNvGrpSpPr>
              <a:grpSpLocks noChangeAspect="1"/>
            </p:cNvGrpSpPr>
            <p:nvPr/>
          </p:nvGrpSpPr>
          <p:grpSpPr bwMode="auto">
            <a:xfrm>
              <a:off x="3488959" y="4835068"/>
              <a:ext cx="283130" cy="277652"/>
              <a:chOff x="3688" y="2010"/>
              <a:chExt cx="306" cy="300"/>
            </a:xfrm>
            <a:solidFill>
              <a:srgbClr val="DDDFDF"/>
            </a:solidFill>
          </p:grpSpPr>
          <p:sp>
            <p:nvSpPr>
              <p:cNvPr id="1595"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6"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7"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8"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9"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0"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1"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2"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3"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3" name="Group 22"/>
            <p:cNvGrpSpPr>
              <a:grpSpLocks noChangeAspect="1"/>
            </p:cNvGrpSpPr>
            <p:nvPr/>
          </p:nvGrpSpPr>
          <p:grpSpPr bwMode="auto">
            <a:xfrm>
              <a:off x="3485125" y="5161646"/>
              <a:ext cx="283130" cy="277652"/>
              <a:chOff x="3688" y="2010"/>
              <a:chExt cx="306" cy="300"/>
            </a:xfrm>
            <a:solidFill>
              <a:srgbClr val="DDDFDF"/>
            </a:solidFill>
          </p:grpSpPr>
          <p:sp>
            <p:nvSpPr>
              <p:cNvPr id="1586"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7"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8"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9"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0"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1"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2"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3"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4"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4" name="Group 66"/>
            <p:cNvGrpSpPr>
              <a:grpSpLocks noChangeAspect="1"/>
            </p:cNvGrpSpPr>
            <p:nvPr/>
          </p:nvGrpSpPr>
          <p:grpSpPr bwMode="auto">
            <a:xfrm>
              <a:off x="3479922" y="5486021"/>
              <a:ext cx="292488" cy="295225"/>
              <a:chOff x="3675" y="1991"/>
              <a:chExt cx="330" cy="333"/>
            </a:xfrm>
            <a:solidFill>
              <a:srgbClr val="DDDFDF"/>
            </a:solidFill>
          </p:grpSpPr>
          <p:sp>
            <p:nvSpPr>
              <p:cNvPr id="1573"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4"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5"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6"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7"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8"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9"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0"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1"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2"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3"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4"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5"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5" name="Group 66"/>
            <p:cNvGrpSpPr>
              <a:grpSpLocks noChangeAspect="1"/>
            </p:cNvGrpSpPr>
            <p:nvPr/>
          </p:nvGrpSpPr>
          <p:grpSpPr bwMode="auto">
            <a:xfrm>
              <a:off x="3109223" y="4128634"/>
              <a:ext cx="292488" cy="295225"/>
              <a:chOff x="3675" y="1991"/>
              <a:chExt cx="330" cy="333"/>
            </a:xfrm>
            <a:solidFill>
              <a:srgbClr val="DDDFDF"/>
            </a:solidFill>
          </p:grpSpPr>
          <p:sp>
            <p:nvSpPr>
              <p:cNvPr id="1560"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1"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2"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3"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4"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5"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6"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7"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8"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9"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0"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1"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2"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6" name="Group 66"/>
            <p:cNvGrpSpPr>
              <a:grpSpLocks noChangeAspect="1"/>
            </p:cNvGrpSpPr>
            <p:nvPr/>
          </p:nvGrpSpPr>
          <p:grpSpPr bwMode="auto">
            <a:xfrm>
              <a:off x="3473209" y="4128634"/>
              <a:ext cx="292488" cy="295225"/>
              <a:chOff x="3675" y="1991"/>
              <a:chExt cx="330" cy="333"/>
            </a:xfrm>
            <a:solidFill>
              <a:srgbClr val="DDDFDF"/>
            </a:solidFill>
          </p:grpSpPr>
          <p:sp>
            <p:nvSpPr>
              <p:cNvPr id="1547"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8"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9"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0"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1"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2"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3"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4"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5"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6"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7"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8"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9"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7" name="Group 4"/>
            <p:cNvGrpSpPr>
              <a:grpSpLocks noChangeAspect="1"/>
            </p:cNvGrpSpPr>
            <p:nvPr/>
          </p:nvGrpSpPr>
          <p:grpSpPr bwMode="auto">
            <a:xfrm>
              <a:off x="3919663" y="4479292"/>
              <a:ext cx="280487" cy="280561"/>
              <a:chOff x="3668" y="1988"/>
              <a:chExt cx="344" cy="344"/>
            </a:xfrm>
            <a:solidFill>
              <a:srgbClr val="DDDFDF"/>
            </a:solidFill>
          </p:grpSpPr>
          <p:sp>
            <p:nvSpPr>
              <p:cNvPr id="1544" name="Freeform 1543"/>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5" name="Freeform 1544"/>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6"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8" name="Group 22"/>
            <p:cNvGrpSpPr>
              <a:grpSpLocks noChangeAspect="1"/>
            </p:cNvGrpSpPr>
            <p:nvPr/>
          </p:nvGrpSpPr>
          <p:grpSpPr bwMode="auto">
            <a:xfrm>
              <a:off x="3917020" y="4835068"/>
              <a:ext cx="283130" cy="277652"/>
              <a:chOff x="3688" y="2010"/>
              <a:chExt cx="306" cy="300"/>
            </a:xfrm>
            <a:solidFill>
              <a:srgbClr val="DDDFDF"/>
            </a:solidFill>
          </p:grpSpPr>
          <p:sp>
            <p:nvSpPr>
              <p:cNvPr id="1535"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6"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7"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8"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9"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0"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1"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2"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3"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9" name="Group 22"/>
            <p:cNvGrpSpPr>
              <a:grpSpLocks noChangeAspect="1"/>
            </p:cNvGrpSpPr>
            <p:nvPr/>
          </p:nvGrpSpPr>
          <p:grpSpPr bwMode="auto">
            <a:xfrm>
              <a:off x="3913187" y="5161646"/>
              <a:ext cx="283130" cy="277652"/>
              <a:chOff x="3688" y="2010"/>
              <a:chExt cx="306" cy="300"/>
            </a:xfrm>
            <a:solidFill>
              <a:srgbClr val="DDDFDF"/>
            </a:solidFill>
          </p:grpSpPr>
          <p:sp>
            <p:nvSpPr>
              <p:cNvPr id="1010"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11"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12"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29"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0"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1"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2"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3"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4"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0" name="Group 66"/>
            <p:cNvGrpSpPr>
              <a:grpSpLocks noChangeAspect="1"/>
            </p:cNvGrpSpPr>
            <p:nvPr/>
          </p:nvGrpSpPr>
          <p:grpSpPr bwMode="auto">
            <a:xfrm>
              <a:off x="3907662" y="5486021"/>
              <a:ext cx="292488" cy="295225"/>
              <a:chOff x="3675" y="1991"/>
              <a:chExt cx="330" cy="333"/>
            </a:xfrm>
            <a:solidFill>
              <a:srgbClr val="DDDFDF"/>
            </a:solidFill>
          </p:grpSpPr>
          <p:sp>
            <p:nvSpPr>
              <p:cNvPr id="997"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8"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9"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0"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1"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2"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3"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4"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5"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6"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7"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8"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9"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1" name="Group 66"/>
            <p:cNvGrpSpPr>
              <a:grpSpLocks noChangeAspect="1"/>
            </p:cNvGrpSpPr>
            <p:nvPr/>
          </p:nvGrpSpPr>
          <p:grpSpPr bwMode="auto">
            <a:xfrm>
              <a:off x="3900949" y="4128634"/>
              <a:ext cx="292488" cy="295225"/>
              <a:chOff x="3675" y="1991"/>
              <a:chExt cx="330" cy="333"/>
            </a:xfrm>
            <a:solidFill>
              <a:srgbClr val="DDDFDF"/>
            </a:solidFill>
          </p:grpSpPr>
          <p:sp>
            <p:nvSpPr>
              <p:cNvPr id="984"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5"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6"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7"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8"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9"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0"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1"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2"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3"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4"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5"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6"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2" name="Group 4"/>
            <p:cNvGrpSpPr>
              <a:grpSpLocks noChangeAspect="1"/>
            </p:cNvGrpSpPr>
            <p:nvPr/>
          </p:nvGrpSpPr>
          <p:grpSpPr bwMode="auto">
            <a:xfrm>
              <a:off x="4259905" y="4479292"/>
              <a:ext cx="280487" cy="280561"/>
              <a:chOff x="3668" y="1988"/>
              <a:chExt cx="344" cy="344"/>
            </a:xfrm>
            <a:solidFill>
              <a:srgbClr val="DDDFDF"/>
            </a:solidFill>
          </p:grpSpPr>
          <p:sp>
            <p:nvSpPr>
              <p:cNvPr id="981" name="Freeform 980"/>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2" name="Freeform 981"/>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3"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3" name="Group 22"/>
            <p:cNvGrpSpPr>
              <a:grpSpLocks noChangeAspect="1"/>
            </p:cNvGrpSpPr>
            <p:nvPr/>
          </p:nvGrpSpPr>
          <p:grpSpPr bwMode="auto">
            <a:xfrm>
              <a:off x="4257262" y="4835068"/>
              <a:ext cx="283130" cy="277652"/>
              <a:chOff x="3688" y="2010"/>
              <a:chExt cx="306" cy="300"/>
            </a:xfrm>
            <a:solidFill>
              <a:srgbClr val="DDDFDF"/>
            </a:solidFill>
          </p:grpSpPr>
          <p:sp>
            <p:nvSpPr>
              <p:cNvPr id="972"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3"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4"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5"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6"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7"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8"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9"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0"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4" name="Group 22"/>
            <p:cNvGrpSpPr>
              <a:grpSpLocks noChangeAspect="1"/>
            </p:cNvGrpSpPr>
            <p:nvPr/>
          </p:nvGrpSpPr>
          <p:grpSpPr bwMode="auto">
            <a:xfrm>
              <a:off x="4253429" y="5161646"/>
              <a:ext cx="283130" cy="277652"/>
              <a:chOff x="3688" y="2010"/>
              <a:chExt cx="306" cy="300"/>
            </a:xfrm>
            <a:solidFill>
              <a:srgbClr val="DDDFDF"/>
            </a:solidFill>
          </p:grpSpPr>
          <p:sp>
            <p:nvSpPr>
              <p:cNvPr id="963"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4"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5"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6"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7"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8"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9"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0"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1"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5" name="Group 66"/>
            <p:cNvGrpSpPr>
              <a:grpSpLocks noChangeAspect="1"/>
            </p:cNvGrpSpPr>
            <p:nvPr/>
          </p:nvGrpSpPr>
          <p:grpSpPr bwMode="auto">
            <a:xfrm>
              <a:off x="4247904" y="5486021"/>
              <a:ext cx="292488" cy="295225"/>
              <a:chOff x="3675" y="1991"/>
              <a:chExt cx="330" cy="333"/>
            </a:xfrm>
            <a:solidFill>
              <a:srgbClr val="DDDFDF"/>
            </a:solidFill>
          </p:grpSpPr>
          <p:sp>
            <p:nvSpPr>
              <p:cNvPr id="950"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1"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2"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3"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4"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5"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6"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7"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8"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9"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0"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1"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2"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6" name="Group 66"/>
            <p:cNvGrpSpPr>
              <a:grpSpLocks noChangeAspect="1"/>
            </p:cNvGrpSpPr>
            <p:nvPr/>
          </p:nvGrpSpPr>
          <p:grpSpPr bwMode="auto">
            <a:xfrm>
              <a:off x="4241191" y="4128634"/>
              <a:ext cx="292488" cy="295225"/>
              <a:chOff x="3675" y="1991"/>
              <a:chExt cx="330" cy="333"/>
            </a:xfrm>
            <a:solidFill>
              <a:srgbClr val="DDDFDF"/>
            </a:solidFill>
          </p:grpSpPr>
          <p:sp>
            <p:nvSpPr>
              <p:cNvPr id="937"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38"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39"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0"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1"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2"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3"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4"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5"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6"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7"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8"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9"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sp>
        <p:nvSpPr>
          <p:cNvPr id="11" name="Rectangle 10"/>
          <p:cNvSpPr/>
          <p:nvPr/>
        </p:nvSpPr>
        <p:spPr bwMode="ltGray">
          <a:xfrm>
            <a:off x="2310985" y="4191660"/>
            <a:ext cx="741931" cy="320723"/>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1924" name="Rectangle 1923"/>
          <p:cNvSpPr/>
          <p:nvPr/>
        </p:nvSpPr>
        <p:spPr bwMode="ltGray">
          <a:xfrm>
            <a:off x="3881136" y="4168877"/>
            <a:ext cx="750627" cy="351651"/>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grpSp>
        <p:nvGrpSpPr>
          <p:cNvPr id="6" name="Group 5"/>
          <p:cNvGrpSpPr/>
          <p:nvPr/>
        </p:nvGrpSpPr>
        <p:grpSpPr>
          <a:xfrm>
            <a:off x="758406" y="2493753"/>
            <a:ext cx="3838354" cy="2362818"/>
            <a:chOff x="6067646" y="5288020"/>
            <a:chExt cx="3838354" cy="2362818"/>
          </a:xfrm>
        </p:grpSpPr>
        <p:sp>
          <p:nvSpPr>
            <p:cNvPr id="4" name="Rectangle 3"/>
            <p:cNvSpPr/>
            <p:nvPr/>
          </p:nvSpPr>
          <p:spPr bwMode="ltGray">
            <a:xfrm>
              <a:off x="6079521" y="7471596"/>
              <a:ext cx="736765" cy="166255"/>
            </a:xfrm>
            <a:prstGeom prst="rect">
              <a:avLst/>
            </a:prstGeom>
            <a:solidFill>
              <a:srgbClr val="DDDFDF"/>
            </a:solid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 name="TextBox 6"/>
            <p:cNvSpPr txBox="1"/>
            <p:nvPr/>
          </p:nvSpPr>
          <p:spPr>
            <a:xfrm>
              <a:off x="6067646" y="5288020"/>
              <a:ext cx="3838354" cy="2362818"/>
            </a:xfrm>
            <a:custGeom>
              <a:avLst/>
              <a:gdLst>
                <a:gd name="connsiteX0" fmla="*/ 0 w 3838354"/>
                <a:gd name="connsiteY0" fmla="*/ 0 h 1692442"/>
                <a:gd name="connsiteX1" fmla="*/ 3838354 w 3838354"/>
                <a:gd name="connsiteY1" fmla="*/ 0 h 1692442"/>
                <a:gd name="connsiteX2" fmla="*/ 3838354 w 3838354"/>
                <a:gd name="connsiteY2" fmla="*/ 1692442 h 1692442"/>
                <a:gd name="connsiteX3" fmla="*/ 0 w 3838354"/>
                <a:gd name="connsiteY3" fmla="*/ 1692442 h 1692442"/>
                <a:gd name="connsiteX4" fmla="*/ 0 w 3838354"/>
                <a:gd name="connsiteY4" fmla="*/ 0 h 1692442"/>
                <a:gd name="connsiteX0" fmla="*/ 0 w 3838354"/>
                <a:gd name="connsiteY0" fmla="*/ 0 h 1693454"/>
                <a:gd name="connsiteX1" fmla="*/ 3838354 w 3838354"/>
                <a:gd name="connsiteY1" fmla="*/ 0 h 1693454"/>
                <a:gd name="connsiteX2" fmla="*/ 3838354 w 3838354"/>
                <a:gd name="connsiteY2" fmla="*/ 1692442 h 1693454"/>
                <a:gd name="connsiteX3" fmla="*/ 2308465 w 3838354"/>
                <a:gd name="connsiteY3" fmla="*/ 1693454 h 1693454"/>
                <a:gd name="connsiteX4" fmla="*/ 0 w 3838354"/>
                <a:gd name="connsiteY4" fmla="*/ 1692442 h 1693454"/>
                <a:gd name="connsiteX5" fmla="*/ 0 w 3838354"/>
                <a:gd name="connsiteY5" fmla="*/ 0 h 1693454"/>
                <a:gd name="connsiteX0" fmla="*/ 0 w 3838354"/>
                <a:gd name="connsiteY0" fmla="*/ 0 h 1693454"/>
                <a:gd name="connsiteX1" fmla="*/ 3838354 w 3838354"/>
                <a:gd name="connsiteY1" fmla="*/ 0 h 1693454"/>
                <a:gd name="connsiteX2" fmla="*/ 3838354 w 3838354"/>
                <a:gd name="connsiteY2" fmla="*/ 1692442 h 1693454"/>
                <a:gd name="connsiteX3" fmla="*/ 3097360 w 3838354"/>
                <a:gd name="connsiteY3" fmla="*/ 1687478 h 1693454"/>
                <a:gd name="connsiteX4" fmla="*/ 2308465 w 3838354"/>
                <a:gd name="connsiteY4" fmla="*/ 1693454 h 1693454"/>
                <a:gd name="connsiteX5" fmla="*/ 0 w 3838354"/>
                <a:gd name="connsiteY5" fmla="*/ 1692442 h 1693454"/>
                <a:gd name="connsiteX6" fmla="*/ 0 w 3838354"/>
                <a:gd name="connsiteY6" fmla="*/ 0 h 1693454"/>
                <a:gd name="connsiteX0" fmla="*/ 0 w 3838354"/>
                <a:gd name="connsiteY0" fmla="*/ 0 h 1693454"/>
                <a:gd name="connsiteX1" fmla="*/ 3838354 w 3838354"/>
                <a:gd name="connsiteY1" fmla="*/ 0 h 1693454"/>
                <a:gd name="connsiteX2" fmla="*/ 3838354 w 3838354"/>
                <a:gd name="connsiteY2" fmla="*/ 1692442 h 1693454"/>
                <a:gd name="connsiteX3" fmla="*/ 3097360 w 3838354"/>
                <a:gd name="connsiteY3" fmla="*/ 1687478 h 1693454"/>
                <a:gd name="connsiteX4" fmla="*/ 2457877 w 3838354"/>
                <a:gd name="connsiteY4" fmla="*/ 1681501 h 1693454"/>
                <a:gd name="connsiteX5" fmla="*/ 2308465 w 3838354"/>
                <a:gd name="connsiteY5" fmla="*/ 1693454 h 1693454"/>
                <a:gd name="connsiteX6" fmla="*/ 0 w 3838354"/>
                <a:gd name="connsiteY6" fmla="*/ 1692442 h 1693454"/>
                <a:gd name="connsiteX7" fmla="*/ 0 w 3838354"/>
                <a:gd name="connsiteY7" fmla="*/ 0 h 1693454"/>
                <a:gd name="connsiteX0" fmla="*/ 0 w 3838354"/>
                <a:gd name="connsiteY0" fmla="*/ 0 h 1693454"/>
                <a:gd name="connsiteX1" fmla="*/ 3838354 w 3838354"/>
                <a:gd name="connsiteY1" fmla="*/ 0 h 1693454"/>
                <a:gd name="connsiteX2" fmla="*/ 3838354 w 3838354"/>
                <a:gd name="connsiteY2" fmla="*/ 1692442 h 1693454"/>
                <a:gd name="connsiteX3" fmla="*/ 3097360 w 3838354"/>
                <a:gd name="connsiteY3" fmla="*/ 1687478 h 1693454"/>
                <a:gd name="connsiteX4" fmla="*/ 2834395 w 3838354"/>
                <a:gd name="connsiteY4" fmla="*/ 1675525 h 1693454"/>
                <a:gd name="connsiteX5" fmla="*/ 2457877 w 3838354"/>
                <a:gd name="connsiteY5" fmla="*/ 1681501 h 1693454"/>
                <a:gd name="connsiteX6" fmla="*/ 2308465 w 3838354"/>
                <a:gd name="connsiteY6" fmla="*/ 1693454 h 1693454"/>
                <a:gd name="connsiteX7" fmla="*/ 0 w 3838354"/>
                <a:gd name="connsiteY7" fmla="*/ 1692442 h 1693454"/>
                <a:gd name="connsiteX8" fmla="*/ 0 w 3838354"/>
                <a:gd name="connsiteY8" fmla="*/ 0 h 1693454"/>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2834395 w 3838354"/>
                <a:gd name="connsiteY4" fmla="*/ 1675525 h 2362818"/>
                <a:gd name="connsiteX5" fmla="*/ 2314441 w 3838354"/>
                <a:gd name="connsiteY5" fmla="*/ 2362818 h 2362818"/>
                <a:gd name="connsiteX6" fmla="*/ 2308465 w 3838354"/>
                <a:gd name="connsiteY6" fmla="*/ 1693454 h 2362818"/>
                <a:gd name="connsiteX7" fmla="*/ 0 w 3838354"/>
                <a:gd name="connsiteY7" fmla="*/ 1692442 h 2362818"/>
                <a:gd name="connsiteX8" fmla="*/ 0 w 3838354"/>
                <a:gd name="connsiteY8"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0 w 3838354"/>
                <a:gd name="connsiteY7" fmla="*/ 1692442 h 2362818"/>
                <a:gd name="connsiteX8" fmla="*/ 0 w 3838354"/>
                <a:gd name="connsiteY8"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0 w 3838354"/>
                <a:gd name="connsiteY8" fmla="*/ 1692442 h 2362818"/>
                <a:gd name="connsiteX9" fmla="*/ 0 w 3838354"/>
                <a:gd name="connsiteY9"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921924 w 3838354"/>
                <a:gd name="connsiteY8" fmla="*/ 1681501 h 2362818"/>
                <a:gd name="connsiteX9" fmla="*/ 0 w 3838354"/>
                <a:gd name="connsiteY9" fmla="*/ 1692442 h 2362818"/>
                <a:gd name="connsiteX10" fmla="*/ 0 w 3838354"/>
                <a:gd name="connsiteY10"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921924 w 3838354"/>
                <a:gd name="connsiteY8" fmla="*/ 1681501 h 2362818"/>
                <a:gd name="connsiteX9" fmla="*/ 485642 w 3838354"/>
                <a:gd name="connsiteY9" fmla="*/ 1687478 h 2362818"/>
                <a:gd name="connsiteX10" fmla="*/ 0 w 3838354"/>
                <a:gd name="connsiteY10" fmla="*/ 1692442 h 2362818"/>
                <a:gd name="connsiteX11" fmla="*/ 0 w 3838354"/>
                <a:gd name="connsiteY11"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921924 w 3838354"/>
                <a:gd name="connsiteY8" fmla="*/ 1681501 h 2362818"/>
                <a:gd name="connsiteX9" fmla="*/ 736654 w 3838354"/>
                <a:gd name="connsiteY9" fmla="*/ 2350867 h 2362818"/>
                <a:gd name="connsiteX10" fmla="*/ 0 w 3838354"/>
                <a:gd name="connsiteY10" fmla="*/ 1692442 h 2362818"/>
                <a:gd name="connsiteX11" fmla="*/ 0 w 3838354"/>
                <a:gd name="connsiteY11"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1125124 w 3838354"/>
                <a:gd name="connsiteY8" fmla="*/ 1681501 h 2362818"/>
                <a:gd name="connsiteX9" fmla="*/ 921924 w 3838354"/>
                <a:gd name="connsiteY9" fmla="*/ 1681501 h 2362818"/>
                <a:gd name="connsiteX10" fmla="*/ 736654 w 3838354"/>
                <a:gd name="connsiteY10" fmla="*/ 2350867 h 2362818"/>
                <a:gd name="connsiteX11" fmla="*/ 0 w 3838354"/>
                <a:gd name="connsiteY11" fmla="*/ 1692442 h 2362818"/>
                <a:gd name="connsiteX12" fmla="*/ 0 w 3838354"/>
                <a:gd name="connsiteY12"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1537500 w 3838354"/>
                <a:gd name="connsiteY8" fmla="*/ 1992277 h 2362818"/>
                <a:gd name="connsiteX9" fmla="*/ 921924 w 3838354"/>
                <a:gd name="connsiteY9" fmla="*/ 1681501 h 2362818"/>
                <a:gd name="connsiteX10" fmla="*/ 736654 w 3838354"/>
                <a:gd name="connsiteY10" fmla="*/ 2350867 h 2362818"/>
                <a:gd name="connsiteX11" fmla="*/ 0 w 3838354"/>
                <a:gd name="connsiteY11" fmla="*/ 1692442 h 2362818"/>
                <a:gd name="connsiteX12" fmla="*/ 0 w 3838354"/>
                <a:gd name="connsiteY12"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1537500 w 3838354"/>
                <a:gd name="connsiteY8" fmla="*/ 1992277 h 2362818"/>
                <a:gd name="connsiteX9" fmla="*/ 748607 w 3838354"/>
                <a:gd name="connsiteY9" fmla="*/ 1998254 h 2362818"/>
                <a:gd name="connsiteX10" fmla="*/ 736654 w 3838354"/>
                <a:gd name="connsiteY10" fmla="*/ 2350867 h 2362818"/>
                <a:gd name="connsiteX11" fmla="*/ 0 w 3838354"/>
                <a:gd name="connsiteY11" fmla="*/ 1692442 h 2362818"/>
                <a:gd name="connsiteX12" fmla="*/ 0 w 3838354"/>
                <a:gd name="connsiteY12"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1537500 w 3838354"/>
                <a:gd name="connsiteY8" fmla="*/ 1992277 h 2362818"/>
                <a:gd name="connsiteX9" fmla="*/ 748607 w 3838354"/>
                <a:gd name="connsiteY9" fmla="*/ 1998254 h 2362818"/>
                <a:gd name="connsiteX10" fmla="*/ 736654 w 3838354"/>
                <a:gd name="connsiteY10" fmla="*/ 2350867 h 2362818"/>
                <a:gd name="connsiteX11" fmla="*/ 0 w 3838354"/>
                <a:gd name="connsiteY11" fmla="*/ 2355830 h 2362818"/>
                <a:gd name="connsiteX12" fmla="*/ 0 w 3838354"/>
                <a:gd name="connsiteY12"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1537500 w 3838354"/>
                <a:gd name="connsiteY8" fmla="*/ 1992277 h 2362818"/>
                <a:gd name="connsiteX9" fmla="*/ 748607 w 3838354"/>
                <a:gd name="connsiteY9" fmla="*/ 1998254 h 2362818"/>
                <a:gd name="connsiteX10" fmla="*/ 742631 w 3838354"/>
                <a:gd name="connsiteY10" fmla="*/ 2350867 h 2362818"/>
                <a:gd name="connsiteX11" fmla="*/ 0 w 3838354"/>
                <a:gd name="connsiteY11" fmla="*/ 2355830 h 2362818"/>
                <a:gd name="connsiteX12" fmla="*/ 0 w 3838354"/>
                <a:gd name="connsiteY12" fmla="*/ 0 h 236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8354" h="2362818">
                  <a:moveTo>
                    <a:pt x="0" y="0"/>
                  </a:moveTo>
                  <a:lnTo>
                    <a:pt x="3838354" y="0"/>
                  </a:lnTo>
                  <a:lnTo>
                    <a:pt x="3838354" y="1692442"/>
                  </a:lnTo>
                  <a:lnTo>
                    <a:pt x="3097360" y="1687478"/>
                  </a:lnTo>
                  <a:lnTo>
                    <a:pt x="3097360" y="2356843"/>
                  </a:lnTo>
                  <a:lnTo>
                    <a:pt x="2314441" y="2362818"/>
                  </a:lnTo>
                  <a:lnTo>
                    <a:pt x="2308465" y="1693454"/>
                  </a:lnTo>
                  <a:lnTo>
                    <a:pt x="1537501" y="1687478"/>
                  </a:lnTo>
                  <a:cubicBezTo>
                    <a:pt x="1537501" y="1789078"/>
                    <a:pt x="1537500" y="1890677"/>
                    <a:pt x="1537500" y="1992277"/>
                  </a:cubicBezTo>
                  <a:lnTo>
                    <a:pt x="748607" y="1998254"/>
                  </a:lnTo>
                  <a:lnTo>
                    <a:pt x="742631" y="2350867"/>
                  </a:lnTo>
                  <a:lnTo>
                    <a:pt x="0" y="2355830"/>
                  </a:lnTo>
                  <a:lnTo>
                    <a:pt x="0" y="0"/>
                  </a:lnTo>
                  <a:close/>
                </a:path>
              </a:pathLst>
            </a:custGeom>
            <a:noFill/>
            <a:ln w="57150">
              <a:solidFill>
                <a:schemeClr val="tx1"/>
              </a:solidFill>
              <a:miter lim="800000"/>
            </a:ln>
          </p:spPr>
          <p:txBody>
            <a:bodyPr wrap="square" lIns="0" tIns="0" rIns="0" bIns="0" rtlCol="0" anchor="ctr" anchorCtr="0">
              <a:noAutofit/>
            </a:bodyPr>
            <a:lstStyle/>
            <a:p>
              <a:pPr algn="ctr">
                <a:lnSpc>
                  <a:spcPct val="90000"/>
                </a:lnSpc>
              </a:pPr>
              <a:r>
                <a:rPr lang="en-US" sz="2600" b="1" dirty="0" smtClean="0">
                  <a:latin typeface="Arial" panose="020B0604020202020204" pitchFamily="34" charset="0"/>
                  <a:cs typeface="Arial" panose="020B0604020202020204" pitchFamily="34" charset="0"/>
                </a:rPr>
                <a:t>Underutilized capacity</a:t>
              </a:r>
            </a:p>
            <a:p>
              <a:pPr algn="ctr">
                <a:lnSpc>
                  <a:spcPct val="90000"/>
                </a:lnSpc>
              </a:pPr>
              <a:r>
                <a:rPr lang="en-US" sz="2600" b="1" dirty="0" smtClean="0">
                  <a:latin typeface="Arial" panose="020B0604020202020204" pitchFamily="34" charset="0"/>
                  <a:cs typeface="Arial" panose="020B0604020202020204" pitchFamily="34" charset="0"/>
                </a:rPr>
                <a:t>Negative ROI</a:t>
              </a:r>
              <a:endParaRPr lang="en-US" sz="2600" b="1" dirty="0">
                <a:latin typeface="Arial" panose="020B0604020202020204" pitchFamily="34" charset="0"/>
                <a:cs typeface="Arial" panose="020B0604020202020204" pitchFamily="34" charset="0"/>
              </a:endParaRPr>
            </a:p>
          </p:txBody>
        </p:sp>
      </p:grpSp>
      <p:sp>
        <p:nvSpPr>
          <p:cNvPr id="8" name="Title 7"/>
          <p:cNvSpPr>
            <a:spLocks noGrp="1"/>
          </p:cNvSpPr>
          <p:nvPr>
            <p:ph type="title"/>
          </p:nvPr>
        </p:nvSpPr>
        <p:spPr/>
        <p:txBody>
          <a:bodyPr/>
          <a:lstStyle/>
          <a:p>
            <a:r>
              <a:rPr lang="en-US" dirty="0">
                <a:latin typeface="Arial" panose="020B0604020202020204" pitchFamily="34" charset="0"/>
                <a:cs typeface="Arial" panose="020B0604020202020204" pitchFamily="34" charset="0"/>
              </a:rPr>
              <a:t>Traditional infrastructure is static, complex and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strands resources</a:t>
            </a:r>
            <a:endParaRPr lang="en-GB" dirty="0"/>
          </a:p>
        </p:txBody>
      </p:sp>
      <p:sp>
        <p:nvSpPr>
          <p:cNvPr id="5" name="Footer Placeholder 4"/>
          <p:cNvSpPr>
            <a:spLocks noGrp="1"/>
          </p:cNvSpPr>
          <p:nvPr>
            <p:ph type="ftr" sz="quarter" idx="11"/>
          </p:nvPr>
        </p:nvSpPr>
        <p:spPr/>
        <p:txBody>
          <a:bodyPr/>
          <a:lstStyle/>
          <a:p>
            <a:r>
              <a:rPr lang="en-US" dirty="0" smtClean="0"/>
              <a:t>For HPE and Channel Partner internal use only</a:t>
            </a:r>
            <a:endParaRPr lang="en-US" dirty="0"/>
          </a:p>
        </p:txBody>
      </p:sp>
      <p:sp>
        <p:nvSpPr>
          <p:cNvPr id="9" name="Slide Number Placeholder 8"/>
          <p:cNvSpPr>
            <a:spLocks noGrp="1"/>
          </p:cNvSpPr>
          <p:nvPr>
            <p:ph type="sldNum" sz="quarter" idx="12"/>
          </p:nvPr>
        </p:nvSpPr>
        <p:spPr/>
        <p:txBody>
          <a:bodyPr/>
          <a:lstStyle/>
          <a:p>
            <a:fld id="{B016F8AB-BCEA-4347-8BA6-BE776009BC89}" type="slidenum">
              <a:rPr lang="en-GB" smtClean="0"/>
              <a:t>6</a:t>
            </a:fld>
            <a:endParaRPr lang="en-GB" dirty="0"/>
          </a:p>
        </p:txBody>
      </p:sp>
    </p:spTree>
    <p:extLst>
      <p:ext uri="{BB962C8B-B14F-4D97-AF65-F5344CB8AC3E}">
        <p14:creationId xmlns:p14="http://schemas.microsoft.com/office/powerpoint/2010/main" val="3836443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884"/>
                                        </p:tgtEl>
                                        <p:attrNameLst>
                                          <p:attrName>style.visibility</p:attrName>
                                        </p:attrNameLst>
                                      </p:cBhvr>
                                      <p:to>
                                        <p:strVal val="visible"/>
                                      </p:to>
                                    </p:set>
                                  </p:childTnLst>
                                </p:cTn>
                              </p:par>
                            </p:childTnLst>
                          </p:cTn>
                        </p:par>
                        <p:par>
                          <p:cTn id="23" fill="hold">
                            <p:stCondLst>
                              <p:cond delay="500"/>
                            </p:stCondLst>
                            <p:childTnLst>
                              <p:par>
                                <p:cTn id="24" presetID="2" presetClass="entr" presetSubtype="4" decel="100000"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additive="base">
                                        <p:cTn id="26" dur="1000" fill="hold"/>
                                        <p:tgtEl>
                                          <p:spTgt spid="60"/>
                                        </p:tgtEl>
                                        <p:attrNameLst>
                                          <p:attrName>ppt_x</p:attrName>
                                        </p:attrNameLst>
                                      </p:cBhvr>
                                      <p:tavLst>
                                        <p:tav tm="0">
                                          <p:val>
                                            <p:strVal val="#ppt_x"/>
                                          </p:val>
                                        </p:tav>
                                        <p:tav tm="100000">
                                          <p:val>
                                            <p:strVal val="#ppt_x"/>
                                          </p:val>
                                        </p:tav>
                                      </p:tavLst>
                                    </p:anim>
                                    <p:anim calcmode="lin" valueType="num">
                                      <p:cBhvr additive="base">
                                        <p:cTn id="27" dur="1000" fill="hold"/>
                                        <p:tgtEl>
                                          <p:spTgt spid="60"/>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 calcmode="lin" valueType="num">
                                      <p:cBhvr additive="base">
                                        <p:cTn id="30" dur="1000" fill="hold"/>
                                        <p:tgtEl>
                                          <p:spTgt spid="63"/>
                                        </p:tgtEl>
                                        <p:attrNameLst>
                                          <p:attrName>ppt_x</p:attrName>
                                        </p:attrNameLst>
                                      </p:cBhvr>
                                      <p:tavLst>
                                        <p:tav tm="0">
                                          <p:val>
                                            <p:strVal val="#ppt_x"/>
                                          </p:val>
                                        </p:tav>
                                        <p:tav tm="100000">
                                          <p:val>
                                            <p:strVal val="#ppt_x"/>
                                          </p:val>
                                        </p:tav>
                                      </p:tavLst>
                                    </p:anim>
                                    <p:anim calcmode="lin" valueType="num">
                                      <p:cBhvr additive="base">
                                        <p:cTn id="31" dur="1000" fill="hold"/>
                                        <p:tgtEl>
                                          <p:spTgt spid="63"/>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additive="base">
                                        <p:cTn id="34" dur="1000" fill="hold"/>
                                        <p:tgtEl>
                                          <p:spTgt spid="64"/>
                                        </p:tgtEl>
                                        <p:attrNameLst>
                                          <p:attrName>ppt_x</p:attrName>
                                        </p:attrNameLst>
                                      </p:cBhvr>
                                      <p:tavLst>
                                        <p:tav tm="0">
                                          <p:val>
                                            <p:strVal val="#ppt_x"/>
                                          </p:val>
                                        </p:tav>
                                        <p:tav tm="100000">
                                          <p:val>
                                            <p:strVal val="#ppt_x"/>
                                          </p:val>
                                        </p:tav>
                                      </p:tavLst>
                                    </p:anim>
                                    <p:anim calcmode="lin" valueType="num">
                                      <p:cBhvr additive="base">
                                        <p:cTn id="35" dur="1000" fill="hold"/>
                                        <p:tgtEl>
                                          <p:spTgt spid="64"/>
                                        </p:tgtEl>
                                        <p:attrNameLst>
                                          <p:attrName>ppt_y</p:attrName>
                                        </p:attrNameLst>
                                      </p:cBhvr>
                                      <p:tavLst>
                                        <p:tav tm="0">
                                          <p:val>
                                            <p:strVal val="1+#ppt_h/2"/>
                                          </p:val>
                                        </p:tav>
                                        <p:tav tm="100000">
                                          <p:val>
                                            <p:strVal val="#ppt_y"/>
                                          </p:val>
                                        </p:tav>
                                      </p:tavLst>
                                    </p:anim>
                                  </p:childTnLst>
                                </p:cTn>
                              </p:par>
                              <p:par>
                                <p:cTn id="36" presetID="2" presetClass="entr" presetSubtype="4" decel="10000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additive="base">
                                        <p:cTn id="38" dur="1000" fill="hold"/>
                                        <p:tgtEl>
                                          <p:spTgt spid="65"/>
                                        </p:tgtEl>
                                        <p:attrNameLst>
                                          <p:attrName>ppt_x</p:attrName>
                                        </p:attrNameLst>
                                      </p:cBhvr>
                                      <p:tavLst>
                                        <p:tav tm="0">
                                          <p:val>
                                            <p:strVal val="#ppt_x"/>
                                          </p:val>
                                        </p:tav>
                                        <p:tav tm="100000">
                                          <p:val>
                                            <p:strVal val="#ppt_x"/>
                                          </p:val>
                                        </p:tav>
                                      </p:tavLst>
                                    </p:anim>
                                    <p:anim calcmode="lin" valueType="num">
                                      <p:cBhvr additive="base">
                                        <p:cTn id="39" dur="1000" fill="hold"/>
                                        <p:tgtEl>
                                          <p:spTgt spid="65"/>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additive="base">
                                        <p:cTn id="42" dur="1000" fill="hold"/>
                                        <p:tgtEl>
                                          <p:spTgt spid="69"/>
                                        </p:tgtEl>
                                        <p:attrNameLst>
                                          <p:attrName>ppt_x</p:attrName>
                                        </p:attrNameLst>
                                      </p:cBhvr>
                                      <p:tavLst>
                                        <p:tav tm="0">
                                          <p:val>
                                            <p:strVal val="#ppt_x"/>
                                          </p:val>
                                        </p:tav>
                                        <p:tav tm="100000">
                                          <p:val>
                                            <p:strVal val="#ppt_x"/>
                                          </p:val>
                                        </p:tav>
                                      </p:tavLst>
                                    </p:anim>
                                    <p:anim calcmode="lin" valueType="num">
                                      <p:cBhvr additive="base">
                                        <p:cTn id="43" dur="1000" fill="hold"/>
                                        <p:tgtEl>
                                          <p:spTgt spid="69"/>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2" presetClass="entr" presetSubtype="4"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down)">
                                      <p:cBhvr>
                                        <p:cTn id="47" dur="500"/>
                                        <p:tgtEl>
                                          <p:spTgt spid="7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down)">
                                      <p:cBhvr>
                                        <p:cTn id="50" dur="500"/>
                                        <p:tgtEl>
                                          <p:spTgt spid="7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ipe(down)">
                                      <p:cBhvr>
                                        <p:cTn id="53" dur="500"/>
                                        <p:tgtEl>
                                          <p:spTgt spid="7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wipe(down)">
                                      <p:cBhvr>
                                        <p:cTn id="56" dur="500"/>
                                        <p:tgtEl>
                                          <p:spTgt spid="78"/>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wipe(down)">
                                      <p:cBhvr>
                                        <p:cTn id="59" dur="500"/>
                                        <p:tgtEl>
                                          <p:spTgt spid="82"/>
                                        </p:tgtEl>
                                      </p:cBhvr>
                                    </p:animEffect>
                                  </p:childTnLst>
                                </p:cTn>
                              </p:par>
                            </p:childTnLst>
                          </p:cTn>
                        </p:par>
                        <p:par>
                          <p:cTn id="60" fill="hold">
                            <p:stCondLst>
                              <p:cond delay="2000"/>
                            </p:stCondLst>
                            <p:childTnLst>
                              <p:par>
                                <p:cTn id="61" presetID="22" presetClass="entr" presetSubtype="1" repeatCount="indefinite" fill="hold" nodeType="after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wipe(up)">
                                      <p:cBhvr>
                                        <p:cTn id="63" dur="1500"/>
                                        <p:tgtEl>
                                          <p:spTgt spid="100"/>
                                        </p:tgtEl>
                                      </p:cBhvr>
                                    </p:animEffect>
                                  </p:childTnLst>
                                </p:cTn>
                              </p:par>
                              <p:par>
                                <p:cTn id="64" presetID="22" presetClass="entr" presetSubtype="1" repeatCount="indefinite" fill="hold" nodeType="with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wipe(up)">
                                      <p:cBhvr>
                                        <p:cTn id="66" dur="1500"/>
                                        <p:tgtEl>
                                          <p:spTgt spid="101"/>
                                        </p:tgtEl>
                                      </p:cBhvr>
                                    </p:animEffect>
                                  </p:childTnLst>
                                </p:cTn>
                              </p:par>
                              <p:par>
                                <p:cTn id="67" presetID="22" presetClass="entr" presetSubtype="1" repeatCount="indefinite" fill="hold" nodeType="with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wipe(up)">
                                      <p:cBhvr>
                                        <p:cTn id="69" dur="1500"/>
                                        <p:tgtEl>
                                          <p:spTgt spid="102"/>
                                        </p:tgtEl>
                                      </p:cBhvr>
                                    </p:animEffect>
                                  </p:childTnLst>
                                </p:cTn>
                              </p:par>
                              <p:par>
                                <p:cTn id="70" presetID="22" presetClass="entr" presetSubtype="1" repeatCount="indefinite" fill="hold" nodeType="withEffect">
                                  <p:stCondLst>
                                    <p:cond delay="0"/>
                                  </p:stCondLst>
                                  <p:childTnLst>
                                    <p:set>
                                      <p:cBhvr>
                                        <p:cTn id="71" dur="1" fill="hold">
                                          <p:stCondLst>
                                            <p:cond delay="0"/>
                                          </p:stCondLst>
                                        </p:cTn>
                                        <p:tgtEl>
                                          <p:spTgt spid="103"/>
                                        </p:tgtEl>
                                        <p:attrNameLst>
                                          <p:attrName>style.visibility</p:attrName>
                                        </p:attrNameLst>
                                      </p:cBhvr>
                                      <p:to>
                                        <p:strVal val="visible"/>
                                      </p:to>
                                    </p:set>
                                    <p:animEffect transition="in" filter="wipe(up)">
                                      <p:cBhvr>
                                        <p:cTn id="72" dur="1500"/>
                                        <p:tgtEl>
                                          <p:spTgt spid="103"/>
                                        </p:tgtEl>
                                      </p:cBhvr>
                                    </p:animEffect>
                                  </p:childTnLst>
                                </p:cTn>
                              </p:par>
                              <p:par>
                                <p:cTn id="73" presetID="22" presetClass="entr" presetSubtype="1" repeatCount="indefinite" fill="hold" nodeType="with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wipe(up)">
                                      <p:cBhvr>
                                        <p:cTn id="75" dur="1500"/>
                                        <p:tgtEl>
                                          <p:spTgt spid="104"/>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83"/>
                                        </p:tgtEl>
                                        <p:attrNameLst>
                                          <p:attrName>style.visibility</p:attrName>
                                        </p:attrNameLst>
                                      </p:cBhvr>
                                      <p:to>
                                        <p:strVal val="visible"/>
                                      </p:to>
                                    </p:set>
                                    <p:anim calcmode="lin" valueType="num">
                                      <p:cBhvr additive="base">
                                        <p:cTn id="78" dur="1000"/>
                                        <p:tgtEl>
                                          <p:spTgt spid="83"/>
                                        </p:tgtEl>
                                        <p:attrNameLst>
                                          <p:attrName>ppt_y</p:attrName>
                                        </p:attrNameLst>
                                      </p:cBhvr>
                                      <p:tavLst>
                                        <p:tav tm="0">
                                          <p:val>
                                            <p:strVal val="#ppt_y+#ppt_h*1.125000"/>
                                          </p:val>
                                        </p:tav>
                                        <p:tav tm="100000">
                                          <p:val>
                                            <p:strVal val="#ppt_y"/>
                                          </p:val>
                                        </p:tav>
                                      </p:tavLst>
                                    </p:anim>
                                    <p:animEffect transition="in" filter="wipe(up)">
                                      <p:cBhvr>
                                        <p:cTn id="79" dur="1000"/>
                                        <p:tgtEl>
                                          <p:spTgt spid="83"/>
                                        </p:tgtEl>
                                      </p:cBhvr>
                                    </p:animEffect>
                                  </p:childTnLst>
                                </p:cTn>
                              </p:par>
                              <p:par>
                                <p:cTn id="80" presetID="12" presetClass="entr" presetSubtype="4" fill="hold" grpId="0" nodeType="withEffect">
                                  <p:stCondLst>
                                    <p:cond delay="1500"/>
                                  </p:stCondLst>
                                  <p:childTnLst>
                                    <p:set>
                                      <p:cBhvr>
                                        <p:cTn id="81" dur="1" fill="hold">
                                          <p:stCondLst>
                                            <p:cond delay="0"/>
                                          </p:stCondLst>
                                        </p:cTn>
                                        <p:tgtEl>
                                          <p:spTgt spid="84"/>
                                        </p:tgtEl>
                                        <p:attrNameLst>
                                          <p:attrName>style.visibility</p:attrName>
                                        </p:attrNameLst>
                                      </p:cBhvr>
                                      <p:to>
                                        <p:strVal val="visible"/>
                                      </p:to>
                                    </p:set>
                                    <p:anim calcmode="lin" valueType="num">
                                      <p:cBhvr additive="base">
                                        <p:cTn id="82" dur="1000"/>
                                        <p:tgtEl>
                                          <p:spTgt spid="84"/>
                                        </p:tgtEl>
                                        <p:attrNameLst>
                                          <p:attrName>ppt_y</p:attrName>
                                        </p:attrNameLst>
                                      </p:cBhvr>
                                      <p:tavLst>
                                        <p:tav tm="0">
                                          <p:val>
                                            <p:strVal val="#ppt_y+#ppt_h*1.125000"/>
                                          </p:val>
                                        </p:tav>
                                        <p:tav tm="100000">
                                          <p:val>
                                            <p:strVal val="#ppt_y"/>
                                          </p:val>
                                        </p:tav>
                                      </p:tavLst>
                                    </p:anim>
                                    <p:animEffect transition="in" filter="wipe(up)">
                                      <p:cBhvr>
                                        <p:cTn id="83" dur="1000"/>
                                        <p:tgtEl>
                                          <p:spTgt spid="84"/>
                                        </p:tgtEl>
                                      </p:cBhvr>
                                    </p:animEffect>
                                  </p:childTnLst>
                                </p:cTn>
                              </p:par>
                              <p:par>
                                <p:cTn id="84" presetID="12" presetClass="entr" presetSubtype="4" fill="hold" grpId="0" nodeType="withEffect">
                                  <p:stCondLst>
                                    <p:cond delay="2900"/>
                                  </p:stCondLst>
                                  <p:childTnLst>
                                    <p:set>
                                      <p:cBhvr>
                                        <p:cTn id="85" dur="1" fill="hold">
                                          <p:stCondLst>
                                            <p:cond delay="0"/>
                                          </p:stCondLst>
                                        </p:cTn>
                                        <p:tgtEl>
                                          <p:spTgt spid="85"/>
                                        </p:tgtEl>
                                        <p:attrNameLst>
                                          <p:attrName>style.visibility</p:attrName>
                                        </p:attrNameLst>
                                      </p:cBhvr>
                                      <p:to>
                                        <p:strVal val="visible"/>
                                      </p:to>
                                    </p:set>
                                    <p:anim calcmode="lin" valueType="num">
                                      <p:cBhvr additive="base">
                                        <p:cTn id="86" dur="1250"/>
                                        <p:tgtEl>
                                          <p:spTgt spid="85"/>
                                        </p:tgtEl>
                                        <p:attrNameLst>
                                          <p:attrName>ppt_y</p:attrName>
                                        </p:attrNameLst>
                                      </p:cBhvr>
                                      <p:tavLst>
                                        <p:tav tm="0">
                                          <p:val>
                                            <p:strVal val="#ppt_y+#ppt_h*1.125000"/>
                                          </p:val>
                                        </p:tav>
                                        <p:tav tm="100000">
                                          <p:val>
                                            <p:strVal val="#ppt_y"/>
                                          </p:val>
                                        </p:tav>
                                      </p:tavLst>
                                    </p:anim>
                                    <p:animEffect transition="in" filter="wipe(up)">
                                      <p:cBhvr>
                                        <p:cTn id="87" dur="1250"/>
                                        <p:tgtEl>
                                          <p:spTgt spid="85"/>
                                        </p:tgtEl>
                                      </p:cBhvr>
                                    </p:animEffect>
                                  </p:childTnLst>
                                </p:cTn>
                              </p:par>
                              <p:par>
                                <p:cTn id="88" presetID="12" presetClass="entr" presetSubtype="4" fill="hold" grpId="0" nodeType="withEffect">
                                  <p:stCondLst>
                                    <p:cond delay="4600"/>
                                  </p:stCondLst>
                                  <p:childTnLst>
                                    <p:set>
                                      <p:cBhvr>
                                        <p:cTn id="89" dur="1" fill="hold">
                                          <p:stCondLst>
                                            <p:cond delay="0"/>
                                          </p:stCondLst>
                                        </p:cTn>
                                        <p:tgtEl>
                                          <p:spTgt spid="92"/>
                                        </p:tgtEl>
                                        <p:attrNameLst>
                                          <p:attrName>style.visibility</p:attrName>
                                        </p:attrNameLst>
                                      </p:cBhvr>
                                      <p:to>
                                        <p:strVal val="visible"/>
                                      </p:to>
                                    </p:set>
                                    <p:anim calcmode="lin" valueType="num">
                                      <p:cBhvr additive="base">
                                        <p:cTn id="90" dur="750"/>
                                        <p:tgtEl>
                                          <p:spTgt spid="92"/>
                                        </p:tgtEl>
                                        <p:attrNameLst>
                                          <p:attrName>ppt_y</p:attrName>
                                        </p:attrNameLst>
                                      </p:cBhvr>
                                      <p:tavLst>
                                        <p:tav tm="0">
                                          <p:val>
                                            <p:strVal val="#ppt_y+#ppt_h*1.125000"/>
                                          </p:val>
                                        </p:tav>
                                        <p:tav tm="100000">
                                          <p:val>
                                            <p:strVal val="#ppt_y"/>
                                          </p:val>
                                        </p:tav>
                                      </p:tavLst>
                                    </p:anim>
                                    <p:animEffect transition="in" filter="wipe(up)">
                                      <p:cBhvr>
                                        <p:cTn id="91" dur="750"/>
                                        <p:tgtEl>
                                          <p:spTgt spid="92"/>
                                        </p:tgtEl>
                                      </p:cBhvr>
                                    </p:animEffect>
                                  </p:childTnLst>
                                </p:cTn>
                              </p:par>
                              <p:par>
                                <p:cTn id="92" presetID="12" presetClass="entr" presetSubtype="4" fill="hold" grpId="0" nodeType="withEffect">
                                  <p:stCondLst>
                                    <p:cond delay="5800"/>
                                  </p:stCondLst>
                                  <p:childTnLst>
                                    <p:set>
                                      <p:cBhvr>
                                        <p:cTn id="93" dur="1" fill="hold">
                                          <p:stCondLst>
                                            <p:cond delay="0"/>
                                          </p:stCondLst>
                                        </p:cTn>
                                        <p:tgtEl>
                                          <p:spTgt spid="93"/>
                                        </p:tgtEl>
                                        <p:attrNameLst>
                                          <p:attrName>style.visibility</p:attrName>
                                        </p:attrNameLst>
                                      </p:cBhvr>
                                      <p:to>
                                        <p:strVal val="visible"/>
                                      </p:to>
                                    </p:set>
                                    <p:anim calcmode="lin" valueType="num">
                                      <p:cBhvr additive="base">
                                        <p:cTn id="94" dur="1000"/>
                                        <p:tgtEl>
                                          <p:spTgt spid="93"/>
                                        </p:tgtEl>
                                        <p:attrNameLst>
                                          <p:attrName>ppt_y</p:attrName>
                                        </p:attrNameLst>
                                      </p:cBhvr>
                                      <p:tavLst>
                                        <p:tav tm="0">
                                          <p:val>
                                            <p:strVal val="#ppt_y+#ppt_h*1.125000"/>
                                          </p:val>
                                        </p:tav>
                                        <p:tav tm="100000">
                                          <p:val>
                                            <p:strVal val="#ppt_y"/>
                                          </p:val>
                                        </p:tav>
                                      </p:tavLst>
                                    </p:anim>
                                    <p:animEffect transition="in" filter="wipe(up)">
                                      <p:cBhvr>
                                        <p:cTn id="95" dur="1000"/>
                                        <p:tgtEl>
                                          <p:spTgt spid="93"/>
                                        </p:tgtEl>
                                      </p:cBhvr>
                                    </p:animEffect>
                                  </p:childTnLst>
                                </p:cTn>
                              </p:par>
                            </p:childTnLst>
                          </p:cTn>
                        </p:par>
                        <p:par>
                          <p:cTn id="96" fill="hold">
                            <p:stCondLst>
                              <p:cond delay="8800"/>
                            </p:stCondLst>
                            <p:childTnLst>
                              <p:par>
                                <p:cTn id="97" presetID="1" presetClass="entr" presetSubtype="0" fill="hold" nodeType="afterEffect">
                                  <p:stCondLst>
                                    <p:cond delay="0"/>
                                  </p:stCondLst>
                                  <p:childTnLst>
                                    <p:set>
                                      <p:cBhvr>
                                        <p:cTn id="98" dur="1" fill="hold">
                                          <p:stCondLst>
                                            <p:cond delay="0"/>
                                          </p:stCondLst>
                                        </p:cTn>
                                        <p:tgtEl>
                                          <p:spTgt spid="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924"/>
                                        </p:tgtEl>
                                        <p:attrNameLst>
                                          <p:attrName>style.visibility</p:attrName>
                                        </p:attrNameLst>
                                      </p:cBhvr>
                                      <p:to>
                                        <p:strVal val="visible"/>
                                      </p:to>
                                    </p:set>
                                  </p:childTnLst>
                                </p:cTn>
                              </p:par>
                            </p:childTnLst>
                          </p:cTn>
                        </p:par>
                        <p:par>
                          <p:cTn id="107" fill="hold">
                            <p:stCondLst>
                              <p:cond delay="0"/>
                            </p:stCondLst>
                            <p:childTnLst>
                              <p:par>
                                <p:cTn id="108" presetID="1" presetClass="exit" presetSubtype="0" fill="hold" nodeType="afterEffect">
                                  <p:stCondLst>
                                    <p:cond delay="0"/>
                                  </p:stCondLst>
                                  <p:childTnLst>
                                    <p:set>
                                      <p:cBhvr>
                                        <p:cTn id="109" dur="1" fill="hold">
                                          <p:stCondLst>
                                            <p:cond delay="0"/>
                                          </p:stCondLst>
                                        </p:cTn>
                                        <p:tgtEl>
                                          <p:spTgt spid="6"/>
                                        </p:tgtEl>
                                        <p:attrNameLst>
                                          <p:attrName>style.visibility</p:attrName>
                                        </p:attrNameLst>
                                      </p:cBhvr>
                                      <p:to>
                                        <p:strVal val="hidden"/>
                                      </p:to>
                                    </p:set>
                                  </p:childTnLst>
                                </p:cTn>
                              </p:par>
                            </p:childTnLst>
                          </p:cTn>
                        </p:par>
                        <p:par>
                          <p:cTn id="110" fill="hold">
                            <p:stCondLst>
                              <p:cond delay="0"/>
                            </p:stCondLst>
                            <p:childTnLst>
                              <p:par>
                                <p:cTn id="111" presetID="10" presetClass="entr" presetSubtype="0" fill="hold" grpId="0" nodeType="after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fade">
                                      <p:cBhvr>
                                        <p:cTn id="1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0" grpId="0" animBg="1"/>
      <p:bldP spid="72" grpId="0" animBg="1"/>
      <p:bldP spid="73" grpId="0" animBg="1"/>
      <p:bldP spid="74" grpId="0" animBg="1"/>
      <p:bldP spid="75" grpId="0" animBg="1"/>
      <p:bldP spid="76" grpId="0" animBg="1"/>
      <p:bldP spid="77" grpId="0" animBg="1"/>
      <p:bldP spid="78" grpId="0" animBg="1"/>
      <p:bldP spid="81" grpId="0" animBg="1"/>
      <p:bldP spid="82" grpId="0" animBg="1"/>
      <p:bldP spid="83" grpId="0" animBg="1"/>
      <p:bldP spid="84" grpId="0" animBg="1"/>
      <p:bldP spid="85" grpId="0" animBg="1"/>
      <p:bldP spid="92" grpId="0" animBg="1"/>
      <p:bldP spid="93" grpId="0" animBg="1"/>
      <p:bldP spid="50" grpId="0"/>
      <p:bldP spid="11" grpId="0" animBg="1"/>
      <p:bldP spid="19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737419" y="4431890"/>
            <a:ext cx="3900949" cy="1519084"/>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custDataLst>
              <p:tags r:id="rId2"/>
            </p:custDataLst>
            <p:extLst>
              <p:ext uri="{D42A27DB-BD31-4B8C-83A1-F6EECF244321}">
                <p14:modId xmlns:p14="http://schemas.microsoft.com/office/powerpoint/2010/main" val="2864930796"/>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049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Composable Infrastructure optimizes all apps and service-levels</a:t>
            </a:r>
            <a:endParaRPr lang="en-US" dirty="0"/>
          </a:p>
        </p:txBody>
      </p:sp>
      <p:sp>
        <p:nvSpPr>
          <p:cNvPr id="34" name="Rectangle 33"/>
          <p:cNvSpPr/>
          <p:nvPr/>
        </p:nvSpPr>
        <p:spPr>
          <a:xfrm>
            <a:off x="5516300" y="2308381"/>
            <a:ext cx="5552365" cy="2169825"/>
          </a:xfrm>
          <a:prstGeom prst="rect">
            <a:avLst/>
          </a:prstGeom>
        </p:spPr>
        <p:txBody>
          <a:bodyPr wrap="square">
            <a:spAutoFit/>
          </a:bodyPr>
          <a:lstStyle/>
          <a:p>
            <a:pPr marL="117475" defTabSz="457189">
              <a:spcAft>
                <a:spcPts val="600"/>
              </a:spcAft>
            </a:pPr>
            <a:r>
              <a:rPr lang="en-US" sz="2000" dirty="0" smtClean="0">
                <a:latin typeface="Arial" panose="020B0604020202020204" pitchFamily="34" charset="0"/>
                <a:cs typeface="Arial" panose="020B0604020202020204" pitchFamily="34" charset="0"/>
                <a:sym typeface="HP Simplified Light" panose="020B0404020204020204" pitchFamily="34" charset="0"/>
              </a:rPr>
              <a:t>Disaggregated pools of capacity</a:t>
            </a:r>
            <a:endParaRPr lang="en-US" sz="2000" dirty="0">
              <a:solidFill>
                <a:prstClr val="black"/>
              </a:solidFill>
              <a:latin typeface="Arial" panose="020B0604020202020204" pitchFamily="34" charset="0"/>
              <a:cs typeface="Arial" panose="020B0604020202020204" pitchFamily="34" charset="0"/>
            </a:endParaRPr>
          </a:p>
          <a:p>
            <a:pPr marL="460375" indent="-342900" defTabSz="457189">
              <a:spcAft>
                <a:spcPts val="60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All resources needed to run any application are instantly available</a:t>
            </a:r>
          </a:p>
          <a:p>
            <a:pPr marL="460375" indent="-342900" defTabSz="457189">
              <a:spcAft>
                <a:spcPts val="600"/>
              </a:spcAft>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Eliminate over-provisioning and stranded resources</a:t>
            </a:r>
          </a:p>
          <a:p>
            <a:pPr marL="460375" indent="-342900" defTabSz="457189">
              <a:spcAft>
                <a:spcPts val="600"/>
              </a:spcAft>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p:txBody>
      </p:sp>
      <p:pic>
        <p:nvPicPr>
          <p:cNvPr id="60" name="Picture 59" descr="Mobility_2C.em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96982" y="1330098"/>
            <a:ext cx="398462" cy="600038"/>
          </a:xfrm>
          <a:prstGeom prst="rect">
            <a:avLst/>
          </a:prstGeom>
        </p:spPr>
      </p:pic>
      <p:pic>
        <p:nvPicPr>
          <p:cNvPr id="63" name="Picture 62" descr="Cloud_2C.em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86258" y="1340110"/>
            <a:ext cx="799742" cy="607260"/>
          </a:xfrm>
          <a:prstGeom prst="rect">
            <a:avLst/>
          </a:prstGeom>
        </p:spPr>
      </p:pic>
      <p:pic>
        <p:nvPicPr>
          <p:cNvPr id="64" name="Picture 6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10064" y="1375041"/>
            <a:ext cx="648633" cy="488228"/>
          </a:xfrm>
          <a:prstGeom prst="rect">
            <a:avLst/>
          </a:prstGeom>
        </p:spPr>
      </p:pic>
      <p:pic>
        <p:nvPicPr>
          <p:cNvPr id="65" name="Picture 6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48264" y="1343686"/>
            <a:ext cx="627313" cy="590368"/>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910264" y="1161170"/>
            <a:ext cx="587323" cy="746162"/>
          </a:xfrm>
          <a:prstGeom prst="rect">
            <a:avLst/>
          </a:prstGeom>
        </p:spPr>
      </p:pic>
      <p:sp>
        <p:nvSpPr>
          <p:cNvPr id="70" name="Rectangle 69"/>
          <p:cNvSpPr/>
          <p:nvPr/>
        </p:nvSpPr>
        <p:spPr bwMode="ltGray">
          <a:xfrm>
            <a:off x="742354" y="2405007"/>
            <a:ext cx="735336" cy="3545427"/>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2" name="Rectangle 71"/>
          <p:cNvSpPr/>
          <p:nvPr/>
        </p:nvSpPr>
        <p:spPr bwMode="ltGray">
          <a:xfrm>
            <a:off x="753035" y="5825613"/>
            <a:ext cx="727355" cy="117987"/>
          </a:xfrm>
          <a:prstGeom prst="rect">
            <a:avLst/>
          </a:prstGeom>
          <a:solidFill>
            <a:srgbClr val="01B3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3" name="Rectangle 72"/>
          <p:cNvSpPr/>
          <p:nvPr/>
        </p:nvSpPr>
        <p:spPr bwMode="ltGray">
          <a:xfrm>
            <a:off x="1524000" y="2405007"/>
            <a:ext cx="735336" cy="3545427"/>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4" name="Rectangle 73"/>
          <p:cNvSpPr/>
          <p:nvPr/>
        </p:nvSpPr>
        <p:spPr bwMode="ltGray">
          <a:xfrm>
            <a:off x="1529976" y="5464277"/>
            <a:ext cx="725445" cy="486157"/>
          </a:xfrm>
          <a:prstGeom prst="rect">
            <a:avLst/>
          </a:prstGeom>
          <a:solidFill>
            <a:srgbClr val="3C5A6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5" name="Rectangle 74"/>
          <p:cNvSpPr/>
          <p:nvPr/>
        </p:nvSpPr>
        <p:spPr bwMode="ltGray">
          <a:xfrm>
            <a:off x="2310064" y="2405008"/>
            <a:ext cx="735336" cy="3545427"/>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6" name="Rectangle 75"/>
          <p:cNvSpPr/>
          <p:nvPr/>
        </p:nvSpPr>
        <p:spPr bwMode="ltGray">
          <a:xfrm>
            <a:off x="2324100" y="5626510"/>
            <a:ext cx="721300" cy="323925"/>
          </a:xfrm>
          <a:prstGeom prst="rect">
            <a:avLst/>
          </a:prstGeom>
          <a:solidFill>
            <a:srgbClr val="5B476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7" name="Rectangle 76"/>
          <p:cNvSpPr/>
          <p:nvPr/>
        </p:nvSpPr>
        <p:spPr bwMode="ltGray">
          <a:xfrm>
            <a:off x="3098728" y="2405007"/>
            <a:ext cx="735336" cy="3545427"/>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8" name="Rectangle 77"/>
          <p:cNvSpPr/>
          <p:nvPr/>
        </p:nvSpPr>
        <p:spPr bwMode="ltGray">
          <a:xfrm>
            <a:off x="3100415" y="5479026"/>
            <a:ext cx="733649" cy="464574"/>
          </a:xfrm>
          <a:prstGeom prst="rect">
            <a:avLst/>
          </a:prstGeom>
          <a:solidFill>
            <a:srgbClr val="5E7A7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1" name="Rectangle 80"/>
          <p:cNvSpPr/>
          <p:nvPr/>
        </p:nvSpPr>
        <p:spPr bwMode="ltGray">
          <a:xfrm>
            <a:off x="3881824" y="2405007"/>
            <a:ext cx="747866" cy="3538593"/>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2" name="Rectangle 81"/>
          <p:cNvSpPr/>
          <p:nvPr/>
        </p:nvSpPr>
        <p:spPr bwMode="ltGray">
          <a:xfrm>
            <a:off x="3890682" y="5818238"/>
            <a:ext cx="739008" cy="125362"/>
          </a:xfrm>
          <a:prstGeom prst="rect">
            <a:avLst/>
          </a:prstGeom>
          <a:solidFill>
            <a:srgbClr val="FF8D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3" name="Rectangle 45"/>
          <p:cNvSpPr/>
          <p:nvPr/>
        </p:nvSpPr>
        <p:spPr bwMode="ltGray">
          <a:xfrm>
            <a:off x="747720" y="4762662"/>
            <a:ext cx="735336" cy="1495015"/>
          </a:xfrm>
          <a:prstGeom prst="rect">
            <a:avLst/>
          </a:prstGeom>
          <a:solidFill>
            <a:srgbClr val="01B3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4" name="Rectangle 80"/>
          <p:cNvSpPr/>
          <p:nvPr/>
        </p:nvSpPr>
        <p:spPr bwMode="ltGray">
          <a:xfrm>
            <a:off x="1529366" y="4431890"/>
            <a:ext cx="735336" cy="1518544"/>
          </a:xfrm>
          <a:prstGeom prst="rect">
            <a:avLst/>
          </a:prstGeom>
          <a:solidFill>
            <a:srgbClr val="3C5A6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85" name="Rectangle 91"/>
          <p:cNvSpPr/>
          <p:nvPr/>
        </p:nvSpPr>
        <p:spPr bwMode="ltGray">
          <a:xfrm>
            <a:off x="2318030" y="4114800"/>
            <a:ext cx="735336" cy="1828800"/>
          </a:xfrm>
          <a:prstGeom prst="rect">
            <a:avLst/>
          </a:prstGeom>
          <a:solidFill>
            <a:srgbClr val="5B476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92" name="Rectangle 97"/>
          <p:cNvSpPr/>
          <p:nvPr/>
        </p:nvSpPr>
        <p:spPr bwMode="ltGray">
          <a:xfrm>
            <a:off x="3097160" y="4800600"/>
            <a:ext cx="739733" cy="1143000"/>
          </a:xfrm>
          <a:prstGeom prst="rect">
            <a:avLst/>
          </a:prstGeom>
          <a:solidFill>
            <a:srgbClr val="5E7A7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93" name="Rectangle 103"/>
          <p:cNvSpPr/>
          <p:nvPr/>
        </p:nvSpPr>
        <p:spPr bwMode="ltGray">
          <a:xfrm>
            <a:off x="3878826" y="4114801"/>
            <a:ext cx="753232" cy="1828800"/>
          </a:xfrm>
          <a:prstGeom prst="rect">
            <a:avLst/>
          </a:prstGeom>
          <a:solidFill>
            <a:srgbClr val="FF8D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99" name="Rectangle 98"/>
          <p:cNvSpPr/>
          <p:nvPr/>
        </p:nvSpPr>
        <p:spPr bwMode="ltGray">
          <a:xfrm>
            <a:off x="345595" y="5950432"/>
            <a:ext cx="11105322" cy="90756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grpSp>
        <p:nvGrpSpPr>
          <p:cNvPr id="105" name="Group 104"/>
          <p:cNvGrpSpPr/>
          <p:nvPr/>
        </p:nvGrpSpPr>
        <p:grpSpPr>
          <a:xfrm>
            <a:off x="592696" y="6248401"/>
            <a:ext cx="969219" cy="390524"/>
            <a:chOff x="3578225" y="1146175"/>
            <a:chExt cx="5038725" cy="2111375"/>
          </a:xfrm>
        </p:grpSpPr>
        <p:sp>
          <p:nvSpPr>
            <p:cNvPr id="106"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Arial" panose="020B0604020202020204" pitchFamily="34" charset="0"/>
                <a:cs typeface="Arial" panose="020B0604020202020204" pitchFamily="34" charset="0"/>
              </a:endParaRPr>
            </a:p>
          </p:txBody>
        </p:sp>
        <p:sp>
          <p:nvSpPr>
            <p:cNvPr id="107"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Arial" panose="020B0604020202020204" pitchFamily="34" charset="0"/>
                <a:cs typeface="Arial" panose="020B0604020202020204" pitchFamily="34" charset="0"/>
              </a:endParaRPr>
            </a:p>
          </p:txBody>
        </p:sp>
      </p:grpSp>
      <p:cxnSp>
        <p:nvCxnSpPr>
          <p:cNvPr id="100" name="Straight Connector 9"/>
          <p:cNvCxnSpPr/>
          <p:nvPr/>
        </p:nvCxnSpPr>
        <p:spPr>
          <a:xfrm>
            <a:off x="1101575" y="2060151"/>
            <a:ext cx="0" cy="840061"/>
          </a:xfrm>
          <a:prstGeom prst="line">
            <a:avLst/>
          </a:prstGeom>
          <a:ln w="381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cxnSp>
        <p:nvCxnSpPr>
          <p:cNvPr id="101" name="Straight Connector 44"/>
          <p:cNvCxnSpPr/>
          <p:nvPr/>
        </p:nvCxnSpPr>
        <p:spPr>
          <a:xfrm>
            <a:off x="1875060" y="2060151"/>
            <a:ext cx="0" cy="840061"/>
          </a:xfrm>
          <a:prstGeom prst="line">
            <a:avLst/>
          </a:prstGeom>
          <a:ln w="381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cxnSp>
        <p:nvCxnSpPr>
          <p:cNvPr id="102" name="Straight Connector 46"/>
          <p:cNvCxnSpPr/>
          <p:nvPr/>
        </p:nvCxnSpPr>
        <p:spPr>
          <a:xfrm>
            <a:off x="2658834" y="2060151"/>
            <a:ext cx="0" cy="840061"/>
          </a:xfrm>
          <a:prstGeom prst="line">
            <a:avLst/>
          </a:prstGeom>
          <a:ln w="381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cxnSp>
        <p:nvCxnSpPr>
          <p:cNvPr id="103" name="Straight Connector 47"/>
          <p:cNvCxnSpPr/>
          <p:nvPr/>
        </p:nvCxnSpPr>
        <p:spPr>
          <a:xfrm>
            <a:off x="3453205" y="2060151"/>
            <a:ext cx="0" cy="840061"/>
          </a:xfrm>
          <a:prstGeom prst="line">
            <a:avLst/>
          </a:prstGeom>
          <a:ln w="381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cxnSp>
        <p:nvCxnSpPr>
          <p:cNvPr id="104" name="Straight Connector 48"/>
          <p:cNvCxnSpPr/>
          <p:nvPr/>
        </p:nvCxnSpPr>
        <p:spPr>
          <a:xfrm>
            <a:off x="4225091" y="2055539"/>
            <a:ext cx="0" cy="840061"/>
          </a:xfrm>
          <a:prstGeom prst="line">
            <a:avLst/>
          </a:prstGeom>
          <a:ln w="381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grpSp>
        <p:nvGrpSpPr>
          <p:cNvPr id="884" name="Group 883"/>
          <p:cNvGrpSpPr/>
          <p:nvPr/>
        </p:nvGrpSpPr>
        <p:grpSpPr>
          <a:xfrm>
            <a:off x="786123" y="4128634"/>
            <a:ext cx="3754269" cy="1652612"/>
            <a:chOff x="786123" y="4128634"/>
            <a:chExt cx="3754269" cy="1652612"/>
          </a:xfrm>
        </p:grpSpPr>
        <p:grpSp>
          <p:nvGrpSpPr>
            <p:cNvPr id="885" name="Group 4"/>
            <p:cNvGrpSpPr>
              <a:grpSpLocks noChangeAspect="1"/>
            </p:cNvGrpSpPr>
            <p:nvPr/>
          </p:nvGrpSpPr>
          <p:grpSpPr bwMode="auto">
            <a:xfrm>
              <a:off x="801958" y="4479292"/>
              <a:ext cx="280487" cy="280561"/>
              <a:chOff x="3668" y="1988"/>
              <a:chExt cx="344" cy="344"/>
            </a:xfrm>
            <a:solidFill>
              <a:srgbClr val="DDDFDF"/>
            </a:solidFill>
          </p:grpSpPr>
          <p:sp>
            <p:nvSpPr>
              <p:cNvPr id="1920" name="Freeform 1919"/>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21" name="Freeform 1920"/>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22"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86" name="Group 4"/>
            <p:cNvGrpSpPr>
              <a:grpSpLocks noChangeAspect="1"/>
            </p:cNvGrpSpPr>
            <p:nvPr/>
          </p:nvGrpSpPr>
          <p:grpSpPr bwMode="auto">
            <a:xfrm>
              <a:off x="1149064" y="4479292"/>
              <a:ext cx="280487" cy="280561"/>
              <a:chOff x="3668" y="1988"/>
              <a:chExt cx="344" cy="344"/>
            </a:xfrm>
            <a:solidFill>
              <a:srgbClr val="DDDFDF"/>
            </a:solidFill>
          </p:grpSpPr>
          <p:sp>
            <p:nvSpPr>
              <p:cNvPr id="1917" name="Freeform 1916"/>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8" name="Freeform 1917"/>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9"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87" name="Group 22"/>
            <p:cNvGrpSpPr>
              <a:grpSpLocks noChangeAspect="1"/>
            </p:cNvGrpSpPr>
            <p:nvPr/>
          </p:nvGrpSpPr>
          <p:grpSpPr bwMode="auto">
            <a:xfrm>
              <a:off x="800247" y="4835068"/>
              <a:ext cx="283130" cy="277652"/>
              <a:chOff x="3688" y="2010"/>
              <a:chExt cx="306" cy="300"/>
            </a:xfrm>
            <a:solidFill>
              <a:srgbClr val="DDDFDF"/>
            </a:solidFill>
          </p:grpSpPr>
          <p:sp>
            <p:nvSpPr>
              <p:cNvPr id="1908"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9"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0"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1"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2"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3"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4"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5"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16"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88" name="Group 22"/>
            <p:cNvGrpSpPr>
              <a:grpSpLocks noChangeAspect="1"/>
            </p:cNvGrpSpPr>
            <p:nvPr/>
          </p:nvGrpSpPr>
          <p:grpSpPr bwMode="auto">
            <a:xfrm>
              <a:off x="1147198" y="4835068"/>
              <a:ext cx="283130" cy="277652"/>
              <a:chOff x="3688" y="2010"/>
              <a:chExt cx="306" cy="300"/>
            </a:xfrm>
            <a:solidFill>
              <a:srgbClr val="DDDFDF"/>
            </a:solidFill>
          </p:grpSpPr>
          <p:sp>
            <p:nvSpPr>
              <p:cNvPr id="1899"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0"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1"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2"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3"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4"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5"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6"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07"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89" name="Group 22"/>
            <p:cNvGrpSpPr>
              <a:grpSpLocks noChangeAspect="1"/>
            </p:cNvGrpSpPr>
            <p:nvPr/>
          </p:nvGrpSpPr>
          <p:grpSpPr bwMode="auto">
            <a:xfrm>
              <a:off x="796413" y="5161646"/>
              <a:ext cx="283130" cy="277652"/>
              <a:chOff x="3688" y="2010"/>
              <a:chExt cx="306" cy="300"/>
            </a:xfrm>
            <a:solidFill>
              <a:srgbClr val="DDDFDF"/>
            </a:solidFill>
          </p:grpSpPr>
          <p:sp>
            <p:nvSpPr>
              <p:cNvPr id="1890"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1"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2"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3"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4"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5"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6"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7"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98"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1" name="Group 890"/>
            <p:cNvGrpSpPr>
              <a:grpSpLocks noChangeAspect="1"/>
            </p:cNvGrpSpPr>
            <p:nvPr/>
          </p:nvGrpSpPr>
          <p:grpSpPr bwMode="auto">
            <a:xfrm>
              <a:off x="1143365" y="5161646"/>
              <a:ext cx="283130" cy="277652"/>
              <a:chOff x="3688" y="2010"/>
              <a:chExt cx="306" cy="300"/>
            </a:xfrm>
            <a:solidFill>
              <a:srgbClr val="DDDFDF"/>
            </a:solidFill>
          </p:grpSpPr>
          <p:sp>
            <p:nvSpPr>
              <p:cNvPr id="1881"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2"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3"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4"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5"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6"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7"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8"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9"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2" name="Group 66"/>
            <p:cNvGrpSpPr>
              <a:grpSpLocks noChangeAspect="1"/>
            </p:cNvGrpSpPr>
            <p:nvPr/>
          </p:nvGrpSpPr>
          <p:grpSpPr bwMode="auto">
            <a:xfrm>
              <a:off x="792835" y="5486021"/>
              <a:ext cx="292488" cy="295225"/>
              <a:chOff x="3675" y="1991"/>
              <a:chExt cx="330" cy="333"/>
            </a:xfrm>
            <a:solidFill>
              <a:srgbClr val="DDDFDF"/>
            </a:solidFill>
          </p:grpSpPr>
          <p:sp>
            <p:nvSpPr>
              <p:cNvPr id="1868"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9"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0"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1"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2"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3"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4"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5"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6"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7"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8"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79"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80"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3" name="Group 66"/>
            <p:cNvGrpSpPr>
              <a:grpSpLocks noChangeAspect="1"/>
            </p:cNvGrpSpPr>
            <p:nvPr/>
          </p:nvGrpSpPr>
          <p:grpSpPr bwMode="auto">
            <a:xfrm>
              <a:off x="1139462" y="5486021"/>
              <a:ext cx="292488" cy="295225"/>
              <a:chOff x="3675" y="1991"/>
              <a:chExt cx="330" cy="333"/>
            </a:xfrm>
            <a:solidFill>
              <a:srgbClr val="DDDFDF"/>
            </a:solidFill>
          </p:grpSpPr>
          <p:sp>
            <p:nvSpPr>
              <p:cNvPr id="1855"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6"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7"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8"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9"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0"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1"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2"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3"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4"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5"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6"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67"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4" name="Group 66"/>
            <p:cNvGrpSpPr>
              <a:grpSpLocks noChangeAspect="1"/>
            </p:cNvGrpSpPr>
            <p:nvPr/>
          </p:nvGrpSpPr>
          <p:grpSpPr bwMode="auto">
            <a:xfrm>
              <a:off x="786123" y="4128634"/>
              <a:ext cx="292488" cy="295225"/>
              <a:chOff x="3675" y="1991"/>
              <a:chExt cx="330" cy="333"/>
            </a:xfrm>
            <a:solidFill>
              <a:srgbClr val="DDDFDF"/>
            </a:solidFill>
          </p:grpSpPr>
          <p:sp>
            <p:nvSpPr>
              <p:cNvPr id="1842"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3"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4"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5"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6"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7"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8"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9"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0"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1"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2"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3"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54"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5" name="Group 66"/>
            <p:cNvGrpSpPr>
              <a:grpSpLocks noChangeAspect="1"/>
            </p:cNvGrpSpPr>
            <p:nvPr/>
          </p:nvGrpSpPr>
          <p:grpSpPr bwMode="auto">
            <a:xfrm>
              <a:off x="1132749" y="4128634"/>
              <a:ext cx="292488" cy="295225"/>
              <a:chOff x="3675" y="1991"/>
              <a:chExt cx="330" cy="333"/>
            </a:xfrm>
            <a:solidFill>
              <a:srgbClr val="DDDFDF"/>
            </a:solidFill>
          </p:grpSpPr>
          <p:sp>
            <p:nvSpPr>
              <p:cNvPr id="1829"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0"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1"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2"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3"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4"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5"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6"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7"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8"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39"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0"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41"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6" name="Group 4"/>
            <p:cNvGrpSpPr>
              <a:grpSpLocks noChangeAspect="1"/>
            </p:cNvGrpSpPr>
            <p:nvPr/>
          </p:nvGrpSpPr>
          <p:grpSpPr bwMode="auto">
            <a:xfrm>
              <a:off x="1569911" y="4479292"/>
              <a:ext cx="280487" cy="280561"/>
              <a:chOff x="3668" y="1988"/>
              <a:chExt cx="344" cy="344"/>
            </a:xfrm>
            <a:solidFill>
              <a:srgbClr val="DDDFDF"/>
            </a:solidFill>
          </p:grpSpPr>
          <p:sp>
            <p:nvSpPr>
              <p:cNvPr id="1826" name="Freeform 1825"/>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7" name="Freeform 1826"/>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8"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7" name="Group 4"/>
            <p:cNvGrpSpPr>
              <a:grpSpLocks noChangeAspect="1"/>
            </p:cNvGrpSpPr>
            <p:nvPr/>
          </p:nvGrpSpPr>
          <p:grpSpPr bwMode="auto">
            <a:xfrm>
              <a:off x="1917018" y="4479292"/>
              <a:ext cx="280487" cy="280561"/>
              <a:chOff x="3668" y="1988"/>
              <a:chExt cx="344" cy="344"/>
            </a:xfrm>
            <a:solidFill>
              <a:srgbClr val="DDDFDF"/>
            </a:solidFill>
          </p:grpSpPr>
          <p:sp>
            <p:nvSpPr>
              <p:cNvPr id="1823" name="Freeform 1822"/>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4" name="Freeform 1823"/>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5"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8" name="Group 22"/>
            <p:cNvGrpSpPr>
              <a:grpSpLocks noChangeAspect="1"/>
            </p:cNvGrpSpPr>
            <p:nvPr/>
          </p:nvGrpSpPr>
          <p:grpSpPr bwMode="auto">
            <a:xfrm>
              <a:off x="1567889" y="4835068"/>
              <a:ext cx="283130" cy="277652"/>
              <a:chOff x="3688" y="2010"/>
              <a:chExt cx="306" cy="300"/>
            </a:xfrm>
            <a:solidFill>
              <a:srgbClr val="DDDFDF"/>
            </a:solidFill>
          </p:grpSpPr>
          <p:sp>
            <p:nvSpPr>
              <p:cNvPr id="1814"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5"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6"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7"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8"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9"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0"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1"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2"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899" name="Group 22"/>
            <p:cNvGrpSpPr>
              <a:grpSpLocks noChangeAspect="1"/>
            </p:cNvGrpSpPr>
            <p:nvPr/>
          </p:nvGrpSpPr>
          <p:grpSpPr bwMode="auto">
            <a:xfrm>
              <a:off x="1914841" y="4835068"/>
              <a:ext cx="283130" cy="277652"/>
              <a:chOff x="3688" y="2010"/>
              <a:chExt cx="306" cy="300"/>
            </a:xfrm>
            <a:solidFill>
              <a:srgbClr val="DDDFDF"/>
            </a:solidFill>
          </p:grpSpPr>
          <p:sp>
            <p:nvSpPr>
              <p:cNvPr id="1805"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6"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7"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8"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9"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0"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1"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2"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3"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0" name="Group 22"/>
            <p:cNvGrpSpPr>
              <a:grpSpLocks noChangeAspect="1"/>
            </p:cNvGrpSpPr>
            <p:nvPr/>
          </p:nvGrpSpPr>
          <p:grpSpPr bwMode="auto">
            <a:xfrm>
              <a:off x="1564057" y="5161646"/>
              <a:ext cx="283130" cy="277652"/>
              <a:chOff x="3688" y="2010"/>
              <a:chExt cx="306" cy="300"/>
            </a:xfrm>
            <a:solidFill>
              <a:srgbClr val="DDDFDF"/>
            </a:solidFill>
          </p:grpSpPr>
          <p:sp>
            <p:nvSpPr>
              <p:cNvPr id="1796"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7"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8"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9"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0"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1"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2"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3"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4"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1" name="Group 22"/>
            <p:cNvGrpSpPr>
              <a:grpSpLocks noChangeAspect="1"/>
            </p:cNvGrpSpPr>
            <p:nvPr/>
          </p:nvGrpSpPr>
          <p:grpSpPr bwMode="auto">
            <a:xfrm>
              <a:off x="1911008" y="5161646"/>
              <a:ext cx="283130" cy="277652"/>
              <a:chOff x="3688" y="2010"/>
              <a:chExt cx="306" cy="300"/>
            </a:xfrm>
            <a:solidFill>
              <a:srgbClr val="DDDFDF"/>
            </a:solidFill>
          </p:grpSpPr>
          <p:sp>
            <p:nvSpPr>
              <p:cNvPr id="1787"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8"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9"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0"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1"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2"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3"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4"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5"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3" name="Group 66"/>
            <p:cNvGrpSpPr>
              <a:grpSpLocks noChangeAspect="1"/>
            </p:cNvGrpSpPr>
            <p:nvPr/>
          </p:nvGrpSpPr>
          <p:grpSpPr bwMode="auto">
            <a:xfrm>
              <a:off x="1559828" y="5486021"/>
              <a:ext cx="292488" cy="295225"/>
              <a:chOff x="3675" y="1991"/>
              <a:chExt cx="330" cy="333"/>
            </a:xfrm>
            <a:solidFill>
              <a:srgbClr val="DDDFDF"/>
            </a:solidFill>
          </p:grpSpPr>
          <p:sp>
            <p:nvSpPr>
              <p:cNvPr id="1774"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5"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6"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7"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8"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9"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0"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1"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2"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3"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4"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5"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86"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4" name="Group 66"/>
            <p:cNvGrpSpPr>
              <a:grpSpLocks noChangeAspect="1"/>
            </p:cNvGrpSpPr>
            <p:nvPr/>
          </p:nvGrpSpPr>
          <p:grpSpPr bwMode="auto">
            <a:xfrm>
              <a:off x="1906454" y="5486021"/>
              <a:ext cx="292488" cy="295225"/>
              <a:chOff x="3675" y="1991"/>
              <a:chExt cx="330" cy="333"/>
            </a:xfrm>
            <a:solidFill>
              <a:srgbClr val="DDDFDF"/>
            </a:solidFill>
          </p:grpSpPr>
          <p:sp>
            <p:nvSpPr>
              <p:cNvPr id="1761"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2"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3"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4"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5"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6"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7"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8"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9"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0"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1"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2"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73"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5" name="Group 904"/>
            <p:cNvGrpSpPr>
              <a:grpSpLocks noChangeAspect="1"/>
            </p:cNvGrpSpPr>
            <p:nvPr/>
          </p:nvGrpSpPr>
          <p:grpSpPr bwMode="auto">
            <a:xfrm>
              <a:off x="1553115" y="4128634"/>
              <a:ext cx="292488" cy="295225"/>
              <a:chOff x="3675" y="1991"/>
              <a:chExt cx="330" cy="333"/>
            </a:xfrm>
            <a:solidFill>
              <a:srgbClr val="DDDFDF"/>
            </a:solidFill>
          </p:grpSpPr>
          <p:sp>
            <p:nvSpPr>
              <p:cNvPr id="1748"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9"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0"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1"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2"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3"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4"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5"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6"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7"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8"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59"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60"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6" name="Group 66"/>
            <p:cNvGrpSpPr>
              <a:grpSpLocks noChangeAspect="1"/>
            </p:cNvGrpSpPr>
            <p:nvPr/>
          </p:nvGrpSpPr>
          <p:grpSpPr bwMode="auto">
            <a:xfrm>
              <a:off x="1899742" y="4128634"/>
              <a:ext cx="292488" cy="295225"/>
              <a:chOff x="3675" y="1991"/>
              <a:chExt cx="330" cy="333"/>
            </a:xfrm>
            <a:solidFill>
              <a:srgbClr val="DDDFDF"/>
            </a:solidFill>
          </p:grpSpPr>
          <p:sp>
            <p:nvSpPr>
              <p:cNvPr id="1735"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6"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7"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8"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9"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0"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1"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2"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3"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4"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5"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6"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47"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7" name="Group 4"/>
            <p:cNvGrpSpPr>
              <a:grpSpLocks noChangeAspect="1"/>
            </p:cNvGrpSpPr>
            <p:nvPr/>
          </p:nvGrpSpPr>
          <p:grpSpPr bwMode="auto">
            <a:xfrm>
              <a:off x="2359988" y="4479292"/>
              <a:ext cx="280487" cy="280561"/>
              <a:chOff x="3668" y="1988"/>
              <a:chExt cx="344" cy="344"/>
            </a:xfrm>
            <a:solidFill>
              <a:srgbClr val="DDDFDF"/>
            </a:solidFill>
          </p:grpSpPr>
          <p:sp>
            <p:nvSpPr>
              <p:cNvPr id="1732" name="Freeform 1731"/>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3" name="Freeform 1732"/>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4"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8" name="Group 4"/>
            <p:cNvGrpSpPr>
              <a:grpSpLocks noChangeAspect="1"/>
            </p:cNvGrpSpPr>
            <p:nvPr/>
          </p:nvGrpSpPr>
          <p:grpSpPr bwMode="auto">
            <a:xfrm>
              <a:off x="2707095" y="4479292"/>
              <a:ext cx="280487" cy="280561"/>
              <a:chOff x="3668" y="1988"/>
              <a:chExt cx="344" cy="344"/>
            </a:xfrm>
            <a:solidFill>
              <a:srgbClr val="DDDFDF"/>
            </a:solidFill>
          </p:grpSpPr>
          <p:sp>
            <p:nvSpPr>
              <p:cNvPr id="1729" name="Freeform 1728"/>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0" name="Freeform 1729"/>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31"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09" name="Group 22"/>
            <p:cNvGrpSpPr>
              <a:grpSpLocks noChangeAspect="1"/>
            </p:cNvGrpSpPr>
            <p:nvPr/>
          </p:nvGrpSpPr>
          <p:grpSpPr bwMode="auto">
            <a:xfrm>
              <a:off x="2357655" y="4835068"/>
              <a:ext cx="283130" cy="277652"/>
              <a:chOff x="3688" y="2010"/>
              <a:chExt cx="306" cy="300"/>
            </a:xfrm>
            <a:solidFill>
              <a:srgbClr val="DDDFDF"/>
            </a:solidFill>
          </p:grpSpPr>
          <p:sp>
            <p:nvSpPr>
              <p:cNvPr id="1720"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1"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2"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3"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4"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5"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6"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7"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28"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0" name="Group 22"/>
            <p:cNvGrpSpPr>
              <a:grpSpLocks noChangeAspect="1"/>
            </p:cNvGrpSpPr>
            <p:nvPr/>
          </p:nvGrpSpPr>
          <p:grpSpPr bwMode="auto">
            <a:xfrm>
              <a:off x="2704607" y="4835068"/>
              <a:ext cx="283130" cy="277652"/>
              <a:chOff x="3688" y="2010"/>
              <a:chExt cx="306" cy="300"/>
            </a:xfrm>
            <a:solidFill>
              <a:srgbClr val="DDDFDF"/>
            </a:solidFill>
          </p:grpSpPr>
          <p:sp>
            <p:nvSpPr>
              <p:cNvPr id="1711"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2"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3"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4"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5"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6"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7"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8"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9"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1" name="Group 22"/>
            <p:cNvGrpSpPr>
              <a:grpSpLocks noChangeAspect="1"/>
            </p:cNvGrpSpPr>
            <p:nvPr/>
          </p:nvGrpSpPr>
          <p:grpSpPr bwMode="auto">
            <a:xfrm>
              <a:off x="2353821" y="5161646"/>
              <a:ext cx="283130" cy="277652"/>
              <a:chOff x="3688" y="2010"/>
              <a:chExt cx="306" cy="300"/>
            </a:xfrm>
            <a:solidFill>
              <a:srgbClr val="DDDFDF"/>
            </a:solidFill>
          </p:grpSpPr>
          <p:sp>
            <p:nvSpPr>
              <p:cNvPr id="1702"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3"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4"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5"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6"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7"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8"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9"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10"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2" name="Group 22"/>
            <p:cNvGrpSpPr>
              <a:grpSpLocks noChangeAspect="1"/>
            </p:cNvGrpSpPr>
            <p:nvPr/>
          </p:nvGrpSpPr>
          <p:grpSpPr bwMode="auto">
            <a:xfrm>
              <a:off x="2700772" y="5161646"/>
              <a:ext cx="283130" cy="277652"/>
              <a:chOff x="3688" y="2010"/>
              <a:chExt cx="306" cy="300"/>
            </a:xfrm>
            <a:solidFill>
              <a:srgbClr val="DDDFDF"/>
            </a:solidFill>
          </p:grpSpPr>
          <p:sp>
            <p:nvSpPr>
              <p:cNvPr id="1693"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4"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5"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6"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7"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8"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9"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0"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01"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3" name="Group 66"/>
            <p:cNvGrpSpPr>
              <a:grpSpLocks noChangeAspect="1"/>
            </p:cNvGrpSpPr>
            <p:nvPr/>
          </p:nvGrpSpPr>
          <p:grpSpPr bwMode="auto">
            <a:xfrm>
              <a:off x="2348943" y="5486021"/>
              <a:ext cx="292488" cy="295225"/>
              <a:chOff x="3675" y="1991"/>
              <a:chExt cx="330" cy="333"/>
            </a:xfrm>
            <a:solidFill>
              <a:srgbClr val="DDDFDF"/>
            </a:solidFill>
          </p:grpSpPr>
          <p:sp>
            <p:nvSpPr>
              <p:cNvPr id="1680"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1"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2"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3"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4"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5"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6"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7"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8"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89"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0"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1"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92"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4" name="Group 66"/>
            <p:cNvGrpSpPr>
              <a:grpSpLocks noChangeAspect="1"/>
            </p:cNvGrpSpPr>
            <p:nvPr/>
          </p:nvGrpSpPr>
          <p:grpSpPr bwMode="auto">
            <a:xfrm>
              <a:off x="2695569" y="5486021"/>
              <a:ext cx="292488" cy="295225"/>
              <a:chOff x="3675" y="1991"/>
              <a:chExt cx="330" cy="333"/>
            </a:xfrm>
            <a:solidFill>
              <a:srgbClr val="DDDFDF"/>
            </a:solidFill>
          </p:grpSpPr>
          <p:sp>
            <p:nvSpPr>
              <p:cNvPr id="1667"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8"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9"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0"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1"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2"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3"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4"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5"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6"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7"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8"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79"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5" name="Group 66"/>
            <p:cNvGrpSpPr>
              <a:grpSpLocks noChangeAspect="1"/>
            </p:cNvGrpSpPr>
            <p:nvPr/>
          </p:nvGrpSpPr>
          <p:grpSpPr bwMode="auto">
            <a:xfrm>
              <a:off x="2342230" y="4128634"/>
              <a:ext cx="292488" cy="295225"/>
              <a:chOff x="3675" y="1991"/>
              <a:chExt cx="330" cy="333"/>
            </a:xfrm>
            <a:solidFill>
              <a:srgbClr val="DDDFDF"/>
            </a:solidFill>
          </p:grpSpPr>
          <p:sp>
            <p:nvSpPr>
              <p:cNvPr id="1654"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5"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6"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7"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8"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9"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0"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1"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2"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3"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4"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5"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66"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6" name="Group 66"/>
            <p:cNvGrpSpPr>
              <a:grpSpLocks noChangeAspect="1"/>
            </p:cNvGrpSpPr>
            <p:nvPr/>
          </p:nvGrpSpPr>
          <p:grpSpPr bwMode="auto">
            <a:xfrm>
              <a:off x="2688857" y="4128634"/>
              <a:ext cx="292488" cy="295225"/>
              <a:chOff x="3675" y="1991"/>
              <a:chExt cx="330" cy="333"/>
            </a:xfrm>
            <a:solidFill>
              <a:srgbClr val="DDDFDF"/>
            </a:solidFill>
          </p:grpSpPr>
          <p:sp>
            <p:nvSpPr>
              <p:cNvPr id="1641"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2"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3"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4"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5"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6"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7"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8"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9"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0"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1"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2"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53"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7" name="Group 4"/>
            <p:cNvGrpSpPr>
              <a:grpSpLocks noChangeAspect="1"/>
            </p:cNvGrpSpPr>
            <p:nvPr/>
          </p:nvGrpSpPr>
          <p:grpSpPr bwMode="auto">
            <a:xfrm>
              <a:off x="3127937" y="4479292"/>
              <a:ext cx="280487" cy="280561"/>
              <a:chOff x="3668" y="1988"/>
              <a:chExt cx="344" cy="344"/>
            </a:xfrm>
            <a:solidFill>
              <a:srgbClr val="DDDFDF"/>
            </a:solidFill>
          </p:grpSpPr>
          <p:sp>
            <p:nvSpPr>
              <p:cNvPr id="1638" name="Freeform 1637"/>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9" name="Freeform 1638"/>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40"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8" name="Group 22"/>
            <p:cNvGrpSpPr>
              <a:grpSpLocks noChangeAspect="1"/>
            </p:cNvGrpSpPr>
            <p:nvPr/>
          </p:nvGrpSpPr>
          <p:grpSpPr bwMode="auto">
            <a:xfrm>
              <a:off x="3125295" y="4835068"/>
              <a:ext cx="283130" cy="277652"/>
              <a:chOff x="3688" y="2010"/>
              <a:chExt cx="306" cy="300"/>
            </a:xfrm>
            <a:solidFill>
              <a:srgbClr val="DDDFDF"/>
            </a:solidFill>
          </p:grpSpPr>
          <p:sp>
            <p:nvSpPr>
              <p:cNvPr id="1629"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0"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1"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2"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3"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4"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5"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6"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37"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19" name="Group 22"/>
            <p:cNvGrpSpPr>
              <a:grpSpLocks noChangeAspect="1"/>
            </p:cNvGrpSpPr>
            <p:nvPr/>
          </p:nvGrpSpPr>
          <p:grpSpPr bwMode="auto">
            <a:xfrm>
              <a:off x="3121460" y="5161646"/>
              <a:ext cx="283130" cy="277652"/>
              <a:chOff x="3688" y="2010"/>
              <a:chExt cx="306" cy="300"/>
            </a:xfrm>
            <a:solidFill>
              <a:srgbClr val="DDDFDF"/>
            </a:solidFill>
          </p:grpSpPr>
          <p:sp>
            <p:nvSpPr>
              <p:cNvPr id="1620"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1"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2"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3"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4"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5"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6"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7"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28"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0" name="Group 66"/>
            <p:cNvGrpSpPr>
              <a:grpSpLocks noChangeAspect="1"/>
            </p:cNvGrpSpPr>
            <p:nvPr/>
          </p:nvGrpSpPr>
          <p:grpSpPr bwMode="auto">
            <a:xfrm>
              <a:off x="3115935" y="5486021"/>
              <a:ext cx="292488" cy="295225"/>
              <a:chOff x="3675" y="1991"/>
              <a:chExt cx="330" cy="333"/>
            </a:xfrm>
            <a:solidFill>
              <a:srgbClr val="DDDFDF"/>
            </a:solidFill>
          </p:grpSpPr>
          <p:sp>
            <p:nvSpPr>
              <p:cNvPr id="1607"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8"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9"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0"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1"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2"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3"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4"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5"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6"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7"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8"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19"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1" name="Group 4"/>
            <p:cNvGrpSpPr>
              <a:grpSpLocks noChangeAspect="1"/>
            </p:cNvGrpSpPr>
            <p:nvPr/>
          </p:nvGrpSpPr>
          <p:grpSpPr bwMode="auto">
            <a:xfrm>
              <a:off x="3491447" y="4479292"/>
              <a:ext cx="280487" cy="280561"/>
              <a:chOff x="3668" y="1988"/>
              <a:chExt cx="344" cy="344"/>
            </a:xfrm>
            <a:solidFill>
              <a:srgbClr val="DDDFDF"/>
            </a:solidFill>
          </p:grpSpPr>
          <p:sp>
            <p:nvSpPr>
              <p:cNvPr id="1604" name="Freeform 1603"/>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5" name="Freeform 1604"/>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6"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2" name="Group 22"/>
            <p:cNvGrpSpPr>
              <a:grpSpLocks noChangeAspect="1"/>
            </p:cNvGrpSpPr>
            <p:nvPr/>
          </p:nvGrpSpPr>
          <p:grpSpPr bwMode="auto">
            <a:xfrm>
              <a:off x="3488959" y="4835068"/>
              <a:ext cx="283130" cy="277652"/>
              <a:chOff x="3688" y="2010"/>
              <a:chExt cx="306" cy="300"/>
            </a:xfrm>
            <a:solidFill>
              <a:srgbClr val="DDDFDF"/>
            </a:solidFill>
          </p:grpSpPr>
          <p:sp>
            <p:nvSpPr>
              <p:cNvPr id="1595"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6"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7"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8"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9"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0"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1"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2"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603"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3" name="Group 22"/>
            <p:cNvGrpSpPr>
              <a:grpSpLocks noChangeAspect="1"/>
            </p:cNvGrpSpPr>
            <p:nvPr/>
          </p:nvGrpSpPr>
          <p:grpSpPr bwMode="auto">
            <a:xfrm>
              <a:off x="3485125" y="5161646"/>
              <a:ext cx="283130" cy="277652"/>
              <a:chOff x="3688" y="2010"/>
              <a:chExt cx="306" cy="300"/>
            </a:xfrm>
            <a:solidFill>
              <a:srgbClr val="DDDFDF"/>
            </a:solidFill>
          </p:grpSpPr>
          <p:sp>
            <p:nvSpPr>
              <p:cNvPr id="1586"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7"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8"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9"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0"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1"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2"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3"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94"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4" name="Group 66"/>
            <p:cNvGrpSpPr>
              <a:grpSpLocks noChangeAspect="1"/>
            </p:cNvGrpSpPr>
            <p:nvPr/>
          </p:nvGrpSpPr>
          <p:grpSpPr bwMode="auto">
            <a:xfrm>
              <a:off x="3479922" y="5486021"/>
              <a:ext cx="292488" cy="295225"/>
              <a:chOff x="3675" y="1991"/>
              <a:chExt cx="330" cy="333"/>
            </a:xfrm>
            <a:solidFill>
              <a:srgbClr val="DDDFDF"/>
            </a:solidFill>
          </p:grpSpPr>
          <p:sp>
            <p:nvSpPr>
              <p:cNvPr id="1573"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4"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5"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6"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7"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8"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9"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0"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1"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2"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3"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4"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85"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5" name="Group 66"/>
            <p:cNvGrpSpPr>
              <a:grpSpLocks noChangeAspect="1"/>
            </p:cNvGrpSpPr>
            <p:nvPr/>
          </p:nvGrpSpPr>
          <p:grpSpPr bwMode="auto">
            <a:xfrm>
              <a:off x="3109223" y="4128634"/>
              <a:ext cx="292488" cy="295225"/>
              <a:chOff x="3675" y="1991"/>
              <a:chExt cx="330" cy="333"/>
            </a:xfrm>
            <a:solidFill>
              <a:srgbClr val="DDDFDF"/>
            </a:solidFill>
          </p:grpSpPr>
          <p:sp>
            <p:nvSpPr>
              <p:cNvPr id="1560"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1"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2"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3"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4"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5"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6"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7"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8"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69"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0"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1"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72"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6" name="Group 66"/>
            <p:cNvGrpSpPr>
              <a:grpSpLocks noChangeAspect="1"/>
            </p:cNvGrpSpPr>
            <p:nvPr/>
          </p:nvGrpSpPr>
          <p:grpSpPr bwMode="auto">
            <a:xfrm>
              <a:off x="3473209" y="4128634"/>
              <a:ext cx="292488" cy="295225"/>
              <a:chOff x="3675" y="1991"/>
              <a:chExt cx="330" cy="333"/>
            </a:xfrm>
            <a:solidFill>
              <a:srgbClr val="DDDFDF"/>
            </a:solidFill>
          </p:grpSpPr>
          <p:sp>
            <p:nvSpPr>
              <p:cNvPr id="1547"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8"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9"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0"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1"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2"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3"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4"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5"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6"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7"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8"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59"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7" name="Group 4"/>
            <p:cNvGrpSpPr>
              <a:grpSpLocks noChangeAspect="1"/>
            </p:cNvGrpSpPr>
            <p:nvPr/>
          </p:nvGrpSpPr>
          <p:grpSpPr bwMode="auto">
            <a:xfrm>
              <a:off x="3919663" y="4479292"/>
              <a:ext cx="280487" cy="280561"/>
              <a:chOff x="3668" y="1988"/>
              <a:chExt cx="344" cy="344"/>
            </a:xfrm>
            <a:solidFill>
              <a:srgbClr val="DDDFDF"/>
            </a:solidFill>
          </p:grpSpPr>
          <p:sp>
            <p:nvSpPr>
              <p:cNvPr id="1544" name="Freeform 1543"/>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5" name="Freeform 1544"/>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6"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8" name="Group 22"/>
            <p:cNvGrpSpPr>
              <a:grpSpLocks noChangeAspect="1"/>
            </p:cNvGrpSpPr>
            <p:nvPr/>
          </p:nvGrpSpPr>
          <p:grpSpPr bwMode="auto">
            <a:xfrm>
              <a:off x="3917020" y="4835068"/>
              <a:ext cx="283130" cy="277652"/>
              <a:chOff x="3688" y="2010"/>
              <a:chExt cx="306" cy="300"/>
            </a:xfrm>
            <a:solidFill>
              <a:srgbClr val="DDDFDF"/>
            </a:solidFill>
          </p:grpSpPr>
          <p:sp>
            <p:nvSpPr>
              <p:cNvPr id="1535"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6"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7"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8"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9"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0"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1"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2"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43"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29" name="Group 22"/>
            <p:cNvGrpSpPr>
              <a:grpSpLocks noChangeAspect="1"/>
            </p:cNvGrpSpPr>
            <p:nvPr/>
          </p:nvGrpSpPr>
          <p:grpSpPr bwMode="auto">
            <a:xfrm>
              <a:off x="3913187" y="5161646"/>
              <a:ext cx="283130" cy="277652"/>
              <a:chOff x="3688" y="2010"/>
              <a:chExt cx="306" cy="300"/>
            </a:xfrm>
            <a:solidFill>
              <a:srgbClr val="DDDFDF"/>
            </a:solidFill>
          </p:grpSpPr>
          <p:sp>
            <p:nvSpPr>
              <p:cNvPr id="1010"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11"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12"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29"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0"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1"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2"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3"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534"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0" name="Group 66"/>
            <p:cNvGrpSpPr>
              <a:grpSpLocks noChangeAspect="1"/>
            </p:cNvGrpSpPr>
            <p:nvPr/>
          </p:nvGrpSpPr>
          <p:grpSpPr bwMode="auto">
            <a:xfrm>
              <a:off x="3907662" y="5486021"/>
              <a:ext cx="292488" cy="295225"/>
              <a:chOff x="3675" y="1991"/>
              <a:chExt cx="330" cy="333"/>
            </a:xfrm>
            <a:solidFill>
              <a:srgbClr val="DDDFDF"/>
            </a:solidFill>
          </p:grpSpPr>
          <p:sp>
            <p:nvSpPr>
              <p:cNvPr id="997"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8"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9"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0"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1"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2"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3"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4"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5"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6"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7"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8"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009"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1" name="Group 66"/>
            <p:cNvGrpSpPr>
              <a:grpSpLocks noChangeAspect="1"/>
            </p:cNvGrpSpPr>
            <p:nvPr/>
          </p:nvGrpSpPr>
          <p:grpSpPr bwMode="auto">
            <a:xfrm>
              <a:off x="3900949" y="4128634"/>
              <a:ext cx="292488" cy="295225"/>
              <a:chOff x="3675" y="1991"/>
              <a:chExt cx="330" cy="333"/>
            </a:xfrm>
            <a:solidFill>
              <a:srgbClr val="DDDFDF"/>
            </a:solidFill>
          </p:grpSpPr>
          <p:sp>
            <p:nvSpPr>
              <p:cNvPr id="984"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5"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6"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7"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8"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9"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0"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1"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2"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3"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4"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5"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96"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2" name="Group 4"/>
            <p:cNvGrpSpPr>
              <a:grpSpLocks noChangeAspect="1"/>
            </p:cNvGrpSpPr>
            <p:nvPr/>
          </p:nvGrpSpPr>
          <p:grpSpPr bwMode="auto">
            <a:xfrm>
              <a:off x="4259905" y="4479292"/>
              <a:ext cx="280487" cy="280561"/>
              <a:chOff x="3668" y="1988"/>
              <a:chExt cx="344" cy="344"/>
            </a:xfrm>
            <a:solidFill>
              <a:srgbClr val="DDDFDF"/>
            </a:solidFill>
          </p:grpSpPr>
          <p:sp>
            <p:nvSpPr>
              <p:cNvPr id="981" name="Freeform 980"/>
              <p:cNvSpPr>
                <a:spLocks noEditPoints="1"/>
              </p:cNvSpPr>
              <p:nvPr/>
            </p:nvSpPr>
            <p:spPr bwMode="auto">
              <a:xfrm>
                <a:off x="3668" y="1988"/>
                <a:ext cx="344" cy="344"/>
              </a:xfrm>
              <a:custGeom>
                <a:avLst/>
                <a:gdLst>
                  <a:gd name="T0" fmla="*/ 344 w 344"/>
                  <a:gd name="T1" fmla="*/ 344 h 344"/>
                  <a:gd name="T2" fmla="*/ 0 w 344"/>
                  <a:gd name="T3" fmla="*/ 344 h 344"/>
                  <a:gd name="T4" fmla="*/ 0 w 344"/>
                  <a:gd name="T5" fmla="*/ 0 h 344"/>
                  <a:gd name="T6" fmla="*/ 344 w 344"/>
                  <a:gd name="T7" fmla="*/ 0 h 344"/>
                  <a:gd name="T8" fmla="*/ 344 w 344"/>
                  <a:gd name="T9" fmla="*/ 344 h 344"/>
                  <a:gd name="T10" fmla="*/ 29 w 344"/>
                  <a:gd name="T11" fmla="*/ 315 h 344"/>
                  <a:gd name="T12" fmla="*/ 315 w 344"/>
                  <a:gd name="T13" fmla="*/ 315 h 344"/>
                  <a:gd name="T14" fmla="*/ 315 w 344"/>
                  <a:gd name="T15" fmla="*/ 29 h 344"/>
                  <a:gd name="T16" fmla="*/ 29 w 344"/>
                  <a:gd name="T17" fmla="*/ 29 h 344"/>
                  <a:gd name="T18" fmla="*/ 29 w 344"/>
                  <a:gd name="T19" fmla="*/ 3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344">
                    <a:moveTo>
                      <a:pt x="344" y="344"/>
                    </a:moveTo>
                    <a:lnTo>
                      <a:pt x="0" y="344"/>
                    </a:lnTo>
                    <a:lnTo>
                      <a:pt x="0" y="0"/>
                    </a:lnTo>
                    <a:lnTo>
                      <a:pt x="344" y="0"/>
                    </a:lnTo>
                    <a:lnTo>
                      <a:pt x="344" y="344"/>
                    </a:lnTo>
                    <a:close/>
                    <a:moveTo>
                      <a:pt x="29" y="315"/>
                    </a:moveTo>
                    <a:lnTo>
                      <a:pt x="315" y="315"/>
                    </a:lnTo>
                    <a:lnTo>
                      <a:pt x="315" y="29"/>
                    </a:lnTo>
                    <a:lnTo>
                      <a:pt x="29" y="29"/>
                    </a:lnTo>
                    <a:lnTo>
                      <a:pt x="29" y="3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2" name="Freeform 981"/>
              <p:cNvSpPr>
                <a:spLocks noEditPoints="1"/>
              </p:cNvSpPr>
              <p:nvPr/>
            </p:nvSpPr>
            <p:spPr bwMode="auto">
              <a:xfrm>
                <a:off x="3738" y="2059"/>
                <a:ext cx="203" cy="203"/>
              </a:xfrm>
              <a:custGeom>
                <a:avLst/>
                <a:gdLst>
                  <a:gd name="T0" fmla="*/ 203 w 203"/>
                  <a:gd name="T1" fmla="*/ 203 h 203"/>
                  <a:gd name="T2" fmla="*/ 0 w 203"/>
                  <a:gd name="T3" fmla="*/ 203 h 203"/>
                  <a:gd name="T4" fmla="*/ 0 w 203"/>
                  <a:gd name="T5" fmla="*/ 0 h 203"/>
                  <a:gd name="T6" fmla="*/ 203 w 203"/>
                  <a:gd name="T7" fmla="*/ 0 h 203"/>
                  <a:gd name="T8" fmla="*/ 203 w 203"/>
                  <a:gd name="T9" fmla="*/ 203 h 203"/>
                  <a:gd name="T10" fmla="*/ 20 w 203"/>
                  <a:gd name="T11" fmla="*/ 183 h 203"/>
                  <a:gd name="T12" fmla="*/ 184 w 203"/>
                  <a:gd name="T13" fmla="*/ 183 h 203"/>
                  <a:gd name="T14" fmla="*/ 184 w 203"/>
                  <a:gd name="T15" fmla="*/ 19 h 203"/>
                  <a:gd name="T16" fmla="*/ 20 w 203"/>
                  <a:gd name="T17" fmla="*/ 19 h 203"/>
                  <a:gd name="T18" fmla="*/ 20 w 203"/>
                  <a:gd name="T1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203"/>
                    </a:moveTo>
                    <a:lnTo>
                      <a:pt x="0" y="203"/>
                    </a:lnTo>
                    <a:lnTo>
                      <a:pt x="0" y="0"/>
                    </a:lnTo>
                    <a:lnTo>
                      <a:pt x="203" y="0"/>
                    </a:lnTo>
                    <a:lnTo>
                      <a:pt x="203" y="203"/>
                    </a:lnTo>
                    <a:close/>
                    <a:moveTo>
                      <a:pt x="20" y="183"/>
                    </a:moveTo>
                    <a:lnTo>
                      <a:pt x="184" y="183"/>
                    </a:lnTo>
                    <a:lnTo>
                      <a:pt x="184" y="19"/>
                    </a:lnTo>
                    <a:lnTo>
                      <a:pt x="20" y="19"/>
                    </a:lnTo>
                    <a:lnTo>
                      <a:pt x="20" y="1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3" name="Freeform 7"/>
              <p:cNvSpPr>
                <a:spLocks noEditPoints="1"/>
              </p:cNvSpPr>
              <p:nvPr/>
            </p:nvSpPr>
            <p:spPr bwMode="auto">
              <a:xfrm>
                <a:off x="3792" y="2109"/>
                <a:ext cx="96" cy="99"/>
              </a:xfrm>
              <a:custGeom>
                <a:avLst/>
                <a:gdLst>
                  <a:gd name="T0" fmla="*/ 96 w 96"/>
                  <a:gd name="T1" fmla="*/ 99 h 99"/>
                  <a:gd name="T2" fmla="*/ 0 w 96"/>
                  <a:gd name="T3" fmla="*/ 99 h 99"/>
                  <a:gd name="T4" fmla="*/ 0 w 96"/>
                  <a:gd name="T5" fmla="*/ 0 h 99"/>
                  <a:gd name="T6" fmla="*/ 96 w 96"/>
                  <a:gd name="T7" fmla="*/ 0 h 99"/>
                  <a:gd name="T8" fmla="*/ 96 w 96"/>
                  <a:gd name="T9" fmla="*/ 99 h 99"/>
                  <a:gd name="T10" fmla="*/ 19 w 96"/>
                  <a:gd name="T11" fmla="*/ 80 h 99"/>
                  <a:gd name="T12" fmla="*/ 77 w 96"/>
                  <a:gd name="T13" fmla="*/ 80 h 99"/>
                  <a:gd name="T14" fmla="*/ 77 w 96"/>
                  <a:gd name="T15" fmla="*/ 20 h 99"/>
                  <a:gd name="T16" fmla="*/ 19 w 96"/>
                  <a:gd name="T17" fmla="*/ 20 h 99"/>
                  <a:gd name="T18" fmla="*/ 19 w 96"/>
                  <a:gd name="T19"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9">
                    <a:moveTo>
                      <a:pt x="96" y="99"/>
                    </a:moveTo>
                    <a:lnTo>
                      <a:pt x="0" y="99"/>
                    </a:lnTo>
                    <a:lnTo>
                      <a:pt x="0" y="0"/>
                    </a:lnTo>
                    <a:lnTo>
                      <a:pt x="96" y="0"/>
                    </a:lnTo>
                    <a:lnTo>
                      <a:pt x="96" y="99"/>
                    </a:lnTo>
                    <a:close/>
                    <a:moveTo>
                      <a:pt x="19" y="80"/>
                    </a:moveTo>
                    <a:lnTo>
                      <a:pt x="77" y="80"/>
                    </a:lnTo>
                    <a:lnTo>
                      <a:pt x="77" y="20"/>
                    </a:lnTo>
                    <a:lnTo>
                      <a:pt x="19" y="20"/>
                    </a:lnTo>
                    <a:lnTo>
                      <a:pt x="19"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3" name="Group 22"/>
            <p:cNvGrpSpPr>
              <a:grpSpLocks noChangeAspect="1"/>
            </p:cNvGrpSpPr>
            <p:nvPr/>
          </p:nvGrpSpPr>
          <p:grpSpPr bwMode="auto">
            <a:xfrm>
              <a:off x="4257262" y="4835068"/>
              <a:ext cx="283130" cy="277652"/>
              <a:chOff x="3688" y="2010"/>
              <a:chExt cx="306" cy="300"/>
            </a:xfrm>
            <a:solidFill>
              <a:srgbClr val="DDDFDF"/>
            </a:solidFill>
          </p:grpSpPr>
          <p:sp>
            <p:nvSpPr>
              <p:cNvPr id="972"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3"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4"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5"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6"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7"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8"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9"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0"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4" name="Group 22"/>
            <p:cNvGrpSpPr>
              <a:grpSpLocks noChangeAspect="1"/>
            </p:cNvGrpSpPr>
            <p:nvPr/>
          </p:nvGrpSpPr>
          <p:grpSpPr bwMode="auto">
            <a:xfrm>
              <a:off x="4253429" y="5161646"/>
              <a:ext cx="283130" cy="277652"/>
              <a:chOff x="3688" y="2010"/>
              <a:chExt cx="306" cy="300"/>
            </a:xfrm>
            <a:solidFill>
              <a:srgbClr val="DDDFDF"/>
            </a:solidFill>
          </p:grpSpPr>
          <p:sp>
            <p:nvSpPr>
              <p:cNvPr id="963" name="Freeform 23"/>
              <p:cNvSpPr>
                <a:spLocks noEditPoints="1"/>
              </p:cNvSpPr>
              <p:nvPr/>
            </p:nvSpPr>
            <p:spPr bwMode="auto">
              <a:xfrm>
                <a:off x="3688" y="2010"/>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3 h 92"/>
                  <a:gd name="T12" fmla="*/ 287 w 306"/>
                  <a:gd name="T13" fmla="*/ 73 h 92"/>
                  <a:gd name="T14" fmla="*/ 287 w 306"/>
                  <a:gd name="T15" fmla="*/ 20 h 92"/>
                  <a:gd name="T16" fmla="*/ 19 w 306"/>
                  <a:gd name="T17" fmla="*/ 20 h 92"/>
                  <a:gd name="T18" fmla="*/ 19 w 306"/>
                  <a:gd name="T1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3"/>
                    </a:moveTo>
                    <a:lnTo>
                      <a:pt x="287" y="73"/>
                    </a:lnTo>
                    <a:lnTo>
                      <a:pt x="287" y="20"/>
                    </a:lnTo>
                    <a:lnTo>
                      <a:pt x="19" y="20"/>
                    </a:lnTo>
                    <a:lnTo>
                      <a:pt x="19"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4" name="Rectangle 24"/>
              <p:cNvSpPr>
                <a:spLocks noChangeArrowheads="1"/>
              </p:cNvSpPr>
              <p:nvPr/>
            </p:nvSpPr>
            <p:spPr bwMode="auto">
              <a:xfrm>
                <a:off x="3724" y="2047"/>
                <a:ext cx="17"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5" name="Rectangle 25"/>
              <p:cNvSpPr>
                <a:spLocks noChangeArrowheads="1"/>
              </p:cNvSpPr>
              <p:nvPr/>
            </p:nvSpPr>
            <p:spPr bwMode="auto">
              <a:xfrm>
                <a:off x="3765" y="2047"/>
                <a:ext cx="193" cy="1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6" name="Freeform 26"/>
              <p:cNvSpPr>
                <a:spLocks noEditPoints="1"/>
              </p:cNvSpPr>
              <p:nvPr/>
            </p:nvSpPr>
            <p:spPr bwMode="auto">
              <a:xfrm>
                <a:off x="3688" y="2114"/>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7" name="Rectangle 27"/>
              <p:cNvSpPr>
                <a:spLocks noChangeArrowheads="1"/>
              </p:cNvSpPr>
              <p:nvPr/>
            </p:nvSpPr>
            <p:spPr bwMode="auto">
              <a:xfrm>
                <a:off x="3724" y="2150"/>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8" name="Rectangle 28"/>
              <p:cNvSpPr>
                <a:spLocks noChangeArrowheads="1"/>
              </p:cNvSpPr>
              <p:nvPr/>
            </p:nvSpPr>
            <p:spPr bwMode="auto">
              <a:xfrm>
                <a:off x="3765" y="2150"/>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9" name="Freeform 29"/>
              <p:cNvSpPr>
                <a:spLocks noEditPoints="1"/>
              </p:cNvSpPr>
              <p:nvPr/>
            </p:nvSpPr>
            <p:spPr bwMode="auto">
              <a:xfrm>
                <a:off x="3688" y="2218"/>
                <a:ext cx="306" cy="92"/>
              </a:xfrm>
              <a:custGeom>
                <a:avLst/>
                <a:gdLst>
                  <a:gd name="T0" fmla="*/ 306 w 306"/>
                  <a:gd name="T1" fmla="*/ 92 h 92"/>
                  <a:gd name="T2" fmla="*/ 0 w 306"/>
                  <a:gd name="T3" fmla="*/ 92 h 92"/>
                  <a:gd name="T4" fmla="*/ 0 w 306"/>
                  <a:gd name="T5" fmla="*/ 0 h 92"/>
                  <a:gd name="T6" fmla="*/ 306 w 306"/>
                  <a:gd name="T7" fmla="*/ 0 h 92"/>
                  <a:gd name="T8" fmla="*/ 306 w 306"/>
                  <a:gd name="T9" fmla="*/ 92 h 92"/>
                  <a:gd name="T10" fmla="*/ 19 w 306"/>
                  <a:gd name="T11" fmla="*/ 72 h 92"/>
                  <a:gd name="T12" fmla="*/ 287 w 306"/>
                  <a:gd name="T13" fmla="*/ 72 h 92"/>
                  <a:gd name="T14" fmla="*/ 287 w 306"/>
                  <a:gd name="T15" fmla="*/ 19 h 92"/>
                  <a:gd name="T16" fmla="*/ 19 w 306"/>
                  <a:gd name="T17" fmla="*/ 19 h 92"/>
                  <a:gd name="T18" fmla="*/ 19 w 306"/>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92">
                    <a:moveTo>
                      <a:pt x="306" y="92"/>
                    </a:moveTo>
                    <a:lnTo>
                      <a:pt x="0" y="92"/>
                    </a:lnTo>
                    <a:lnTo>
                      <a:pt x="0" y="0"/>
                    </a:lnTo>
                    <a:lnTo>
                      <a:pt x="306" y="0"/>
                    </a:lnTo>
                    <a:lnTo>
                      <a:pt x="306" y="92"/>
                    </a:lnTo>
                    <a:close/>
                    <a:moveTo>
                      <a:pt x="19" y="72"/>
                    </a:moveTo>
                    <a:lnTo>
                      <a:pt x="287" y="72"/>
                    </a:lnTo>
                    <a:lnTo>
                      <a:pt x="287"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0" name="Rectangle 30"/>
              <p:cNvSpPr>
                <a:spLocks noChangeArrowheads="1"/>
              </p:cNvSpPr>
              <p:nvPr/>
            </p:nvSpPr>
            <p:spPr bwMode="auto">
              <a:xfrm>
                <a:off x="3724" y="2254"/>
                <a:ext cx="17"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1" name="Rectangle 31"/>
              <p:cNvSpPr>
                <a:spLocks noChangeArrowheads="1"/>
              </p:cNvSpPr>
              <p:nvPr/>
            </p:nvSpPr>
            <p:spPr bwMode="auto">
              <a:xfrm>
                <a:off x="3765" y="2254"/>
                <a:ext cx="193"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5" name="Group 66"/>
            <p:cNvGrpSpPr>
              <a:grpSpLocks noChangeAspect="1"/>
            </p:cNvGrpSpPr>
            <p:nvPr/>
          </p:nvGrpSpPr>
          <p:grpSpPr bwMode="auto">
            <a:xfrm>
              <a:off x="4247904" y="5486021"/>
              <a:ext cx="292488" cy="295225"/>
              <a:chOff x="3675" y="1991"/>
              <a:chExt cx="330" cy="333"/>
            </a:xfrm>
            <a:solidFill>
              <a:srgbClr val="DDDFDF"/>
            </a:solidFill>
          </p:grpSpPr>
          <p:sp>
            <p:nvSpPr>
              <p:cNvPr id="950"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1"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2"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3"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4"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5"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6"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7"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8"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9"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0"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1"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2"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936" name="Group 66"/>
            <p:cNvGrpSpPr>
              <a:grpSpLocks noChangeAspect="1"/>
            </p:cNvGrpSpPr>
            <p:nvPr/>
          </p:nvGrpSpPr>
          <p:grpSpPr bwMode="auto">
            <a:xfrm>
              <a:off x="4241191" y="4128634"/>
              <a:ext cx="292488" cy="295225"/>
              <a:chOff x="3675" y="1991"/>
              <a:chExt cx="330" cy="333"/>
            </a:xfrm>
            <a:solidFill>
              <a:srgbClr val="DDDFDF"/>
            </a:solidFill>
          </p:grpSpPr>
          <p:sp>
            <p:nvSpPr>
              <p:cNvPr id="937" name="Freeform 67"/>
              <p:cNvSpPr>
                <a:spLocks noEditPoints="1"/>
              </p:cNvSpPr>
              <p:nvPr/>
            </p:nvSpPr>
            <p:spPr bwMode="auto">
              <a:xfrm>
                <a:off x="3793" y="2112"/>
                <a:ext cx="92" cy="92"/>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38" name="Rectangle 68"/>
              <p:cNvSpPr>
                <a:spLocks noChangeArrowheads="1"/>
              </p:cNvSpPr>
              <p:nvPr/>
            </p:nvSpPr>
            <p:spPr bwMode="auto">
              <a:xfrm>
                <a:off x="3832" y="2225"/>
                <a:ext cx="16" cy="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39" name="Rectangle 69"/>
              <p:cNvSpPr>
                <a:spLocks noChangeArrowheads="1"/>
              </p:cNvSpPr>
              <p:nvPr/>
            </p:nvSpPr>
            <p:spPr bwMode="auto">
              <a:xfrm>
                <a:off x="3832" y="2037"/>
                <a:ext cx="19" cy="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0" name="Rectangle 70"/>
              <p:cNvSpPr>
                <a:spLocks noChangeArrowheads="1"/>
              </p:cNvSpPr>
              <p:nvPr/>
            </p:nvSpPr>
            <p:spPr bwMode="auto">
              <a:xfrm>
                <a:off x="3909"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1" name="Rectangle 71"/>
              <p:cNvSpPr>
                <a:spLocks noChangeArrowheads="1"/>
              </p:cNvSpPr>
              <p:nvPr/>
            </p:nvSpPr>
            <p:spPr bwMode="auto">
              <a:xfrm>
                <a:off x="3720" y="2153"/>
                <a:ext cx="51" cy="1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2" name="Freeform 72"/>
              <p:cNvSpPr>
                <a:spLocks/>
              </p:cNvSpPr>
              <p:nvPr/>
            </p:nvSpPr>
            <p:spPr bwMode="auto">
              <a:xfrm>
                <a:off x="3858" y="2012"/>
                <a:ext cx="128" cy="131"/>
              </a:xfrm>
              <a:custGeom>
                <a:avLst/>
                <a:gdLst>
                  <a:gd name="T0" fmla="*/ 45 w 53"/>
                  <a:gd name="T1" fmla="*/ 54 h 54"/>
                  <a:gd name="T2" fmla="*/ 50 w 53"/>
                  <a:gd name="T3" fmla="*/ 52 h 54"/>
                  <a:gd name="T4" fmla="*/ 53 w 53"/>
                  <a:gd name="T5" fmla="*/ 53 h 54"/>
                  <a:gd name="T6" fmla="*/ 2 w 53"/>
                  <a:gd name="T7" fmla="*/ 0 h 54"/>
                  <a:gd name="T8" fmla="*/ 2 w 53"/>
                  <a:gd name="T9" fmla="*/ 3 h 54"/>
                  <a:gd name="T10" fmla="*/ 0 w 53"/>
                  <a:gd name="T11" fmla="*/ 8 h 54"/>
                  <a:gd name="T12" fmla="*/ 45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45" y="54"/>
                    </a:moveTo>
                    <a:cubicBezTo>
                      <a:pt x="46" y="53"/>
                      <a:pt x="48" y="52"/>
                      <a:pt x="50" y="52"/>
                    </a:cubicBezTo>
                    <a:cubicBezTo>
                      <a:pt x="51" y="52"/>
                      <a:pt x="52" y="52"/>
                      <a:pt x="53" y="53"/>
                    </a:cubicBezTo>
                    <a:cubicBezTo>
                      <a:pt x="49" y="26"/>
                      <a:pt x="28" y="4"/>
                      <a:pt x="2" y="0"/>
                    </a:cubicBezTo>
                    <a:cubicBezTo>
                      <a:pt x="2" y="1"/>
                      <a:pt x="2" y="2"/>
                      <a:pt x="2" y="3"/>
                    </a:cubicBezTo>
                    <a:cubicBezTo>
                      <a:pt x="2" y="5"/>
                      <a:pt x="1" y="7"/>
                      <a:pt x="0" y="8"/>
                    </a:cubicBezTo>
                    <a:cubicBezTo>
                      <a:pt x="24" y="12"/>
                      <a:pt x="42" y="30"/>
                      <a:pt x="45" y="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3" name="Freeform 73"/>
              <p:cNvSpPr>
                <a:spLocks noEditPoints="1"/>
              </p:cNvSpPr>
              <p:nvPr/>
            </p:nvSpPr>
            <p:spPr bwMode="auto">
              <a:xfrm>
                <a:off x="3812" y="1991"/>
                <a:ext cx="56" cy="55"/>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6" y="23"/>
                      <a:pt x="0" y="18"/>
                      <a:pt x="0" y="12"/>
                    </a:cubicBezTo>
                    <a:cubicBezTo>
                      <a:pt x="0" y="5"/>
                      <a:pt x="6"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4" name="Freeform 74"/>
              <p:cNvSpPr>
                <a:spLocks noEditPoints="1"/>
              </p:cNvSpPr>
              <p:nvPr/>
            </p:nvSpPr>
            <p:spPr bwMode="auto">
              <a:xfrm>
                <a:off x="3950" y="2133"/>
                <a:ext cx="55" cy="56"/>
              </a:xfrm>
              <a:custGeom>
                <a:avLst/>
                <a:gdLst>
                  <a:gd name="T0" fmla="*/ 12 w 23"/>
                  <a:gd name="T1" fmla="*/ 23 h 23"/>
                  <a:gd name="T2" fmla="*/ 0 w 23"/>
                  <a:gd name="T3" fmla="*/ 12 h 23"/>
                  <a:gd name="T4" fmla="*/ 12 w 23"/>
                  <a:gd name="T5" fmla="*/ 0 h 23"/>
                  <a:gd name="T6" fmla="*/ 23 w 23"/>
                  <a:gd name="T7" fmla="*/ 12 h 23"/>
                  <a:gd name="T8" fmla="*/ 12 w 23"/>
                  <a:gd name="T9" fmla="*/ 23 h 23"/>
                  <a:gd name="T10" fmla="*/ 12 w 23"/>
                  <a:gd name="T11" fmla="*/ 4 h 23"/>
                  <a:gd name="T12" fmla="*/ 4 w 23"/>
                  <a:gd name="T13" fmla="*/ 12 h 23"/>
                  <a:gd name="T14" fmla="*/ 12 w 23"/>
                  <a:gd name="T15" fmla="*/ 19 h 23"/>
                  <a:gd name="T16" fmla="*/ 19 w 23"/>
                  <a:gd name="T17" fmla="*/ 12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5" name="Freeform 75"/>
              <p:cNvSpPr>
                <a:spLocks/>
              </p:cNvSpPr>
              <p:nvPr/>
            </p:nvSpPr>
            <p:spPr bwMode="auto">
              <a:xfrm>
                <a:off x="3861" y="2179"/>
                <a:ext cx="123" cy="124"/>
              </a:xfrm>
              <a:custGeom>
                <a:avLst/>
                <a:gdLst>
                  <a:gd name="T0" fmla="*/ 49 w 51"/>
                  <a:gd name="T1" fmla="*/ 2 h 51"/>
                  <a:gd name="T2" fmla="*/ 43 w 51"/>
                  <a:gd name="T3" fmla="*/ 0 h 51"/>
                  <a:gd name="T4" fmla="*/ 0 w 51"/>
                  <a:gd name="T5" fmla="*/ 43 h 51"/>
                  <a:gd name="T6" fmla="*/ 1 w 51"/>
                  <a:gd name="T7" fmla="*/ 48 h 51"/>
                  <a:gd name="T8" fmla="*/ 1 w 51"/>
                  <a:gd name="T9" fmla="*/ 51 h 51"/>
                  <a:gd name="T10" fmla="*/ 51 w 51"/>
                  <a:gd name="T11" fmla="*/ 2 h 51"/>
                  <a:gd name="T12" fmla="*/ 49 w 51"/>
                  <a:gd name="T13" fmla="*/ 2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49" y="2"/>
                    </a:moveTo>
                    <a:cubicBezTo>
                      <a:pt x="47" y="2"/>
                      <a:pt x="45" y="1"/>
                      <a:pt x="43" y="0"/>
                    </a:cubicBezTo>
                    <a:cubicBezTo>
                      <a:pt x="39" y="22"/>
                      <a:pt x="22" y="39"/>
                      <a:pt x="0" y="43"/>
                    </a:cubicBezTo>
                    <a:cubicBezTo>
                      <a:pt x="1" y="44"/>
                      <a:pt x="1" y="46"/>
                      <a:pt x="1" y="48"/>
                    </a:cubicBezTo>
                    <a:cubicBezTo>
                      <a:pt x="1" y="49"/>
                      <a:pt x="1" y="50"/>
                      <a:pt x="1" y="51"/>
                    </a:cubicBezTo>
                    <a:cubicBezTo>
                      <a:pt x="26" y="47"/>
                      <a:pt x="46" y="27"/>
                      <a:pt x="51" y="2"/>
                    </a:cubicBezTo>
                    <a:cubicBezTo>
                      <a:pt x="50" y="2"/>
                      <a:pt x="50" y="2"/>
                      <a:pt x="4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6" name="Freeform 76"/>
              <p:cNvSpPr>
                <a:spLocks/>
              </p:cNvSpPr>
              <p:nvPr/>
            </p:nvSpPr>
            <p:spPr bwMode="auto">
              <a:xfrm>
                <a:off x="3694" y="2012"/>
                <a:ext cx="128" cy="131"/>
              </a:xfrm>
              <a:custGeom>
                <a:avLst/>
                <a:gdLst>
                  <a:gd name="T0" fmla="*/ 3 w 53"/>
                  <a:gd name="T1" fmla="*/ 52 h 54"/>
                  <a:gd name="T2" fmla="*/ 8 w 53"/>
                  <a:gd name="T3" fmla="*/ 54 h 54"/>
                  <a:gd name="T4" fmla="*/ 53 w 53"/>
                  <a:gd name="T5" fmla="*/ 8 h 54"/>
                  <a:gd name="T6" fmla="*/ 51 w 53"/>
                  <a:gd name="T7" fmla="*/ 3 h 54"/>
                  <a:gd name="T8" fmla="*/ 52 w 53"/>
                  <a:gd name="T9" fmla="*/ 0 h 54"/>
                  <a:gd name="T10" fmla="*/ 0 w 53"/>
                  <a:gd name="T11" fmla="*/ 53 h 54"/>
                  <a:gd name="T12" fmla="*/ 3 w 53"/>
                  <a:gd name="T13" fmla="*/ 52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3" y="52"/>
                    </a:moveTo>
                    <a:cubicBezTo>
                      <a:pt x="5" y="52"/>
                      <a:pt x="7" y="53"/>
                      <a:pt x="8" y="54"/>
                    </a:cubicBezTo>
                    <a:cubicBezTo>
                      <a:pt x="11" y="30"/>
                      <a:pt x="29" y="11"/>
                      <a:pt x="53" y="8"/>
                    </a:cubicBezTo>
                    <a:cubicBezTo>
                      <a:pt x="52" y="6"/>
                      <a:pt x="51" y="5"/>
                      <a:pt x="51" y="3"/>
                    </a:cubicBezTo>
                    <a:cubicBezTo>
                      <a:pt x="51" y="2"/>
                      <a:pt x="51" y="1"/>
                      <a:pt x="52" y="0"/>
                    </a:cubicBezTo>
                    <a:cubicBezTo>
                      <a:pt x="25" y="4"/>
                      <a:pt x="3" y="26"/>
                      <a:pt x="0" y="53"/>
                    </a:cubicBezTo>
                    <a:cubicBezTo>
                      <a:pt x="1" y="52"/>
                      <a:pt x="2" y="52"/>
                      <a:pt x="3"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7" name="Freeform 77"/>
              <p:cNvSpPr>
                <a:spLocks/>
              </p:cNvSpPr>
              <p:nvPr/>
            </p:nvSpPr>
            <p:spPr bwMode="auto">
              <a:xfrm>
                <a:off x="3696" y="2179"/>
                <a:ext cx="126" cy="124"/>
              </a:xfrm>
              <a:custGeom>
                <a:avLst/>
                <a:gdLst>
                  <a:gd name="T0" fmla="*/ 52 w 52"/>
                  <a:gd name="T1" fmla="*/ 43 h 51"/>
                  <a:gd name="T2" fmla="*/ 8 w 52"/>
                  <a:gd name="T3" fmla="*/ 0 h 51"/>
                  <a:gd name="T4" fmla="*/ 2 w 52"/>
                  <a:gd name="T5" fmla="*/ 2 h 51"/>
                  <a:gd name="T6" fmla="*/ 0 w 52"/>
                  <a:gd name="T7" fmla="*/ 2 h 51"/>
                  <a:gd name="T8" fmla="*/ 51 w 52"/>
                  <a:gd name="T9" fmla="*/ 51 h 51"/>
                  <a:gd name="T10" fmla="*/ 50 w 52"/>
                  <a:gd name="T11" fmla="*/ 48 h 51"/>
                  <a:gd name="T12" fmla="*/ 52 w 52"/>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52" y="43"/>
                    </a:moveTo>
                    <a:cubicBezTo>
                      <a:pt x="29" y="40"/>
                      <a:pt x="11" y="22"/>
                      <a:pt x="8" y="0"/>
                    </a:cubicBezTo>
                    <a:cubicBezTo>
                      <a:pt x="6" y="1"/>
                      <a:pt x="4" y="2"/>
                      <a:pt x="2" y="2"/>
                    </a:cubicBezTo>
                    <a:cubicBezTo>
                      <a:pt x="1" y="2"/>
                      <a:pt x="0" y="2"/>
                      <a:pt x="0" y="2"/>
                    </a:cubicBezTo>
                    <a:cubicBezTo>
                      <a:pt x="4" y="27"/>
                      <a:pt x="25" y="47"/>
                      <a:pt x="51" y="51"/>
                    </a:cubicBezTo>
                    <a:cubicBezTo>
                      <a:pt x="51" y="50"/>
                      <a:pt x="50" y="49"/>
                      <a:pt x="50" y="48"/>
                    </a:cubicBezTo>
                    <a:cubicBezTo>
                      <a:pt x="50" y="46"/>
                      <a:pt x="51" y="45"/>
                      <a:pt x="5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8" name="Freeform 78"/>
              <p:cNvSpPr>
                <a:spLocks noEditPoints="1"/>
              </p:cNvSpPr>
              <p:nvPr/>
            </p:nvSpPr>
            <p:spPr bwMode="auto">
              <a:xfrm>
                <a:off x="3812" y="2269"/>
                <a:ext cx="56" cy="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4 h 23"/>
                  <a:gd name="T12" fmla="*/ 4 w 23"/>
                  <a:gd name="T13" fmla="*/ 11 h 23"/>
                  <a:gd name="T14" fmla="*/ 12 w 23"/>
                  <a:gd name="T15" fmla="*/ 19 h 23"/>
                  <a:gd name="T16" fmla="*/ 19 w 23"/>
                  <a:gd name="T17" fmla="*/ 11 h 23"/>
                  <a:gd name="T18" fmla="*/ 12 w 23"/>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4"/>
                    </a:moveTo>
                    <a:cubicBezTo>
                      <a:pt x="8" y="4"/>
                      <a:pt x="4" y="7"/>
                      <a:pt x="4" y="11"/>
                    </a:cubicBezTo>
                    <a:cubicBezTo>
                      <a:pt x="4" y="15"/>
                      <a:pt x="8" y="19"/>
                      <a:pt x="12" y="19"/>
                    </a:cubicBezTo>
                    <a:cubicBezTo>
                      <a:pt x="16" y="19"/>
                      <a:pt x="19" y="15"/>
                      <a:pt x="19" y="11"/>
                    </a:cubicBezTo>
                    <a:cubicBezTo>
                      <a:pt x="19" y="7"/>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9" name="Freeform 79"/>
              <p:cNvSpPr>
                <a:spLocks noEditPoints="1"/>
              </p:cNvSpPr>
              <p:nvPr/>
            </p:nvSpPr>
            <p:spPr bwMode="auto">
              <a:xfrm>
                <a:off x="3675" y="2133"/>
                <a:ext cx="53" cy="56"/>
              </a:xfrm>
              <a:custGeom>
                <a:avLst/>
                <a:gdLst>
                  <a:gd name="T0" fmla="*/ 11 w 22"/>
                  <a:gd name="T1" fmla="*/ 23 h 23"/>
                  <a:gd name="T2" fmla="*/ 0 w 22"/>
                  <a:gd name="T3" fmla="*/ 12 h 23"/>
                  <a:gd name="T4" fmla="*/ 11 w 22"/>
                  <a:gd name="T5" fmla="*/ 0 h 23"/>
                  <a:gd name="T6" fmla="*/ 22 w 22"/>
                  <a:gd name="T7" fmla="*/ 12 h 23"/>
                  <a:gd name="T8" fmla="*/ 11 w 22"/>
                  <a:gd name="T9" fmla="*/ 23 h 23"/>
                  <a:gd name="T10" fmla="*/ 11 w 22"/>
                  <a:gd name="T11" fmla="*/ 4 h 23"/>
                  <a:gd name="T12" fmla="*/ 4 w 22"/>
                  <a:gd name="T13" fmla="*/ 12 h 23"/>
                  <a:gd name="T14" fmla="*/ 11 w 22"/>
                  <a:gd name="T15" fmla="*/ 19 h 23"/>
                  <a:gd name="T16" fmla="*/ 18 w 22"/>
                  <a:gd name="T17" fmla="*/ 12 h 23"/>
                  <a:gd name="T18" fmla="*/ 11 w 22"/>
                  <a:gd name="T1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23"/>
                    </a:moveTo>
                    <a:cubicBezTo>
                      <a:pt x="5" y="23"/>
                      <a:pt x="0" y="18"/>
                      <a:pt x="0" y="12"/>
                    </a:cubicBezTo>
                    <a:cubicBezTo>
                      <a:pt x="0" y="5"/>
                      <a:pt x="5" y="0"/>
                      <a:pt x="11" y="0"/>
                    </a:cubicBezTo>
                    <a:cubicBezTo>
                      <a:pt x="17" y="0"/>
                      <a:pt x="22" y="5"/>
                      <a:pt x="22" y="12"/>
                    </a:cubicBezTo>
                    <a:cubicBezTo>
                      <a:pt x="22" y="18"/>
                      <a:pt x="17" y="23"/>
                      <a:pt x="11" y="23"/>
                    </a:cubicBezTo>
                    <a:close/>
                    <a:moveTo>
                      <a:pt x="11" y="4"/>
                    </a:moveTo>
                    <a:cubicBezTo>
                      <a:pt x="7" y="4"/>
                      <a:pt x="4" y="8"/>
                      <a:pt x="4" y="12"/>
                    </a:cubicBezTo>
                    <a:cubicBezTo>
                      <a:pt x="4" y="16"/>
                      <a:pt x="7" y="19"/>
                      <a:pt x="11" y="19"/>
                    </a:cubicBezTo>
                    <a:cubicBezTo>
                      <a:pt x="15" y="19"/>
                      <a:pt x="18" y="16"/>
                      <a:pt x="18" y="12"/>
                    </a:cubicBezTo>
                    <a:cubicBezTo>
                      <a:pt x="18"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sp>
        <p:nvSpPr>
          <p:cNvPr id="11" name="Rectangle 10"/>
          <p:cNvSpPr/>
          <p:nvPr/>
        </p:nvSpPr>
        <p:spPr bwMode="ltGray">
          <a:xfrm>
            <a:off x="2310985" y="4115460"/>
            <a:ext cx="741931" cy="320723"/>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1924" name="Rectangle 1923"/>
          <p:cNvSpPr/>
          <p:nvPr/>
        </p:nvSpPr>
        <p:spPr bwMode="ltGray">
          <a:xfrm>
            <a:off x="3881136" y="4092677"/>
            <a:ext cx="750627" cy="351651"/>
          </a:xfrm>
          <a:prstGeom prst="rect">
            <a:avLst/>
          </a:prstGeom>
          <a:solidFill>
            <a:srgbClr val="DDDF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12"/>
          <a:srcRect l="67955" t="9523" r="849" b="-1"/>
          <a:stretch/>
        </p:blipFill>
        <p:spPr>
          <a:xfrm>
            <a:off x="3889056" y="4124031"/>
            <a:ext cx="742950" cy="323501"/>
          </a:xfrm>
          <a:prstGeom prst="rect">
            <a:avLst/>
          </a:prstGeom>
        </p:spPr>
      </p:pic>
      <p:grpSp>
        <p:nvGrpSpPr>
          <p:cNvPr id="6" name="Group 5"/>
          <p:cNvGrpSpPr/>
          <p:nvPr/>
        </p:nvGrpSpPr>
        <p:grpSpPr>
          <a:xfrm>
            <a:off x="758406" y="2417553"/>
            <a:ext cx="3838354" cy="2362818"/>
            <a:chOff x="6067646" y="5288020"/>
            <a:chExt cx="3838354" cy="2362818"/>
          </a:xfrm>
        </p:grpSpPr>
        <p:sp>
          <p:nvSpPr>
            <p:cNvPr id="4" name="Rectangle 3"/>
            <p:cNvSpPr/>
            <p:nvPr/>
          </p:nvSpPr>
          <p:spPr bwMode="ltGray">
            <a:xfrm>
              <a:off x="6079521" y="7471596"/>
              <a:ext cx="736765" cy="166255"/>
            </a:xfrm>
            <a:prstGeom prst="rect">
              <a:avLst/>
            </a:prstGeom>
            <a:solidFill>
              <a:srgbClr val="DDDFDF"/>
            </a:solidFill>
            <a:ln w="190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latin typeface="Arial" panose="020B0604020202020204" pitchFamily="34" charset="0"/>
                <a:cs typeface="Arial" panose="020B0604020202020204" pitchFamily="34" charset="0"/>
              </a:endParaRPr>
            </a:p>
          </p:txBody>
        </p:sp>
        <p:sp>
          <p:nvSpPr>
            <p:cNvPr id="7" name="TextBox 6"/>
            <p:cNvSpPr txBox="1"/>
            <p:nvPr/>
          </p:nvSpPr>
          <p:spPr>
            <a:xfrm>
              <a:off x="6067646" y="5288020"/>
              <a:ext cx="3838354" cy="2362818"/>
            </a:xfrm>
            <a:custGeom>
              <a:avLst/>
              <a:gdLst>
                <a:gd name="connsiteX0" fmla="*/ 0 w 3838354"/>
                <a:gd name="connsiteY0" fmla="*/ 0 h 1692442"/>
                <a:gd name="connsiteX1" fmla="*/ 3838354 w 3838354"/>
                <a:gd name="connsiteY1" fmla="*/ 0 h 1692442"/>
                <a:gd name="connsiteX2" fmla="*/ 3838354 w 3838354"/>
                <a:gd name="connsiteY2" fmla="*/ 1692442 h 1692442"/>
                <a:gd name="connsiteX3" fmla="*/ 0 w 3838354"/>
                <a:gd name="connsiteY3" fmla="*/ 1692442 h 1692442"/>
                <a:gd name="connsiteX4" fmla="*/ 0 w 3838354"/>
                <a:gd name="connsiteY4" fmla="*/ 0 h 1692442"/>
                <a:gd name="connsiteX0" fmla="*/ 0 w 3838354"/>
                <a:gd name="connsiteY0" fmla="*/ 0 h 1693454"/>
                <a:gd name="connsiteX1" fmla="*/ 3838354 w 3838354"/>
                <a:gd name="connsiteY1" fmla="*/ 0 h 1693454"/>
                <a:gd name="connsiteX2" fmla="*/ 3838354 w 3838354"/>
                <a:gd name="connsiteY2" fmla="*/ 1692442 h 1693454"/>
                <a:gd name="connsiteX3" fmla="*/ 2308465 w 3838354"/>
                <a:gd name="connsiteY3" fmla="*/ 1693454 h 1693454"/>
                <a:gd name="connsiteX4" fmla="*/ 0 w 3838354"/>
                <a:gd name="connsiteY4" fmla="*/ 1692442 h 1693454"/>
                <a:gd name="connsiteX5" fmla="*/ 0 w 3838354"/>
                <a:gd name="connsiteY5" fmla="*/ 0 h 1693454"/>
                <a:gd name="connsiteX0" fmla="*/ 0 w 3838354"/>
                <a:gd name="connsiteY0" fmla="*/ 0 h 1693454"/>
                <a:gd name="connsiteX1" fmla="*/ 3838354 w 3838354"/>
                <a:gd name="connsiteY1" fmla="*/ 0 h 1693454"/>
                <a:gd name="connsiteX2" fmla="*/ 3838354 w 3838354"/>
                <a:gd name="connsiteY2" fmla="*/ 1692442 h 1693454"/>
                <a:gd name="connsiteX3" fmla="*/ 3097360 w 3838354"/>
                <a:gd name="connsiteY3" fmla="*/ 1687478 h 1693454"/>
                <a:gd name="connsiteX4" fmla="*/ 2308465 w 3838354"/>
                <a:gd name="connsiteY4" fmla="*/ 1693454 h 1693454"/>
                <a:gd name="connsiteX5" fmla="*/ 0 w 3838354"/>
                <a:gd name="connsiteY5" fmla="*/ 1692442 h 1693454"/>
                <a:gd name="connsiteX6" fmla="*/ 0 w 3838354"/>
                <a:gd name="connsiteY6" fmla="*/ 0 h 1693454"/>
                <a:gd name="connsiteX0" fmla="*/ 0 w 3838354"/>
                <a:gd name="connsiteY0" fmla="*/ 0 h 1693454"/>
                <a:gd name="connsiteX1" fmla="*/ 3838354 w 3838354"/>
                <a:gd name="connsiteY1" fmla="*/ 0 h 1693454"/>
                <a:gd name="connsiteX2" fmla="*/ 3838354 w 3838354"/>
                <a:gd name="connsiteY2" fmla="*/ 1692442 h 1693454"/>
                <a:gd name="connsiteX3" fmla="*/ 3097360 w 3838354"/>
                <a:gd name="connsiteY3" fmla="*/ 1687478 h 1693454"/>
                <a:gd name="connsiteX4" fmla="*/ 2457877 w 3838354"/>
                <a:gd name="connsiteY4" fmla="*/ 1681501 h 1693454"/>
                <a:gd name="connsiteX5" fmla="*/ 2308465 w 3838354"/>
                <a:gd name="connsiteY5" fmla="*/ 1693454 h 1693454"/>
                <a:gd name="connsiteX6" fmla="*/ 0 w 3838354"/>
                <a:gd name="connsiteY6" fmla="*/ 1692442 h 1693454"/>
                <a:gd name="connsiteX7" fmla="*/ 0 w 3838354"/>
                <a:gd name="connsiteY7" fmla="*/ 0 h 1693454"/>
                <a:gd name="connsiteX0" fmla="*/ 0 w 3838354"/>
                <a:gd name="connsiteY0" fmla="*/ 0 h 1693454"/>
                <a:gd name="connsiteX1" fmla="*/ 3838354 w 3838354"/>
                <a:gd name="connsiteY1" fmla="*/ 0 h 1693454"/>
                <a:gd name="connsiteX2" fmla="*/ 3838354 w 3838354"/>
                <a:gd name="connsiteY2" fmla="*/ 1692442 h 1693454"/>
                <a:gd name="connsiteX3" fmla="*/ 3097360 w 3838354"/>
                <a:gd name="connsiteY3" fmla="*/ 1687478 h 1693454"/>
                <a:gd name="connsiteX4" fmla="*/ 2834395 w 3838354"/>
                <a:gd name="connsiteY4" fmla="*/ 1675525 h 1693454"/>
                <a:gd name="connsiteX5" fmla="*/ 2457877 w 3838354"/>
                <a:gd name="connsiteY5" fmla="*/ 1681501 h 1693454"/>
                <a:gd name="connsiteX6" fmla="*/ 2308465 w 3838354"/>
                <a:gd name="connsiteY6" fmla="*/ 1693454 h 1693454"/>
                <a:gd name="connsiteX7" fmla="*/ 0 w 3838354"/>
                <a:gd name="connsiteY7" fmla="*/ 1692442 h 1693454"/>
                <a:gd name="connsiteX8" fmla="*/ 0 w 3838354"/>
                <a:gd name="connsiteY8" fmla="*/ 0 h 1693454"/>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2834395 w 3838354"/>
                <a:gd name="connsiteY4" fmla="*/ 1675525 h 2362818"/>
                <a:gd name="connsiteX5" fmla="*/ 2314441 w 3838354"/>
                <a:gd name="connsiteY5" fmla="*/ 2362818 h 2362818"/>
                <a:gd name="connsiteX6" fmla="*/ 2308465 w 3838354"/>
                <a:gd name="connsiteY6" fmla="*/ 1693454 h 2362818"/>
                <a:gd name="connsiteX7" fmla="*/ 0 w 3838354"/>
                <a:gd name="connsiteY7" fmla="*/ 1692442 h 2362818"/>
                <a:gd name="connsiteX8" fmla="*/ 0 w 3838354"/>
                <a:gd name="connsiteY8"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0 w 3838354"/>
                <a:gd name="connsiteY7" fmla="*/ 1692442 h 2362818"/>
                <a:gd name="connsiteX8" fmla="*/ 0 w 3838354"/>
                <a:gd name="connsiteY8"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0 w 3838354"/>
                <a:gd name="connsiteY8" fmla="*/ 1692442 h 2362818"/>
                <a:gd name="connsiteX9" fmla="*/ 0 w 3838354"/>
                <a:gd name="connsiteY9"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921924 w 3838354"/>
                <a:gd name="connsiteY8" fmla="*/ 1681501 h 2362818"/>
                <a:gd name="connsiteX9" fmla="*/ 0 w 3838354"/>
                <a:gd name="connsiteY9" fmla="*/ 1692442 h 2362818"/>
                <a:gd name="connsiteX10" fmla="*/ 0 w 3838354"/>
                <a:gd name="connsiteY10"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921924 w 3838354"/>
                <a:gd name="connsiteY8" fmla="*/ 1681501 h 2362818"/>
                <a:gd name="connsiteX9" fmla="*/ 485642 w 3838354"/>
                <a:gd name="connsiteY9" fmla="*/ 1687478 h 2362818"/>
                <a:gd name="connsiteX10" fmla="*/ 0 w 3838354"/>
                <a:gd name="connsiteY10" fmla="*/ 1692442 h 2362818"/>
                <a:gd name="connsiteX11" fmla="*/ 0 w 3838354"/>
                <a:gd name="connsiteY11"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921924 w 3838354"/>
                <a:gd name="connsiteY8" fmla="*/ 1681501 h 2362818"/>
                <a:gd name="connsiteX9" fmla="*/ 736654 w 3838354"/>
                <a:gd name="connsiteY9" fmla="*/ 2350867 h 2362818"/>
                <a:gd name="connsiteX10" fmla="*/ 0 w 3838354"/>
                <a:gd name="connsiteY10" fmla="*/ 1692442 h 2362818"/>
                <a:gd name="connsiteX11" fmla="*/ 0 w 3838354"/>
                <a:gd name="connsiteY11"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1125124 w 3838354"/>
                <a:gd name="connsiteY8" fmla="*/ 1681501 h 2362818"/>
                <a:gd name="connsiteX9" fmla="*/ 921924 w 3838354"/>
                <a:gd name="connsiteY9" fmla="*/ 1681501 h 2362818"/>
                <a:gd name="connsiteX10" fmla="*/ 736654 w 3838354"/>
                <a:gd name="connsiteY10" fmla="*/ 2350867 h 2362818"/>
                <a:gd name="connsiteX11" fmla="*/ 0 w 3838354"/>
                <a:gd name="connsiteY11" fmla="*/ 1692442 h 2362818"/>
                <a:gd name="connsiteX12" fmla="*/ 0 w 3838354"/>
                <a:gd name="connsiteY12"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1537500 w 3838354"/>
                <a:gd name="connsiteY8" fmla="*/ 1992277 h 2362818"/>
                <a:gd name="connsiteX9" fmla="*/ 921924 w 3838354"/>
                <a:gd name="connsiteY9" fmla="*/ 1681501 h 2362818"/>
                <a:gd name="connsiteX10" fmla="*/ 736654 w 3838354"/>
                <a:gd name="connsiteY10" fmla="*/ 2350867 h 2362818"/>
                <a:gd name="connsiteX11" fmla="*/ 0 w 3838354"/>
                <a:gd name="connsiteY11" fmla="*/ 1692442 h 2362818"/>
                <a:gd name="connsiteX12" fmla="*/ 0 w 3838354"/>
                <a:gd name="connsiteY12"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1537500 w 3838354"/>
                <a:gd name="connsiteY8" fmla="*/ 1992277 h 2362818"/>
                <a:gd name="connsiteX9" fmla="*/ 748607 w 3838354"/>
                <a:gd name="connsiteY9" fmla="*/ 1998254 h 2362818"/>
                <a:gd name="connsiteX10" fmla="*/ 736654 w 3838354"/>
                <a:gd name="connsiteY10" fmla="*/ 2350867 h 2362818"/>
                <a:gd name="connsiteX11" fmla="*/ 0 w 3838354"/>
                <a:gd name="connsiteY11" fmla="*/ 1692442 h 2362818"/>
                <a:gd name="connsiteX12" fmla="*/ 0 w 3838354"/>
                <a:gd name="connsiteY12"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1537500 w 3838354"/>
                <a:gd name="connsiteY8" fmla="*/ 1992277 h 2362818"/>
                <a:gd name="connsiteX9" fmla="*/ 748607 w 3838354"/>
                <a:gd name="connsiteY9" fmla="*/ 1998254 h 2362818"/>
                <a:gd name="connsiteX10" fmla="*/ 736654 w 3838354"/>
                <a:gd name="connsiteY10" fmla="*/ 2350867 h 2362818"/>
                <a:gd name="connsiteX11" fmla="*/ 0 w 3838354"/>
                <a:gd name="connsiteY11" fmla="*/ 2355830 h 2362818"/>
                <a:gd name="connsiteX12" fmla="*/ 0 w 3838354"/>
                <a:gd name="connsiteY12" fmla="*/ 0 h 2362818"/>
                <a:gd name="connsiteX0" fmla="*/ 0 w 3838354"/>
                <a:gd name="connsiteY0" fmla="*/ 0 h 2362818"/>
                <a:gd name="connsiteX1" fmla="*/ 3838354 w 3838354"/>
                <a:gd name="connsiteY1" fmla="*/ 0 h 2362818"/>
                <a:gd name="connsiteX2" fmla="*/ 3838354 w 3838354"/>
                <a:gd name="connsiteY2" fmla="*/ 1692442 h 2362818"/>
                <a:gd name="connsiteX3" fmla="*/ 3097360 w 3838354"/>
                <a:gd name="connsiteY3" fmla="*/ 1687478 h 2362818"/>
                <a:gd name="connsiteX4" fmla="*/ 3097360 w 3838354"/>
                <a:gd name="connsiteY4" fmla="*/ 2356843 h 2362818"/>
                <a:gd name="connsiteX5" fmla="*/ 2314441 w 3838354"/>
                <a:gd name="connsiteY5" fmla="*/ 2362818 h 2362818"/>
                <a:gd name="connsiteX6" fmla="*/ 2308465 w 3838354"/>
                <a:gd name="connsiteY6" fmla="*/ 1693454 h 2362818"/>
                <a:gd name="connsiteX7" fmla="*/ 1537501 w 3838354"/>
                <a:gd name="connsiteY7" fmla="*/ 1687478 h 2362818"/>
                <a:gd name="connsiteX8" fmla="*/ 1537500 w 3838354"/>
                <a:gd name="connsiteY8" fmla="*/ 1992277 h 2362818"/>
                <a:gd name="connsiteX9" fmla="*/ 748607 w 3838354"/>
                <a:gd name="connsiteY9" fmla="*/ 1998254 h 2362818"/>
                <a:gd name="connsiteX10" fmla="*/ 742631 w 3838354"/>
                <a:gd name="connsiteY10" fmla="*/ 2350867 h 2362818"/>
                <a:gd name="connsiteX11" fmla="*/ 0 w 3838354"/>
                <a:gd name="connsiteY11" fmla="*/ 2355830 h 2362818"/>
                <a:gd name="connsiteX12" fmla="*/ 0 w 3838354"/>
                <a:gd name="connsiteY12" fmla="*/ 0 h 236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8354" h="2362818">
                  <a:moveTo>
                    <a:pt x="0" y="0"/>
                  </a:moveTo>
                  <a:lnTo>
                    <a:pt x="3838354" y="0"/>
                  </a:lnTo>
                  <a:lnTo>
                    <a:pt x="3838354" y="1692442"/>
                  </a:lnTo>
                  <a:lnTo>
                    <a:pt x="3097360" y="1687478"/>
                  </a:lnTo>
                  <a:lnTo>
                    <a:pt x="3097360" y="2356843"/>
                  </a:lnTo>
                  <a:lnTo>
                    <a:pt x="2314441" y="2362818"/>
                  </a:lnTo>
                  <a:lnTo>
                    <a:pt x="2308465" y="1693454"/>
                  </a:lnTo>
                  <a:lnTo>
                    <a:pt x="1537501" y="1687478"/>
                  </a:lnTo>
                  <a:cubicBezTo>
                    <a:pt x="1537501" y="1789078"/>
                    <a:pt x="1537500" y="1890677"/>
                    <a:pt x="1537500" y="1992277"/>
                  </a:cubicBezTo>
                  <a:lnTo>
                    <a:pt x="748607" y="1998254"/>
                  </a:lnTo>
                  <a:lnTo>
                    <a:pt x="742631" y="2350867"/>
                  </a:lnTo>
                  <a:lnTo>
                    <a:pt x="0" y="2355830"/>
                  </a:lnTo>
                  <a:lnTo>
                    <a:pt x="0" y="0"/>
                  </a:lnTo>
                  <a:close/>
                </a:path>
              </a:pathLst>
            </a:custGeom>
            <a:noFill/>
            <a:ln w="57150">
              <a:solidFill>
                <a:schemeClr val="tx1"/>
              </a:solidFill>
              <a:miter lim="800000"/>
            </a:ln>
          </p:spPr>
          <p:txBody>
            <a:bodyPr wrap="square" lIns="0" tIns="0" rIns="0" bIns="0" rtlCol="0" anchor="ctr" anchorCtr="0">
              <a:noAutofit/>
            </a:bodyPr>
            <a:lstStyle/>
            <a:p>
              <a:pPr algn="ctr">
                <a:lnSpc>
                  <a:spcPct val="90000"/>
                </a:lnSpc>
              </a:pPr>
              <a:r>
                <a:rPr lang="en-US" sz="2600" b="1" dirty="0" smtClean="0">
                  <a:latin typeface="Arial" panose="020B0604020202020204" pitchFamily="34" charset="0"/>
                  <a:cs typeface="Arial" panose="020B0604020202020204" pitchFamily="34" charset="0"/>
                </a:rPr>
                <a:t>Underutilized capacity</a:t>
              </a:r>
            </a:p>
            <a:p>
              <a:pPr algn="ctr">
                <a:lnSpc>
                  <a:spcPct val="90000"/>
                </a:lnSpc>
              </a:pPr>
              <a:r>
                <a:rPr lang="en-US" sz="2600" b="1" dirty="0" smtClean="0">
                  <a:latin typeface="Arial" panose="020B0604020202020204" pitchFamily="34" charset="0"/>
                  <a:cs typeface="Arial" panose="020B0604020202020204" pitchFamily="34" charset="0"/>
                </a:rPr>
                <a:t>Negative ROI</a:t>
              </a:r>
              <a:endParaRPr lang="en-US" sz="2600" b="1" dirty="0">
                <a:latin typeface="Arial" panose="020B0604020202020204" pitchFamily="34" charset="0"/>
                <a:cs typeface="Arial" panose="020B0604020202020204" pitchFamily="34" charset="0"/>
              </a:endParaRPr>
            </a:p>
          </p:txBody>
        </p:sp>
      </p:grpSp>
      <p:pic>
        <p:nvPicPr>
          <p:cNvPr id="1923" name="Picture 1922"/>
          <p:cNvPicPr>
            <a:picLocks noChangeAspect="1"/>
          </p:cNvPicPr>
          <p:nvPr/>
        </p:nvPicPr>
        <p:blipFill rotWithShape="1">
          <a:blip r:embed="rId12"/>
          <a:srcRect l="1564" t="9523" r="66974" b="-1"/>
          <a:stretch/>
        </p:blipFill>
        <p:spPr>
          <a:xfrm>
            <a:off x="2309966" y="4119212"/>
            <a:ext cx="742950" cy="323501"/>
          </a:xfrm>
          <a:prstGeom prst="rect">
            <a:avLst/>
          </a:prstGeom>
        </p:spPr>
      </p:pic>
      <p:sp>
        <p:nvSpPr>
          <p:cNvPr id="890" name="TextBox 889"/>
          <p:cNvSpPr txBox="1"/>
          <p:nvPr/>
        </p:nvSpPr>
        <p:spPr>
          <a:xfrm>
            <a:off x="727472" y="2418700"/>
            <a:ext cx="3883925" cy="2016225"/>
          </a:xfrm>
          <a:prstGeom prst="rect">
            <a:avLst/>
          </a:prstGeom>
          <a:solidFill>
            <a:srgbClr val="FFFFFF"/>
          </a:solidFill>
          <a:ln w="57150">
            <a:solidFill>
              <a:schemeClr val="tx1"/>
            </a:solidFill>
            <a:miter lim="800000"/>
          </a:ln>
        </p:spPr>
        <p:txBody>
          <a:bodyPr wrap="square" lIns="0" tIns="0" rIns="0" bIns="0" rtlCol="0" anchor="ctr" anchorCtr="0">
            <a:noAutofit/>
          </a:bodyPr>
          <a:lstStyle/>
          <a:p>
            <a:pPr algn="ctr">
              <a:lnSpc>
                <a:spcPct val="90000"/>
              </a:lnSpc>
            </a:pPr>
            <a:r>
              <a:rPr lang="en-US" sz="2600" b="1" dirty="0" smtClean="0">
                <a:latin typeface="Arial" panose="020B0604020202020204" pitchFamily="34" charset="0"/>
                <a:cs typeface="Arial" panose="020B0604020202020204" pitchFamily="34" charset="0"/>
              </a:rPr>
              <a:t>Underutilized capacity</a:t>
            </a:r>
          </a:p>
          <a:p>
            <a:pPr algn="ctr">
              <a:lnSpc>
                <a:spcPct val="90000"/>
              </a:lnSpc>
            </a:pPr>
            <a:r>
              <a:rPr lang="en-US" sz="2600" b="1" dirty="0" smtClean="0">
                <a:latin typeface="Arial" panose="020B0604020202020204" pitchFamily="34" charset="0"/>
                <a:cs typeface="Arial" panose="020B0604020202020204" pitchFamily="34" charset="0"/>
              </a:rPr>
              <a:t>can now be removed</a:t>
            </a:r>
            <a:endParaRPr lang="en-US" sz="2600" b="1" dirty="0">
              <a:latin typeface="Arial" panose="020B0604020202020204" pitchFamily="34" charset="0"/>
              <a:cs typeface="Arial" panose="020B0604020202020204" pitchFamily="34" charset="0"/>
            </a:endParaRPr>
          </a:p>
        </p:txBody>
      </p:sp>
      <p:sp>
        <p:nvSpPr>
          <p:cNvPr id="902" name="Rectangle 901"/>
          <p:cNvSpPr/>
          <p:nvPr/>
        </p:nvSpPr>
        <p:spPr bwMode="ltGray">
          <a:xfrm flipV="1">
            <a:off x="737968" y="4509329"/>
            <a:ext cx="3883925" cy="1434271"/>
          </a:xfrm>
          <a:prstGeom prst="rect">
            <a:avLst/>
          </a:prstGeom>
          <a:solidFill>
            <a:srgbClr val="00B388">
              <a:alpha val="91000"/>
            </a:srgbClr>
          </a:solidFill>
          <a:ln w="57150" cmpd="sng">
            <a:solidFill>
              <a:srgbClr val="00B3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99" dirty="0">
              <a:latin typeface="Arial" panose="020B0604020202020204" pitchFamily="34" charset="0"/>
              <a:cs typeface="Arial" panose="020B0604020202020204" pitchFamily="34" charset="0"/>
            </a:endParaRPr>
          </a:p>
        </p:txBody>
      </p:sp>
      <p:sp>
        <p:nvSpPr>
          <p:cNvPr id="2781" name="Rectangle 2780"/>
          <p:cNvSpPr/>
          <p:nvPr/>
        </p:nvSpPr>
        <p:spPr bwMode="ltGray">
          <a:xfrm flipV="1">
            <a:off x="736957" y="4490271"/>
            <a:ext cx="3883107" cy="1439261"/>
          </a:xfrm>
          <a:prstGeom prst="rect">
            <a:avLst/>
          </a:prstGeom>
          <a:noFill/>
          <a:ln w="57150" cmpd="sng">
            <a:solidFill>
              <a:srgbClr val="00B3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99" dirty="0">
              <a:latin typeface="Arial" panose="020B0604020202020204" pitchFamily="34" charset="0"/>
              <a:cs typeface="Arial" panose="020B0604020202020204" pitchFamily="34" charset="0"/>
            </a:endParaRPr>
          </a:p>
        </p:txBody>
      </p:sp>
      <p:grpSp>
        <p:nvGrpSpPr>
          <p:cNvPr id="16" name="Group 15"/>
          <p:cNvGrpSpPr/>
          <p:nvPr/>
        </p:nvGrpSpPr>
        <p:grpSpPr>
          <a:xfrm>
            <a:off x="1077414" y="4645976"/>
            <a:ext cx="3236627" cy="1315462"/>
            <a:chOff x="11226336" y="4461733"/>
            <a:chExt cx="3236627" cy="1315462"/>
          </a:xfrm>
        </p:grpSpPr>
        <p:sp>
          <p:nvSpPr>
            <p:cNvPr id="10" name="TextBox 9"/>
            <p:cNvSpPr txBox="1"/>
            <p:nvPr/>
          </p:nvSpPr>
          <p:spPr>
            <a:xfrm>
              <a:off x="11226336" y="5348656"/>
              <a:ext cx="3236627" cy="428539"/>
            </a:xfrm>
            <a:prstGeom prst="rect">
              <a:avLst/>
            </a:prstGeom>
            <a:noFill/>
          </p:spPr>
          <p:txBody>
            <a:bodyPr wrap="square" lIns="0" tIns="0" rIns="0" bIns="0" rtlCol="0">
              <a:noAutofit/>
            </a:bodyPr>
            <a:lstStyle/>
            <a:p>
              <a:pPr algn="ctr">
                <a:lnSpc>
                  <a:spcPct val="90000"/>
                </a:lnSpc>
              </a:pPr>
              <a:r>
                <a:rPr lang="en-US" sz="2400" b="1" dirty="0" smtClean="0">
                  <a:solidFill>
                    <a:schemeClr val="bg1"/>
                  </a:solidFill>
                  <a:latin typeface="Arial" panose="020B0604020202020204" pitchFamily="34" charset="0"/>
                  <a:cs typeface="Arial" panose="020B0604020202020204" pitchFamily="34" charset="0"/>
                </a:rPr>
                <a:t>Fluid Resource Pools</a:t>
              </a:r>
              <a:endParaRPr lang="en-US" sz="2400" b="1" dirty="0">
                <a:solidFill>
                  <a:schemeClr val="bg1"/>
                </a:solidFill>
                <a:latin typeface="Arial" panose="020B0604020202020204" pitchFamily="34" charset="0"/>
                <a:cs typeface="Arial" panose="020B0604020202020204" pitchFamily="34" charset="0"/>
              </a:endParaRPr>
            </a:p>
          </p:txBody>
        </p:sp>
        <p:grpSp>
          <p:nvGrpSpPr>
            <p:cNvPr id="1925" name="Group 1924"/>
            <p:cNvGrpSpPr/>
            <p:nvPr/>
          </p:nvGrpSpPr>
          <p:grpSpPr>
            <a:xfrm>
              <a:off x="13440970" y="4461733"/>
              <a:ext cx="805919" cy="783816"/>
              <a:chOff x="3410465" y="6486121"/>
              <a:chExt cx="942643" cy="924403"/>
            </a:xfrm>
            <a:solidFill>
              <a:schemeClr val="bg1"/>
            </a:solidFill>
          </p:grpSpPr>
          <p:sp>
            <p:nvSpPr>
              <p:cNvPr id="1926" name="Rectangle 70"/>
              <p:cNvSpPr>
                <a:spLocks noChangeArrowheads="1"/>
              </p:cNvSpPr>
              <p:nvPr/>
            </p:nvSpPr>
            <p:spPr bwMode="auto">
              <a:xfrm>
                <a:off x="3613396" y="6611260"/>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27" name="Rectangle 70"/>
              <p:cNvSpPr>
                <a:spLocks noChangeArrowheads="1"/>
              </p:cNvSpPr>
              <p:nvPr/>
            </p:nvSpPr>
            <p:spPr bwMode="auto">
              <a:xfrm>
                <a:off x="3539621"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28" name="Rectangle 70"/>
              <p:cNvSpPr>
                <a:spLocks noChangeArrowheads="1"/>
              </p:cNvSpPr>
              <p:nvPr/>
            </p:nvSpPr>
            <p:spPr bwMode="auto">
              <a:xfrm>
                <a:off x="4152518" y="6611261"/>
                <a:ext cx="75144" cy="67059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29" name="Rectangle 70"/>
              <p:cNvSpPr>
                <a:spLocks noChangeArrowheads="1"/>
              </p:cNvSpPr>
              <p:nvPr/>
            </p:nvSpPr>
            <p:spPr bwMode="auto">
              <a:xfrm>
                <a:off x="3613396" y="7212882"/>
                <a:ext cx="538997"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30" name="Rectangle 70"/>
              <p:cNvSpPr>
                <a:spLocks noChangeArrowheads="1"/>
              </p:cNvSpPr>
              <p:nvPr/>
            </p:nvSpPr>
            <p:spPr bwMode="auto">
              <a:xfrm>
                <a:off x="4224077"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31" name="Rectangle 70"/>
              <p:cNvSpPr>
                <a:spLocks noChangeArrowheads="1"/>
              </p:cNvSpPr>
              <p:nvPr/>
            </p:nvSpPr>
            <p:spPr bwMode="auto">
              <a:xfrm>
                <a:off x="4224077"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32" name="Rectangle 70"/>
              <p:cNvSpPr>
                <a:spLocks noChangeArrowheads="1"/>
              </p:cNvSpPr>
              <p:nvPr/>
            </p:nvSpPr>
            <p:spPr bwMode="auto">
              <a:xfrm>
                <a:off x="4224077"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33" name="Rectangle 70"/>
              <p:cNvSpPr>
                <a:spLocks noChangeArrowheads="1"/>
              </p:cNvSpPr>
              <p:nvPr/>
            </p:nvSpPr>
            <p:spPr bwMode="auto">
              <a:xfrm>
                <a:off x="4224077"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34" name="Rectangle 70"/>
              <p:cNvSpPr>
                <a:spLocks noChangeArrowheads="1"/>
              </p:cNvSpPr>
              <p:nvPr/>
            </p:nvSpPr>
            <p:spPr bwMode="auto">
              <a:xfrm>
                <a:off x="3410465" y="6719065"/>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35" name="Rectangle 70"/>
              <p:cNvSpPr>
                <a:spLocks noChangeArrowheads="1"/>
              </p:cNvSpPr>
              <p:nvPr/>
            </p:nvSpPr>
            <p:spPr bwMode="auto">
              <a:xfrm>
                <a:off x="3410465" y="6852373"/>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36" name="Rectangle 70"/>
              <p:cNvSpPr>
                <a:spLocks noChangeArrowheads="1"/>
              </p:cNvSpPr>
              <p:nvPr/>
            </p:nvSpPr>
            <p:spPr bwMode="auto">
              <a:xfrm>
                <a:off x="3410465" y="6991476"/>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37" name="Rectangle 70"/>
              <p:cNvSpPr>
                <a:spLocks noChangeArrowheads="1"/>
              </p:cNvSpPr>
              <p:nvPr/>
            </p:nvSpPr>
            <p:spPr bwMode="auto">
              <a:xfrm>
                <a:off x="3410465" y="7127101"/>
                <a:ext cx="129031" cy="6897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38" name="Rectangle 70"/>
              <p:cNvSpPr>
                <a:spLocks noChangeArrowheads="1"/>
              </p:cNvSpPr>
              <p:nvPr/>
            </p:nvSpPr>
            <p:spPr bwMode="auto">
              <a:xfrm>
                <a:off x="3629101"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39" name="Rectangle 70"/>
              <p:cNvSpPr>
                <a:spLocks noChangeArrowheads="1"/>
              </p:cNvSpPr>
              <p:nvPr/>
            </p:nvSpPr>
            <p:spPr bwMode="auto">
              <a:xfrm>
                <a:off x="3768886"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40" name="Rectangle 70"/>
              <p:cNvSpPr>
                <a:spLocks noChangeArrowheads="1"/>
              </p:cNvSpPr>
              <p:nvPr/>
            </p:nvSpPr>
            <p:spPr bwMode="auto">
              <a:xfrm>
                <a:off x="3908669"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41" name="Rectangle 70"/>
              <p:cNvSpPr>
                <a:spLocks noChangeArrowheads="1"/>
              </p:cNvSpPr>
              <p:nvPr/>
            </p:nvSpPr>
            <p:spPr bwMode="auto">
              <a:xfrm>
                <a:off x="4052037" y="6486121"/>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42" name="Rectangle 70"/>
              <p:cNvSpPr>
                <a:spLocks noChangeArrowheads="1"/>
              </p:cNvSpPr>
              <p:nvPr/>
            </p:nvSpPr>
            <p:spPr bwMode="auto">
              <a:xfrm>
                <a:off x="3629101"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43" name="Rectangle 70"/>
              <p:cNvSpPr>
                <a:spLocks noChangeArrowheads="1"/>
              </p:cNvSpPr>
              <p:nvPr/>
            </p:nvSpPr>
            <p:spPr bwMode="auto">
              <a:xfrm>
                <a:off x="3768886"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44" name="Rectangle 70"/>
              <p:cNvSpPr>
                <a:spLocks noChangeArrowheads="1"/>
              </p:cNvSpPr>
              <p:nvPr/>
            </p:nvSpPr>
            <p:spPr bwMode="auto">
              <a:xfrm>
                <a:off x="3908669"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45" name="Rectangle 70"/>
              <p:cNvSpPr>
                <a:spLocks noChangeArrowheads="1"/>
              </p:cNvSpPr>
              <p:nvPr/>
            </p:nvSpPr>
            <p:spPr bwMode="auto">
              <a:xfrm>
                <a:off x="4052037" y="7282433"/>
                <a:ext cx="75268" cy="12809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1946" name="Group 1945"/>
            <p:cNvGrpSpPr/>
            <p:nvPr/>
          </p:nvGrpSpPr>
          <p:grpSpPr>
            <a:xfrm>
              <a:off x="12464497" y="4486977"/>
              <a:ext cx="802271" cy="786007"/>
              <a:chOff x="4413250" y="6553200"/>
              <a:chExt cx="939800" cy="920750"/>
            </a:xfrm>
            <a:solidFill>
              <a:schemeClr val="bg1"/>
            </a:solidFill>
          </p:grpSpPr>
          <p:sp>
            <p:nvSpPr>
              <p:cNvPr id="1947" name="Rectangle 70"/>
              <p:cNvSpPr>
                <a:spLocks noChangeArrowheads="1"/>
              </p:cNvSpPr>
              <p:nvPr/>
            </p:nvSpPr>
            <p:spPr bwMode="auto">
              <a:xfrm>
                <a:off x="44132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48" name="Rectangle 70"/>
              <p:cNvSpPr>
                <a:spLocks noChangeArrowheads="1"/>
              </p:cNvSpPr>
              <p:nvPr/>
            </p:nvSpPr>
            <p:spPr bwMode="auto">
              <a:xfrm>
                <a:off x="5276850" y="6553200"/>
                <a:ext cx="76200" cy="920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49" name="Rectangle 70"/>
              <p:cNvSpPr>
                <a:spLocks noChangeArrowheads="1"/>
              </p:cNvSpPr>
              <p:nvPr/>
            </p:nvSpPr>
            <p:spPr bwMode="auto">
              <a:xfrm>
                <a:off x="4489450" y="7404100"/>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50" name="Rectangle 70"/>
              <p:cNvSpPr>
                <a:spLocks noChangeArrowheads="1"/>
              </p:cNvSpPr>
              <p:nvPr/>
            </p:nvSpPr>
            <p:spPr bwMode="auto">
              <a:xfrm>
                <a:off x="4519042" y="6649162"/>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51" name="Rectangle 70"/>
              <p:cNvSpPr>
                <a:spLocks noChangeArrowheads="1"/>
              </p:cNvSpPr>
              <p:nvPr/>
            </p:nvSpPr>
            <p:spPr bwMode="auto">
              <a:xfrm>
                <a:off x="4519042" y="6751546"/>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52" name="Rectangle 70"/>
              <p:cNvSpPr>
                <a:spLocks noChangeArrowheads="1"/>
              </p:cNvSpPr>
              <p:nvPr/>
            </p:nvSpPr>
            <p:spPr bwMode="auto">
              <a:xfrm flipV="1">
                <a:off x="4519043"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53" name="Rectangle 70"/>
              <p:cNvSpPr>
                <a:spLocks noChangeArrowheads="1"/>
              </p:cNvSpPr>
              <p:nvPr/>
            </p:nvSpPr>
            <p:spPr bwMode="auto">
              <a:xfrm flipV="1">
                <a:off x="5196901" y="6697361"/>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54" name="Rectangle 70"/>
              <p:cNvSpPr>
                <a:spLocks noChangeArrowheads="1"/>
              </p:cNvSpPr>
              <p:nvPr/>
            </p:nvSpPr>
            <p:spPr bwMode="auto">
              <a:xfrm>
                <a:off x="4519042" y="6840345"/>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55" name="Rectangle 70"/>
              <p:cNvSpPr>
                <a:spLocks noChangeArrowheads="1"/>
              </p:cNvSpPr>
              <p:nvPr/>
            </p:nvSpPr>
            <p:spPr bwMode="auto">
              <a:xfrm>
                <a:off x="4519042" y="6942729"/>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56" name="Rectangle 70"/>
              <p:cNvSpPr>
                <a:spLocks noChangeArrowheads="1"/>
              </p:cNvSpPr>
              <p:nvPr/>
            </p:nvSpPr>
            <p:spPr bwMode="auto">
              <a:xfrm flipV="1">
                <a:off x="4519043"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57" name="Rectangle 70"/>
              <p:cNvSpPr>
                <a:spLocks noChangeArrowheads="1"/>
              </p:cNvSpPr>
              <p:nvPr/>
            </p:nvSpPr>
            <p:spPr bwMode="auto">
              <a:xfrm flipV="1">
                <a:off x="5196901" y="6888544"/>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58" name="Rectangle 1957"/>
              <p:cNvSpPr>
                <a:spLocks noChangeArrowheads="1"/>
              </p:cNvSpPr>
              <p:nvPr/>
            </p:nvSpPr>
            <p:spPr bwMode="auto">
              <a:xfrm>
                <a:off x="4519042" y="7034523"/>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59" name="Rectangle 70"/>
              <p:cNvSpPr>
                <a:spLocks noChangeArrowheads="1"/>
              </p:cNvSpPr>
              <p:nvPr/>
            </p:nvSpPr>
            <p:spPr bwMode="auto">
              <a:xfrm>
                <a:off x="4519042" y="7136907"/>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60" name="Rectangle 70"/>
              <p:cNvSpPr>
                <a:spLocks noChangeArrowheads="1"/>
              </p:cNvSpPr>
              <p:nvPr/>
            </p:nvSpPr>
            <p:spPr bwMode="auto">
              <a:xfrm flipV="1">
                <a:off x="4519043"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61" name="Rectangle 70"/>
              <p:cNvSpPr>
                <a:spLocks noChangeArrowheads="1"/>
              </p:cNvSpPr>
              <p:nvPr/>
            </p:nvSpPr>
            <p:spPr bwMode="auto">
              <a:xfrm flipV="1">
                <a:off x="5196901" y="7082722"/>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62" name="Rectangle 70"/>
              <p:cNvSpPr>
                <a:spLocks noChangeArrowheads="1"/>
              </p:cNvSpPr>
              <p:nvPr/>
            </p:nvSpPr>
            <p:spPr bwMode="auto">
              <a:xfrm>
                <a:off x="4519042" y="7225170"/>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63" name="Rectangle 70"/>
              <p:cNvSpPr>
                <a:spLocks noChangeArrowheads="1"/>
              </p:cNvSpPr>
              <p:nvPr/>
            </p:nvSpPr>
            <p:spPr bwMode="auto">
              <a:xfrm>
                <a:off x="4519042" y="7327554"/>
                <a:ext cx="730815" cy="5173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64" name="Rectangle 70"/>
              <p:cNvSpPr>
                <a:spLocks noChangeArrowheads="1"/>
              </p:cNvSpPr>
              <p:nvPr/>
            </p:nvSpPr>
            <p:spPr bwMode="auto">
              <a:xfrm flipV="1">
                <a:off x="4519043"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65" name="Rectangle 70"/>
              <p:cNvSpPr>
                <a:spLocks noChangeArrowheads="1"/>
              </p:cNvSpPr>
              <p:nvPr/>
            </p:nvSpPr>
            <p:spPr bwMode="auto">
              <a:xfrm flipV="1">
                <a:off x="5196901" y="7273369"/>
                <a:ext cx="52958" cy="5295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66" name="Rectangle 70"/>
              <p:cNvSpPr>
                <a:spLocks noChangeArrowheads="1"/>
              </p:cNvSpPr>
              <p:nvPr/>
            </p:nvSpPr>
            <p:spPr bwMode="auto">
              <a:xfrm>
                <a:off x="4489450" y="6553249"/>
                <a:ext cx="787400" cy="698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1967" name="Group 1966"/>
            <p:cNvGrpSpPr/>
            <p:nvPr/>
          </p:nvGrpSpPr>
          <p:grpSpPr>
            <a:xfrm>
              <a:off x="11380865" y="4476329"/>
              <a:ext cx="806650" cy="805355"/>
              <a:chOff x="4489450" y="6175383"/>
              <a:chExt cx="1416050" cy="1612207"/>
            </a:xfrm>
            <a:solidFill>
              <a:schemeClr val="bg1"/>
            </a:solidFill>
          </p:grpSpPr>
          <p:sp>
            <p:nvSpPr>
              <p:cNvPr id="1968" name="Freeform 67"/>
              <p:cNvSpPr>
                <a:spLocks noEditPoints="1"/>
              </p:cNvSpPr>
              <p:nvPr/>
            </p:nvSpPr>
            <p:spPr bwMode="auto">
              <a:xfrm>
                <a:off x="4489450" y="67468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69" name="Rectangle 70"/>
              <p:cNvSpPr>
                <a:spLocks noChangeArrowheads="1"/>
              </p:cNvSpPr>
              <p:nvPr/>
            </p:nvSpPr>
            <p:spPr bwMode="auto">
              <a:xfrm>
                <a:off x="5264150" y="6380501"/>
                <a:ext cx="127000" cy="12824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70" name="Freeform 67"/>
              <p:cNvSpPr>
                <a:spLocks noEditPoints="1"/>
              </p:cNvSpPr>
              <p:nvPr/>
            </p:nvSpPr>
            <p:spPr bwMode="auto">
              <a:xfrm>
                <a:off x="5391150" y="72675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71" name="Freeform 67"/>
              <p:cNvSpPr>
                <a:spLocks noEditPoints="1"/>
              </p:cNvSpPr>
              <p:nvPr/>
            </p:nvSpPr>
            <p:spPr bwMode="auto">
              <a:xfrm>
                <a:off x="5391150" y="6175383"/>
                <a:ext cx="514350" cy="520007"/>
              </a:xfrm>
              <a:custGeom>
                <a:avLst/>
                <a:gdLst>
                  <a:gd name="T0" fmla="*/ 92 w 92"/>
                  <a:gd name="T1" fmla="*/ 92 h 92"/>
                  <a:gd name="T2" fmla="*/ 0 w 92"/>
                  <a:gd name="T3" fmla="*/ 92 h 92"/>
                  <a:gd name="T4" fmla="*/ 0 w 92"/>
                  <a:gd name="T5" fmla="*/ 0 h 92"/>
                  <a:gd name="T6" fmla="*/ 92 w 92"/>
                  <a:gd name="T7" fmla="*/ 0 h 92"/>
                  <a:gd name="T8" fmla="*/ 92 w 92"/>
                  <a:gd name="T9" fmla="*/ 92 h 92"/>
                  <a:gd name="T10" fmla="*/ 19 w 92"/>
                  <a:gd name="T11" fmla="*/ 72 h 92"/>
                  <a:gd name="T12" fmla="*/ 72 w 92"/>
                  <a:gd name="T13" fmla="*/ 72 h 92"/>
                  <a:gd name="T14" fmla="*/ 72 w 92"/>
                  <a:gd name="T15" fmla="*/ 19 h 92"/>
                  <a:gd name="T16" fmla="*/ 19 w 92"/>
                  <a:gd name="T17" fmla="*/ 19 h 92"/>
                  <a:gd name="T18" fmla="*/ 19 w 92"/>
                  <a:gd name="T19" fmla="*/ 7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92"/>
                    </a:moveTo>
                    <a:lnTo>
                      <a:pt x="0" y="92"/>
                    </a:lnTo>
                    <a:lnTo>
                      <a:pt x="0" y="0"/>
                    </a:lnTo>
                    <a:lnTo>
                      <a:pt x="92" y="0"/>
                    </a:lnTo>
                    <a:lnTo>
                      <a:pt x="92" y="92"/>
                    </a:lnTo>
                    <a:close/>
                    <a:moveTo>
                      <a:pt x="19" y="72"/>
                    </a:moveTo>
                    <a:lnTo>
                      <a:pt x="72" y="72"/>
                    </a:lnTo>
                    <a:lnTo>
                      <a:pt x="72" y="19"/>
                    </a:lnTo>
                    <a:lnTo>
                      <a:pt x="19" y="19"/>
                    </a:lnTo>
                    <a:lnTo>
                      <a:pt x="19"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72" name="Rectangle 70"/>
              <p:cNvSpPr>
                <a:spLocks noChangeArrowheads="1"/>
              </p:cNvSpPr>
              <p:nvPr/>
            </p:nvSpPr>
            <p:spPr bwMode="auto">
              <a:xfrm>
                <a:off x="5257800" y="74727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73" name="Rectangle 70"/>
              <p:cNvSpPr>
                <a:spLocks noChangeArrowheads="1"/>
              </p:cNvSpPr>
              <p:nvPr/>
            </p:nvSpPr>
            <p:spPr bwMode="auto">
              <a:xfrm>
                <a:off x="5003800" y="6939301"/>
                <a:ext cx="133350" cy="1345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74" name="Rectangle 70"/>
              <p:cNvSpPr>
                <a:spLocks noChangeArrowheads="1"/>
              </p:cNvSpPr>
              <p:nvPr/>
            </p:nvSpPr>
            <p:spPr bwMode="auto">
              <a:xfrm>
                <a:off x="5137150" y="6209051"/>
                <a:ext cx="127000" cy="155699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sp>
        <p:nvSpPr>
          <p:cNvPr id="626" name="Rectangle 625"/>
          <p:cNvSpPr/>
          <p:nvPr/>
        </p:nvSpPr>
        <p:spPr>
          <a:xfrm flipH="1">
            <a:off x="5638800" y="1524000"/>
            <a:ext cx="4506216" cy="7312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noAutofit/>
          </a:bodyPr>
          <a:lstStyle/>
          <a:p>
            <a:pPr defTabSz="609555">
              <a:lnSpc>
                <a:spcPct val="90000"/>
              </a:lnSpc>
              <a:spcAft>
                <a:spcPts val="400"/>
              </a:spcAft>
            </a:pPr>
            <a:r>
              <a:rPr lang="en-US" sz="2400" b="1" dirty="0">
                <a:solidFill>
                  <a:schemeClr val="tx1"/>
                </a:solidFill>
                <a:latin typeface="Arial" panose="020B0604020202020204" pitchFamily="34" charset="0"/>
                <a:cs typeface="Arial" panose="020B0604020202020204" pitchFamily="34" charset="0"/>
              </a:rPr>
              <a:t>Fluid resource pools</a:t>
            </a:r>
          </a:p>
        </p:txBody>
      </p:sp>
      <p:pic>
        <p:nvPicPr>
          <p:cNvPr id="627" name="Picture 6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08293" y="1590775"/>
            <a:ext cx="730342" cy="730342"/>
          </a:xfrm>
          <a:prstGeom prst="rect">
            <a:avLst/>
          </a:prstGeom>
        </p:spPr>
      </p:pic>
      <p:sp>
        <p:nvSpPr>
          <p:cNvPr id="5" name="Footer Placeholder 4"/>
          <p:cNvSpPr>
            <a:spLocks noGrp="1"/>
          </p:cNvSpPr>
          <p:nvPr>
            <p:ph type="ftr" sz="quarter" idx="11"/>
          </p:nvPr>
        </p:nvSpPr>
        <p:spPr/>
        <p:txBody>
          <a:bodyPr/>
          <a:lstStyle/>
          <a:p>
            <a:r>
              <a:rPr lang="en-US" dirty="0" smtClean="0"/>
              <a:t>For HPE and Channel Partner internal use only</a:t>
            </a:r>
            <a:endParaRPr lang="en-US" dirty="0"/>
          </a:p>
        </p:txBody>
      </p:sp>
      <p:sp>
        <p:nvSpPr>
          <p:cNvPr id="9" name="Slide Number Placeholder 8"/>
          <p:cNvSpPr>
            <a:spLocks noGrp="1"/>
          </p:cNvSpPr>
          <p:nvPr>
            <p:ph type="sldNum" sz="quarter" idx="12"/>
          </p:nvPr>
        </p:nvSpPr>
        <p:spPr/>
        <p:txBody>
          <a:bodyPr/>
          <a:lstStyle/>
          <a:p>
            <a:fld id="{B016F8AB-BCEA-4347-8BA6-BE776009BC89}" type="slidenum">
              <a:rPr lang="en-GB" smtClean="0"/>
              <a:pPr/>
              <a:t>7</a:t>
            </a:fld>
            <a:endParaRPr lang="en-GB" dirty="0"/>
          </a:p>
        </p:txBody>
      </p:sp>
    </p:spTree>
    <p:extLst>
      <p:ext uri="{BB962C8B-B14F-4D97-AF65-F5344CB8AC3E}">
        <p14:creationId xmlns:p14="http://schemas.microsoft.com/office/powerpoint/2010/main" val="3653369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884"/>
                                        </p:tgtEl>
                                        <p:attrNameLst>
                                          <p:attrName>style.visibility</p:attrName>
                                        </p:attrNameLst>
                                      </p:cBhvr>
                                      <p:to>
                                        <p:strVal val="visible"/>
                                      </p:to>
                                    </p:set>
                                  </p:childTnLst>
                                </p:cTn>
                              </p:par>
                            </p:childTnLst>
                          </p:cTn>
                        </p:par>
                        <p:par>
                          <p:cTn id="23" fill="hold">
                            <p:stCondLst>
                              <p:cond delay="500"/>
                            </p:stCondLst>
                            <p:childTnLst>
                              <p:par>
                                <p:cTn id="24" presetID="2" presetClass="entr" presetSubtype="4" decel="100000"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additive="base">
                                        <p:cTn id="26" dur="1000" fill="hold"/>
                                        <p:tgtEl>
                                          <p:spTgt spid="60"/>
                                        </p:tgtEl>
                                        <p:attrNameLst>
                                          <p:attrName>ppt_x</p:attrName>
                                        </p:attrNameLst>
                                      </p:cBhvr>
                                      <p:tavLst>
                                        <p:tav tm="0">
                                          <p:val>
                                            <p:strVal val="#ppt_x"/>
                                          </p:val>
                                        </p:tav>
                                        <p:tav tm="100000">
                                          <p:val>
                                            <p:strVal val="#ppt_x"/>
                                          </p:val>
                                        </p:tav>
                                      </p:tavLst>
                                    </p:anim>
                                    <p:anim calcmode="lin" valueType="num">
                                      <p:cBhvr additive="base">
                                        <p:cTn id="27" dur="1000" fill="hold"/>
                                        <p:tgtEl>
                                          <p:spTgt spid="60"/>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 calcmode="lin" valueType="num">
                                      <p:cBhvr additive="base">
                                        <p:cTn id="30" dur="1000" fill="hold"/>
                                        <p:tgtEl>
                                          <p:spTgt spid="63"/>
                                        </p:tgtEl>
                                        <p:attrNameLst>
                                          <p:attrName>ppt_x</p:attrName>
                                        </p:attrNameLst>
                                      </p:cBhvr>
                                      <p:tavLst>
                                        <p:tav tm="0">
                                          <p:val>
                                            <p:strVal val="#ppt_x"/>
                                          </p:val>
                                        </p:tav>
                                        <p:tav tm="100000">
                                          <p:val>
                                            <p:strVal val="#ppt_x"/>
                                          </p:val>
                                        </p:tav>
                                      </p:tavLst>
                                    </p:anim>
                                    <p:anim calcmode="lin" valueType="num">
                                      <p:cBhvr additive="base">
                                        <p:cTn id="31" dur="1000" fill="hold"/>
                                        <p:tgtEl>
                                          <p:spTgt spid="63"/>
                                        </p:tgtEl>
                                        <p:attrNameLst>
                                          <p:attrName>ppt_y</p:attrName>
                                        </p:attrNameLst>
                                      </p:cBhvr>
                                      <p:tavLst>
                                        <p:tav tm="0">
                                          <p:val>
                                            <p:strVal val="1+#ppt_h/2"/>
                                          </p:val>
                                        </p:tav>
                                        <p:tav tm="100000">
                                          <p:val>
                                            <p:strVal val="#ppt_y"/>
                                          </p:val>
                                        </p:tav>
                                      </p:tavLst>
                                    </p:anim>
                                  </p:childTnLst>
                                </p:cTn>
                              </p:par>
                              <p:par>
                                <p:cTn id="32" presetID="2" presetClass="entr" presetSubtype="4" decel="100000"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additive="base">
                                        <p:cTn id="34" dur="1000" fill="hold"/>
                                        <p:tgtEl>
                                          <p:spTgt spid="64"/>
                                        </p:tgtEl>
                                        <p:attrNameLst>
                                          <p:attrName>ppt_x</p:attrName>
                                        </p:attrNameLst>
                                      </p:cBhvr>
                                      <p:tavLst>
                                        <p:tav tm="0">
                                          <p:val>
                                            <p:strVal val="#ppt_x"/>
                                          </p:val>
                                        </p:tav>
                                        <p:tav tm="100000">
                                          <p:val>
                                            <p:strVal val="#ppt_x"/>
                                          </p:val>
                                        </p:tav>
                                      </p:tavLst>
                                    </p:anim>
                                    <p:anim calcmode="lin" valueType="num">
                                      <p:cBhvr additive="base">
                                        <p:cTn id="35" dur="1000" fill="hold"/>
                                        <p:tgtEl>
                                          <p:spTgt spid="64"/>
                                        </p:tgtEl>
                                        <p:attrNameLst>
                                          <p:attrName>ppt_y</p:attrName>
                                        </p:attrNameLst>
                                      </p:cBhvr>
                                      <p:tavLst>
                                        <p:tav tm="0">
                                          <p:val>
                                            <p:strVal val="1+#ppt_h/2"/>
                                          </p:val>
                                        </p:tav>
                                        <p:tav tm="100000">
                                          <p:val>
                                            <p:strVal val="#ppt_y"/>
                                          </p:val>
                                        </p:tav>
                                      </p:tavLst>
                                    </p:anim>
                                  </p:childTnLst>
                                </p:cTn>
                              </p:par>
                              <p:par>
                                <p:cTn id="36" presetID="2" presetClass="entr" presetSubtype="4" decel="10000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additive="base">
                                        <p:cTn id="38" dur="1000" fill="hold"/>
                                        <p:tgtEl>
                                          <p:spTgt spid="65"/>
                                        </p:tgtEl>
                                        <p:attrNameLst>
                                          <p:attrName>ppt_x</p:attrName>
                                        </p:attrNameLst>
                                      </p:cBhvr>
                                      <p:tavLst>
                                        <p:tav tm="0">
                                          <p:val>
                                            <p:strVal val="#ppt_x"/>
                                          </p:val>
                                        </p:tav>
                                        <p:tav tm="100000">
                                          <p:val>
                                            <p:strVal val="#ppt_x"/>
                                          </p:val>
                                        </p:tav>
                                      </p:tavLst>
                                    </p:anim>
                                    <p:anim calcmode="lin" valueType="num">
                                      <p:cBhvr additive="base">
                                        <p:cTn id="39" dur="1000" fill="hold"/>
                                        <p:tgtEl>
                                          <p:spTgt spid="65"/>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additive="base">
                                        <p:cTn id="42" dur="1000" fill="hold"/>
                                        <p:tgtEl>
                                          <p:spTgt spid="69"/>
                                        </p:tgtEl>
                                        <p:attrNameLst>
                                          <p:attrName>ppt_x</p:attrName>
                                        </p:attrNameLst>
                                      </p:cBhvr>
                                      <p:tavLst>
                                        <p:tav tm="0">
                                          <p:val>
                                            <p:strVal val="#ppt_x"/>
                                          </p:val>
                                        </p:tav>
                                        <p:tav tm="100000">
                                          <p:val>
                                            <p:strVal val="#ppt_x"/>
                                          </p:val>
                                        </p:tav>
                                      </p:tavLst>
                                    </p:anim>
                                    <p:anim calcmode="lin" valueType="num">
                                      <p:cBhvr additive="base">
                                        <p:cTn id="43" dur="1000" fill="hold"/>
                                        <p:tgtEl>
                                          <p:spTgt spid="69"/>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2" presetClass="entr" presetSubtype="4"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down)">
                                      <p:cBhvr>
                                        <p:cTn id="47" dur="500"/>
                                        <p:tgtEl>
                                          <p:spTgt spid="7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down)">
                                      <p:cBhvr>
                                        <p:cTn id="50" dur="500"/>
                                        <p:tgtEl>
                                          <p:spTgt spid="7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ipe(down)">
                                      <p:cBhvr>
                                        <p:cTn id="53" dur="500"/>
                                        <p:tgtEl>
                                          <p:spTgt spid="7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wipe(down)">
                                      <p:cBhvr>
                                        <p:cTn id="56" dur="500"/>
                                        <p:tgtEl>
                                          <p:spTgt spid="78"/>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wipe(down)">
                                      <p:cBhvr>
                                        <p:cTn id="59" dur="500"/>
                                        <p:tgtEl>
                                          <p:spTgt spid="82"/>
                                        </p:tgtEl>
                                      </p:cBhvr>
                                    </p:animEffect>
                                  </p:childTnLst>
                                </p:cTn>
                              </p:par>
                            </p:childTnLst>
                          </p:cTn>
                        </p:par>
                        <p:par>
                          <p:cTn id="60" fill="hold">
                            <p:stCondLst>
                              <p:cond delay="2000"/>
                            </p:stCondLst>
                            <p:childTnLst>
                              <p:par>
                                <p:cTn id="61" presetID="22" presetClass="entr" presetSubtype="1" repeatCount="indefinite" fill="hold" nodeType="after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wipe(up)">
                                      <p:cBhvr>
                                        <p:cTn id="63" dur="1500"/>
                                        <p:tgtEl>
                                          <p:spTgt spid="100"/>
                                        </p:tgtEl>
                                      </p:cBhvr>
                                    </p:animEffect>
                                  </p:childTnLst>
                                </p:cTn>
                              </p:par>
                              <p:par>
                                <p:cTn id="64" presetID="22" presetClass="entr" presetSubtype="1" repeatCount="indefinite" fill="hold" nodeType="with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wipe(up)">
                                      <p:cBhvr>
                                        <p:cTn id="66" dur="1500"/>
                                        <p:tgtEl>
                                          <p:spTgt spid="101"/>
                                        </p:tgtEl>
                                      </p:cBhvr>
                                    </p:animEffect>
                                  </p:childTnLst>
                                </p:cTn>
                              </p:par>
                              <p:par>
                                <p:cTn id="67" presetID="22" presetClass="entr" presetSubtype="1" repeatCount="indefinite" fill="hold" nodeType="with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wipe(up)">
                                      <p:cBhvr>
                                        <p:cTn id="69" dur="1500"/>
                                        <p:tgtEl>
                                          <p:spTgt spid="102"/>
                                        </p:tgtEl>
                                      </p:cBhvr>
                                    </p:animEffect>
                                  </p:childTnLst>
                                </p:cTn>
                              </p:par>
                              <p:par>
                                <p:cTn id="70" presetID="22" presetClass="entr" presetSubtype="1" repeatCount="indefinite" fill="hold" nodeType="withEffect">
                                  <p:stCondLst>
                                    <p:cond delay="0"/>
                                  </p:stCondLst>
                                  <p:childTnLst>
                                    <p:set>
                                      <p:cBhvr>
                                        <p:cTn id="71" dur="1" fill="hold">
                                          <p:stCondLst>
                                            <p:cond delay="0"/>
                                          </p:stCondLst>
                                        </p:cTn>
                                        <p:tgtEl>
                                          <p:spTgt spid="103"/>
                                        </p:tgtEl>
                                        <p:attrNameLst>
                                          <p:attrName>style.visibility</p:attrName>
                                        </p:attrNameLst>
                                      </p:cBhvr>
                                      <p:to>
                                        <p:strVal val="visible"/>
                                      </p:to>
                                    </p:set>
                                    <p:animEffect transition="in" filter="wipe(up)">
                                      <p:cBhvr>
                                        <p:cTn id="72" dur="1500"/>
                                        <p:tgtEl>
                                          <p:spTgt spid="103"/>
                                        </p:tgtEl>
                                      </p:cBhvr>
                                    </p:animEffect>
                                  </p:childTnLst>
                                </p:cTn>
                              </p:par>
                              <p:par>
                                <p:cTn id="73" presetID="22" presetClass="entr" presetSubtype="1" repeatCount="indefinite" fill="hold" nodeType="with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wipe(up)">
                                      <p:cBhvr>
                                        <p:cTn id="75" dur="1500"/>
                                        <p:tgtEl>
                                          <p:spTgt spid="104"/>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83"/>
                                        </p:tgtEl>
                                        <p:attrNameLst>
                                          <p:attrName>style.visibility</p:attrName>
                                        </p:attrNameLst>
                                      </p:cBhvr>
                                      <p:to>
                                        <p:strVal val="visible"/>
                                      </p:to>
                                    </p:set>
                                    <p:anim calcmode="lin" valueType="num">
                                      <p:cBhvr additive="base">
                                        <p:cTn id="78" dur="1000"/>
                                        <p:tgtEl>
                                          <p:spTgt spid="83"/>
                                        </p:tgtEl>
                                        <p:attrNameLst>
                                          <p:attrName>ppt_y</p:attrName>
                                        </p:attrNameLst>
                                      </p:cBhvr>
                                      <p:tavLst>
                                        <p:tav tm="0">
                                          <p:val>
                                            <p:strVal val="#ppt_y+#ppt_h*1.125000"/>
                                          </p:val>
                                        </p:tav>
                                        <p:tav tm="100000">
                                          <p:val>
                                            <p:strVal val="#ppt_y"/>
                                          </p:val>
                                        </p:tav>
                                      </p:tavLst>
                                    </p:anim>
                                    <p:animEffect transition="in" filter="wipe(up)">
                                      <p:cBhvr>
                                        <p:cTn id="79" dur="1000"/>
                                        <p:tgtEl>
                                          <p:spTgt spid="83"/>
                                        </p:tgtEl>
                                      </p:cBhvr>
                                    </p:animEffect>
                                  </p:childTnLst>
                                </p:cTn>
                              </p:par>
                              <p:par>
                                <p:cTn id="80" presetID="12" presetClass="entr" presetSubtype="4" fill="hold" grpId="0" nodeType="withEffect">
                                  <p:stCondLst>
                                    <p:cond delay="1500"/>
                                  </p:stCondLst>
                                  <p:childTnLst>
                                    <p:set>
                                      <p:cBhvr>
                                        <p:cTn id="81" dur="1" fill="hold">
                                          <p:stCondLst>
                                            <p:cond delay="0"/>
                                          </p:stCondLst>
                                        </p:cTn>
                                        <p:tgtEl>
                                          <p:spTgt spid="84"/>
                                        </p:tgtEl>
                                        <p:attrNameLst>
                                          <p:attrName>style.visibility</p:attrName>
                                        </p:attrNameLst>
                                      </p:cBhvr>
                                      <p:to>
                                        <p:strVal val="visible"/>
                                      </p:to>
                                    </p:set>
                                    <p:anim calcmode="lin" valueType="num">
                                      <p:cBhvr additive="base">
                                        <p:cTn id="82" dur="1000"/>
                                        <p:tgtEl>
                                          <p:spTgt spid="84"/>
                                        </p:tgtEl>
                                        <p:attrNameLst>
                                          <p:attrName>ppt_y</p:attrName>
                                        </p:attrNameLst>
                                      </p:cBhvr>
                                      <p:tavLst>
                                        <p:tav tm="0">
                                          <p:val>
                                            <p:strVal val="#ppt_y+#ppt_h*1.125000"/>
                                          </p:val>
                                        </p:tav>
                                        <p:tav tm="100000">
                                          <p:val>
                                            <p:strVal val="#ppt_y"/>
                                          </p:val>
                                        </p:tav>
                                      </p:tavLst>
                                    </p:anim>
                                    <p:animEffect transition="in" filter="wipe(up)">
                                      <p:cBhvr>
                                        <p:cTn id="83" dur="1000"/>
                                        <p:tgtEl>
                                          <p:spTgt spid="84"/>
                                        </p:tgtEl>
                                      </p:cBhvr>
                                    </p:animEffect>
                                  </p:childTnLst>
                                </p:cTn>
                              </p:par>
                              <p:par>
                                <p:cTn id="84" presetID="12" presetClass="entr" presetSubtype="4" fill="hold" grpId="0" nodeType="withEffect">
                                  <p:stCondLst>
                                    <p:cond delay="2900"/>
                                  </p:stCondLst>
                                  <p:childTnLst>
                                    <p:set>
                                      <p:cBhvr>
                                        <p:cTn id="85" dur="1" fill="hold">
                                          <p:stCondLst>
                                            <p:cond delay="0"/>
                                          </p:stCondLst>
                                        </p:cTn>
                                        <p:tgtEl>
                                          <p:spTgt spid="85"/>
                                        </p:tgtEl>
                                        <p:attrNameLst>
                                          <p:attrName>style.visibility</p:attrName>
                                        </p:attrNameLst>
                                      </p:cBhvr>
                                      <p:to>
                                        <p:strVal val="visible"/>
                                      </p:to>
                                    </p:set>
                                    <p:anim calcmode="lin" valueType="num">
                                      <p:cBhvr additive="base">
                                        <p:cTn id="86" dur="1250"/>
                                        <p:tgtEl>
                                          <p:spTgt spid="85"/>
                                        </p:tgtEl>
                                        <p:attrNameLst>
                                          <p:attrName>ppt_y</p:attrName>
                                        </p:attrNameLst>
                                      </p:cBhvr>
                                      <p:tavLst>
                                        <p:tav tm="0">
                                          <p:val>
                                            <p:strVal val="#ppt_y+#ppt_h*1.125000"/>
                                          </p:val>
                                        </p:tav>
                                        <p:tav tm="100000">
                                          <p:val>
                                            <p:strVal val="#ppt_y"/>
                                          </p:val>
                                        </p:tav>
                                      </p:tavLst>
                                    </p:anim>
                                    <p:animEffect transition="in" filter="wipe(up)">
                                      <p:cBhvr>
                                        <p:cTn id="87" dur="1250"/>
                                        <p:tgtEl>
                                          <p:spTgt spid="85"/>
                                        </p:tgtEl>
                                      </p:cBhvr>
                                    </p:animEffect>
                                  </p:childTnLst>
                                </p:cTn>
                              </p:par>
                              <p:par>
                                <p:cTn id="88" presetID="12" presetClass="entr" presetSubtype="4" fill="hold" grpId="0" nodeType="withEffect">
                                  <p:stCondLst>
                                    <p:cond delay="4600"/>
                                  </p:stCondLst>
                                  <p:childTnLst>
                                    <p:set>
                                      <p:cBhvr>
                                        <p:cTn id="89" dur="1" fill="hold">
                                          <p:stCondLst>
                                            <p:cond delay="0"/>
                                          </p:stCondLst>
                                        </p:cTn>
                                        <p:tgtEl>
                                          <p:spTgt spid="92"/>
                                        </p:tgtEl>
                                        <p:attrNameLst>
                                          <p:attrName>style.visibility</p:attrName>
                                        </p:attrNameLst>
                                      </p:cBhvr>
                                      <p:to>
                                        <p:strVal val="visible"/>
                                      </p:to>
                                    </p:set>
                                    <p:anim calcmode="lin" valueType="num">
                                      <p:cBhvr additive="base">
                                        <p:cTn id="90" dur="750"/>
                                        <p:tgtEl>
                                          <p:spTgt spid="92"/>
                                        </p:tgtEl>
                                        <p:attrNameLst>
                                          <p:attrName>ppt_y</p:attrName>
                                        </p:attrNameLst>
                                      </p:cBhvr>
                                      <p:tavLst>
                                        <p:tav tm="0">
                                          <p:val>
                                            <p:strVal val="#ppt_y+#ppt_h*1.125000"/>
                                          </p:val>
                                        </p:tav>
                                        <p:tav tm="100000">
                                          <p:val>
                                            <p:strVal val="#ppt_y"/>
                                          </p:val>
                                        </p:tav>
                                      </p:tavLst>
                                    </p:anim>
                                    <p:animEffect transition="in" filter="wipe(up)">
                                      <p:cBhvr>
                                        <p:cTn id="91" dur="750"/>
                                        <p:tgtEl>
                                          <p:spTgt spid="92"/>
                                        </p:tgtEl>
                                      </p:cBhvr>
                                    </p:animEffect>
                                  </p:childTnLst>
                                </p:cTn>
                              </p:par>
                              <p:par>
                                <p:cTn id="92" presetID="12" presetClass="entr" presetSubtype="4" fill="hold" grpId="0" nodeType="withEffect">
                                  <p:stCondLst>
                                    <p:cond delay="5800"/>
                                  </p:stCondLst>
                                  <p:childTnLst>
                                    <p:set>
                                      <p:cBhvr>
                                        <p:cTn id="93" dur="1" fill="hold">
                                          <p:stCondLst>
                                            <p:cond delay="0"/>
                                          </p:stCondLst>
                                        </p:cTn>
                                        <p:tgtEl>
                                          <p:spTgt spid="93"/>
                                        </p:tgtEl>
                                        <p:attrNameLst>
                                          <p:attrName>style.visibility</p:attrName>
                                        </p:attrNameLst>
                                      </p:cBhvr>
                                      <p:to>
                                        <p:strVal val="visible"/>
                                      </p:to>
                                    </p:set>
                                    <p:anim calcmode="lin" valueType="num">
                                      <p:cBhvr additive="base">
                                        <p:cTn id="94" dur="1000"/>
                                        <p:tgtEl>
                                          <p:spTgt spid="93"/>
                                        </p:tgtEl>
                                        <p:attrNameLst>
                                          <p:attrName>ppt_y</p:attrName>
                                        </p:attrNameLst>
                                      </p:cBhvr>
                                      <p:tavLst>
                                        <p:tav tm="0">
                                          <p:val>
                                            <p:strVal val="#ppt_y+#ppt_h*1.125000"/>
                                          </p:val>
                                        </p:tav>
                                        <p:tav tm="100000">
                                          <p:val>
                                            <p:strVal val="#ppt_y"/>
                                          </p:val>
                                        </p:tav>
                                      </p:tavLst>
                                    </p:anim>
                                    <p:animEffect transition="in" filter="wipe(up)">
                                      <p:cBhvr>
                                        <p:cTn id="95" dur="1000"/>
                                        <p:tgtEl>
                                          <p:spTgt spid="93"/>
                                        </p:tgtEl>
                                      </p:cBhvr>
                                    </p:animEffect>
                                  </p:childTnLst>
                                </p:cTn>
                              </p:par>
                            </p:childTnLst>
                          </p:cTn>
                        </p:par>
                        <p:par>
                          <p:cTn id="96" fill="hold">
                            <p:stCondLst>
                              <p:cond delay="8800"/>
                            </p:stCondLst>
                            <p:childTnLst>
                              <p:par>
                                <p:cTn id="97" presetID="1" presetClass="entr" presetSubtype="0" fill="hold" nodeType="afterEffect">
                                  <p:stCondLst>
                                    <p:cond delay="0"/>
                                  </p:stCondLst>
                                  <p:childTnLst>
                                    <p:set>
                                      <p:cBhvr>
                                        <p:cTn id="98" dur="1" fill="hold">
                                          <p:stCondLst>
                                            <p:cond delay="0"/>
                                          </p:stCondLst>
                                        </p:cTn>
                                        <p:tgtEl>
                                          <p:spTgt spid="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92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923"/>
                                        </p:tgtEl>
                                        <p:attrNameLst>
                                          <p:attrName>style.visibility</p:attrName>
                                        </p:attrNameLst>
                                      </p:cBhvr>
                                      <p:to>
                                        <p:strVal val="visible"/>
                                      </p:to>
                                    </p:set>
                                  </p:childTnLst>
                                </p:cTn>
                              </p:par>
                            </p:childTnLst>
                          </p:cTn>
                        </p:par>
                        <p:par>
                          <p:cTn id="107" fill="hold">
                            <p:stCondLst>
                              <p:cond delay="8800"/>
                            </p:stCondLst>
                            <p:childTnLst>
                              <p:par>
                                <p:cTn id="108" presetID="50" presetClass="path" presetSubtype="0" accel="50000" decel="50000" fill="hold" nodeType="afterEffect">
                                  <p:stCondLst>
                                    <p:cond delay="0"/>
                                  </p:stCondLst>
                                  <p:childTnLst>
                                    <p:animMotion origin="layout" path="M 8.33333E-7 1.11022E-16 L -0.03294 1.11022E-16 C -0.04779 1.11022E-16 -0.06576 0.01412 -0.06576 0.02569 L -0.06576 0.05139 " pathEditMode="relative" rAng="0" ptsTypes="AAAA">
                                      <p:cBhvr>
                                        <p:cTn id="109" dur="2000" fill="hold"/>
                                        <p:tgtEl>
                                          <p:spTgt spid="8"/>
                                        </p:tgtEl>
                                        <p:attrNameLst>
                                          <p:attrName>ppt_x</p:attrName>
                                          <p:attrName>ppt_y</p:attrName>
                                        </p:attrNameLst>
                                      </p:cBhvr>
                                      <p:rCtr x="-3294" y="2569"/>
                                    </p:animMotion>
                                  </p:childTnLst>
                                </p:cTn>
                              </p:par>
                              <p:par>
                                <p:cTn id="110" presetID="50" presetClass="path" presetSubtype="0" accel="50000" decel="50000" fill="hold" nodeType="withEffect">
                                  <p:stCondLst>
                                    <p:cond delay="0"/>
                                  </p:stCondLst>
                                  <p:childTnLst>
                                    <p:animMotion origin="layout" path="M 0.00065 4.44444E-6 L -0.06393 4.44444E-6 C -0.0931 4.44444E-6 -0.12851 0.0125 -0.12851 0.02268 L -0.12851 0.0456 " pathEditMode="relative" rAng="0" ptsTypes="AAAA">
                                      <p:cBhvr>
                                        <p:cTn id="111" dur="2000" fill="hold"/>
                                        <p:tgtEl>
                                          <p:spTgt spid="1923"/>
                                        </p:tgtEl>
                                        <p:attrNameLst>
                                          <p:attrName>ppt_x</p:attrName>
                                          <p:attrName>ppt_y</p:attrName>
                                        </p:attrNameLst>
                                      </p:cBhvr>
                                      <p:rCtr x="-6458" y="2269"/>
                                    </p:animMotion>
                                  </p:childTnLst>
                                </p:cTn>
                              </p:par>
                            </p:childTnLst>
                          </p:cTn>
                        </p:par>
                        <p:par>
                          <p:cTn id="112" fill="hold">
                            <p:stCondLst>
                              <p:cond delay="10800"/>
                            </p:stCondLst>
                            <p:childTnLst>
                              <p:par>
                                <p:cTn id="113" presetID="1" presetClass="exit" presetSubtype="0" fill="hold" nodeType="afterEffect">
                                  <p:stCondLst>
                                    <p:cond delay="0"/>
                                  </p:stCondLst>
                                  <p:childTnLst>
                                    <p:set>
                                      <p:cBhvr>
                                        <p:cTn id="114" dur="1" fill="hold">
                                          <p:stCondLst>
                                            <p:cond delay="0"/>
                                          </p:stCondLst>
                                        </p:cTn>
                                        <p:tgtEl>
                                          <p:spTgt spid="6"/>
                                        </p:tgtEl>
                                        <p:attrNameLst>
                                          <p:attrName>style.visibility</p:attrName>
                                        </p:attrNameLst>
                                      </p:cBhvr>
                                      <p:to>
                                        <p:strVal val="hidden"/>
                                      </p:to>
                                    </p:set>
                                  </p:childTnLst>
                                </p:cTn>
                              </p:par>
                              <p:par>
                                <p:cTn id="115" presetID="10" presetClass="entr" presetSubtype="0" fill="hold" grpId="0" nodeType="withEffect">
                                  <p:stCondLst>
                                    <p:cond delay="0"/>
                                  </p:stCondLst>
                                  <p:childTnLst>
                                    <p:set>
                                      <p:cBhvr>
                                        <p:cTn id="116" dur="1" fill="hold">
                                          <p:stCondLst>
                                            <p:cond delay="0"/>
                                          </p:stCondLst>
                                        </p:cTn>
                                        <p:tgtEl>
                                          <p:spTgt spid="890"/>
                                        </p:tgtEl>
                                        <p:attrNameLst>
                                          <p:attrName>style.visibility</p:attrName>
                                        </p:attrNameLst>
                                      </p:cBhvr>
                                      <p:to>
                                        <p:strVal val="visible"/>
                                      </p:to>
                                    </p:set>
                                    <p:animEffect transition="in" filter="fade">
                                      <p:cBhvr>
                                        <p:cTn id="117" dur="500"/>
                                        <p:tgtEl>
                                          <p:spTgt spid="890"/>
                                        </p:tgtEl>
                                      </p:cBhvr>
                                    </p:animEffect>
                                  </p:childTnLst>
                                </p:cTn>
                              </p:par>
                            </p:childTnLst>
                          </p:cTn>
                        </p:par>
                        <p:par>
                          <p:cTn id="118" fill="hold">
                            <p:stCondLst>
                              <p:cond delay="11300"/>
                            </p:stCondLst>
                            <p:childTnLst>
                              <p:par>
                                <p:cTn id="119" presetID="10" presetClass="entr" presetSubtype="0" fill="hold" grpId="0" nodeType="afterEffect">
                                  <p:stCondLst>
                                    <p:cond delay="0"/>
                                  </p:stCondLst>
                                  <p:childTnLst>
                                    <p:set>
                                      <p:cBhvr>
                                        <p:cTn id="120" dur="1" fill="hold">
                                          <p:stCondLst>
                                            <p:cond delay="0"/>
                                          </p:stCondLst>
                                        </p:cTn>
                                        <p:tgtEl>
                                          <p:spTgt spid="12"/>
                                        </p:tgtEl>
                                        <p:attrNameLst>
                                          <p:attrName>style.visibility</p:attrName>
                                        </p:attrNameLst>
                                      </p:cBhvr>
                                      <p:to>
                                        <p:strVal val="visible"/>
                                      </p:to>
                                    </p:set>
                                    <p:animEffect transition="in" filter="fade">
                                      <p:cBhvr>
                                        <p:cTn id="121" dur="500"/>
                                        <p:tgtEl>
                                          <p:spTgt spid="12"/>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781"/>
                                        </p:tgtEl>
                                        <p:attrNameLst>
                                          <p:attrName>style.visibility</p:attrName>
                                        </p:attrNameLst>
                                      </p:cBhvr>
                                      <p:to>
                                        <p:strVal val="visible"/>
                                      </p:to>
                                    </p:set>
                                    <p:animEffect transition="in" filter="fade">
                                      <p:cBhvr>
                                        <p:cTn id="124" dur="500"/>
                                        <p:tgtEl>
                                          <p:spTgt spid="2781"/>
                                        </p:tgtEl>
                                      </p:cBhvr>
                                    </p:animEffect>
                                  </p:childTnLst>
                                </p:cTn>
                              </p:par>
                            </p:childTnLst>
                          </p:cTn>
                        </p:par>
                        <p:par>
                          <p:cTn id="125" fill="hold">
                            <p:stCondLst>
                              <p:cond delay="11800"/>
                            </p:stCondLst>
                            <p:childTnLst>
                              <p:par>
                                <p:cTn id="126" presetID="1" presetClass="entr" presetSubtype="0" fill="hold" grpId="0" nodeType="afterEffect">
                                  <p:stCondLst>
                                    <p:cond delay="0"/>
                                  </p:stCondLst>
                                  <p:childTnLst>
                                    <p:set>
                                      <p:cBhvr>
                                        <p:cTn id="127" dur="1" fill="hold">
                                          <p:stCondLst>
                                            <p:cond delay="0"/>
                                          </p:stCondLst>
                                        </p:cTn>
                                        <p:tgtEl>
                                          <p:spTgt spid="2"/>
                                        </p:tgtEl>
                                        <p:attrNameLst>
                                          <p:attrName>style.visibility</p:attrName>
                                        </p:attrNameLst>
                                      </p:cBhvr>
                                      <p:to>
                                        <p:strVal val="visible"/>
                                      </p:to>
                                    </p:set>
                                  </p:childTnLst>
                                </p:cTn>
                              </p:par>
                            </p:childTnLst>
                          </p:cTn>
                        </p:par>
                        <p:par>
                          <p:cTn id="128" fill="hold">
                            <p:stCondLst>
                              <p:cond delay="11800"/>
                            </p:stCondLst>
                            <p:childTnLst>
                              <p:par>
                                <p:cTn id="129" presetID="10" presetClass="entr" presetSubtype="0" fill="hold" grpId="0" nodeType="afterEffect">
                                  <p:stCondLst>
                                    <p:cond delay="0"/>
                                  </p:stCondLst>
                                  <p:childTnLst>
                                    <p:set>
                                      <p:cBhvr>
                                        <p:cTn id="130" dur="1" fill="hold">
                                          <p:stCondLst>
                                            <p:cond delay="0"/>
                                          </p:stCondLst>
                                        </p:cTn>
                                        <p:tgtEl>
                                          <p:spTgt spid="902"/>
                                        </p:tgtEl>
                                        <p:attrNameLst>
                                          <p:attrName>style.visibility</p:attrName>
                                        </p:attrNameLst>
                                      </p:cBhvr>
                                      <p:to>
                                        <p:strVal val="visible"/>
                                      </p:to>
                                    </p:set>
                                    <p:animEffect transition="in" filter="fade">
                                      <p:cBhvr>
                                        <p:cTn id="131" dur="500"/>
                                        <p:tgtEl>
                                          <p:spTgt spid="902"/>
                                        </p:tgtEl>
                                      </p:cBhvr>
                                    </p:animEffect>
                                  </p:childTnLst>
                                </p:cTn>
                              </p:par>
                            </p:childTnLst>
                          </p:cTn>
                        </p:par>
                        <p:par>
                          <p:cTn id="132" fill="hold">
                            <p:stCondLst>
                              <p:cond delay="12300"/>
                            </p:stCondLst>
                            <p:childTnLst>
                              <p:par>
                                <p:cTn id="133" presetID="10" presetClass="entr" presetSubtype="0" fill="hold" nodeType="afterEffect">
                                  <p:stCondLst>
                                    <p:cond delay="0"/>
                                  </p:stCondLst>
                                  <p:childTnLst>
                                    <p:set>
                                      <p:cBhvr>
                                        <p:cTn id="134" dur="1" fill="hold">
                                          <p:stCondLst>
                                            <p:cond delay="0"/>
                                          </p:stCondLst>
                                        </p:cTn>
                                        <p:tgtEl>
                                          <p:spTgt spid="16"/>
                                        </p:tgtEl>
                                        <p:attrNameLst>
                                          <p:attrName>style.visibility</p:attrName>
                                        </p:attrNameLst>
                                      </p:cBhvr>
                                      <p:to>
                                        <p:strVal val="visible"/>
                                      </p:to>
                                    </p:set>
                                    <p:animEffect transition="in" filter="fade">
                                      <p:cBhvr>
                                        <p:cTn id="135" dur="500"/>
                                        <p:tgtEl>
                                          <p:spTgt spid="16"/>
                                        </p:tgtEl>
                                      </p:cBhvr>
                                    </p:animEffect>
                                  </p:childTnLst>
                                </p:cTn>
                              </p:par>
                              <p:par>
                                <p:cTn id="136" presetID="1" presetClass="entr" presetSubtype="0" fill="hold" grpId="0" nodeType="withEffect">
                                  <p:stCondLst>
                                    <p:cond delay="0"/>
                                  </p:stCondLst>
                                  <p:childTnLst>
                                    <p:set>
                                      <p:cBhvr>
                                        <p:cTn id="137" dur="1" fill="hold">
                                          <p:stCondLst>
                                            <p:cond delay="0"/>
                                          </p:stCondLst>
                                        </p:cTn>
                                        <p:tgtEl>
                                          <p:spTgt spid="626"/>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34"/>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4" grpId="0"/>
      <p:bldP spid="70" grpId="0" animBg="1"/>
      <p:bldP spid="72" grpId="0" animBg="1"/>
      <p:bldP spid="73" grpId="0" animBg="1"/>
      <p:bldP spid="74" grpId="0" animBg="1"/>
      <p:bldP spid="75" grpId="0" animBg="1"/>
      <p:bldP spid="76" grpId="0" animBg="1"/>
      <p:bldP spid="77" grpId="0" animBg="1"/>
      <p:bldP spid="78" grpId="0" animBg="1"/>
      <p:bldP spid="81" grpId="0" animBg="1"/>
      <p:bldP spid="82" grpId="0" animBg="1"/>
      <p:bldP spid="83" grpId="0" animBg="1"/>
      <p:bldP spid="84" grpId="0" animBg="1"/>
      <p:bldP spid="85" grpId="0" animBg="1"/>
      <p:bldP spid="92" grpId="0" animBg="1"/>
      <p:bldP spid="93" grpId="0" animBg="1"/>
      <p:bldP spid="11" grpId="0" animBg="1"/>
      <p:bldP spid="1924" grpId="0" animBg="1"/>
      <p:bldP spid="890" grpId="0" animBg="1"/>
      <p:bldP spid="902" grpId="0" animBg="1"/>
      <p:bldP spid="2781" grpId="0" animBg="1"/>
      <p:bldP spid="6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524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118" y="2118"/>
                        <a:ext cx="2116" cy="2116"/>
                      </a:xfrm>
                      <a:prstGeom prst="rect">
                        <a:avLst/>
                      </a:prstGeom>
                    </p:spPr>
                  </p:pic>
                </p:oleObj>
              </mc:Fallback>
            </mc:AlternateContent>
          </a:graphicData>
        </a:graphic>
      </p:graphicFrame>
      <p:grpSp>
        <p:nvGrpSpPr>
          <p:cNvPr id="43" name="Group 42"/>
          <p:cNvGrpSpPr/>
          <p:nvPr/>
        </p:nvGrpSpPr>
        <p:grpSpPr>
          <a:xfrm>
            <a:off x="970890" y="2247931"/>
            <a:ext cx="3146056" cy="2426908"/>
            <a:chOff x="1079267" y="2970078"/>
            <a:chExt cx="3146056" cy="2426908"/>
          </a:xfrm>
        </p:grpSpPr>
        <p:grpSp>
          <p:nvGrpSpPr>
            <p:cNvPr id="44" name="Group 43"/>
            <p:cNvGrpSpPr/>
            <p:nvPr/>
          </p:nvGrpSpPr>
          <p:grpSpPr>
            <a:xfrm>
              <a:off x="1079267" y="2970078"/>
              <a:ext cx="3146056" cy="2426908"/>
              <a:chOff x="955481" y="2987815"/>
              <a:chExt cx="3146056" cy="2426908"/>
            </a:xfrm>
          </p:grpSpPr>
          <p:sp>
            <p:nvSpPr>
              <p:cNvPr id="48" name="Right Arrow 47"/>
              <p:cNvSpPr/>
              <p:nvPr/>
            </p:nvSpPr>
            <p:spPr>
              <a:xfrm>
                <a:off x="1773946" y="3621198"/>
                <a:ext cx="263502" cy="192868"/>
              </a:xfrm>
              <a:prstGeom prst="rightArrow">
                <a:avLst/>
              </a:prstGeom>
              <a:solidFill>
                <a:schemeClr val="bg1">
                  <a:lumMod val="50000"/>
                </a:schemeClr>
              </a:solidFill>
              <a:ln w="19050">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lnSpc>
                    <a:spcPct val="90000"/>
                  </a:lnSpc>
                </a:pPr>
                <a:endParaRPr lang="en-US" sz="2400" dirty="0">
                  <a:solidFill>
                    <a:prstClr val="white"/>
                  </a:solidFill>
                </a:endParaRPr>
              </a:p>
            </p:txBody>
          </p:sp>
          <p:sp>
            <p:nvSpPr>
              <p:cNvPr id="49" name="Right Arrow 48"/>
              <p:cNvSpPr/>
              <p:nvPr/>
            </p:nvSpPr>
            <p:spPr>
              <a:xfrm>
                <a:off x="3029711" y="3628746"/>
                <a:ext cx="263502" cy="192868"/>
              </a:xfrm>
              <a:prstGeom prst="rightArrow">
                <a:avLst/>
              </a:prstGeom>
              <a:solidFill>
                <a:schemeClr val="bg1">
                  <a:lumMod val="50000"/>
                </a:schemeClr>
              </a:solidFill>
              <a:ln w="19050">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lnSpc>
                    <a:spcPct val="90000"/>
                  </a:lnSpc>
                </a:pPr>
                <a:endParaRPr lang="en-US" sz="2400" dirty="0">
                  <a:solidFill>
                    <a:prstClr val="white"/>
                  </a:solidFill>
                </a:endParaRPr>
              </a:p>
            </p:txBody>
          </p:sp>
          <p:grpSp>
            <p:nvGrpSpPr>
              <p:cNvPr id="50" name="Group 49"/>
              <p:cNvGrpSpPr/>
              <p:nvPr/>
            </p:nvGrpSpPr>
            <p:grpSpPr>
              <a:xfrm>
                <a:off x="955481" y="2987815"/>
                <a:ext cx="3146056" cy="2426908"/>
                <a:chOff x="1123123" y="2949221"/>
                <a:chExt cx="3873012" cy="2987692"/>
              </a:xfrm>
            </p:grpSpPr>
            <p:sp>
              <p:nvSpPr>
                <p:cNvPr id="57" name="Rectangle 56"/>
                <p:cNvSpPr/>
                <p:nvPr/>
              </p:nvSpPr>
              <p:spPr>
                <a:xfrm>
                  <a:off x="2635507" y="2949221"/>
                  <a:ext cx="884761" cy="2961239"/>
                </a:xfrm>
                <a:prstGeom prst="rect">
                  <a:avLst/>
                </a:prstGeom>
                <a:solidFill>
                  <a:srgbClr val="F2F2F2"/>
                </a:solidFill>
                <a:ln w="1905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lnSpc>
                      <a:spcPct val="90000"/>
                    </a:lnSpc>
                  </a:pPr>
                  <a:endParaRPr lang="en-US" sz="2400" dirty="0">
                    <a:solidFill>
                      <a:prstClr val="white"/>
                    </a:solidFill>
                    <a:latin typeface="HP Simplified Light" panose="020B0404020204020204" pitchFamily="34" charset="0"/>
                  </a:endParaRPr>
                </a:p>
              </p:txBody>
            </p:sp>
            <p:sp>
              <p:nvSpPr>
                <p:cNvPr id="58" name="Rectangle 57"/>
                <p:cNvSpPr/>
                <p:nvPr/>
              </p:nvSpPr>
              <p:spPr>
                <a:xfrm>
                  <a:off x="1123123" y="2949221"/>
                  <a:ext cx="884761" cy="2987692"/>
                </a:xfrm>
                <a:prstGeom prst="rect">
                  <a:avLst/>
                </a:prstGeom>
                <a:solidFill>
                  <a:srgbClr val="F2F2F2"/>
                </a:solidFill>
                <a:ln w="1905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lnSpc>
                      <a:spcPct val="90000"/>
                    </a:lnSpc>
                  </a:pPr>
                  <a:endParaRPr lang="en-US" sz="2400" dirty="0">
                    <a:solidFill>
                      <a:prstClr val="white"/>
                    </a:solidFill>
                    <a:latin typeface="HP Simplified Light" panose="020B0404020204020204" pitchFamily="34" charset="0"/>
                  </a:endParaRPr>
                </a:p>
              </p:txBody>
            </p:sp>
            <p:sp>
              <p:nvSpPr>
                <p:cNvPr id="59" name="Rectangle 58"/>
                <p:cNvSpPr/>
                <p:nvPr/>
              </p:nvSpPr>
              <p:spPr>
                <a:xfrm>
                  <a:off x="4093656" y="2949221"/>
                  <a:ext cx="902479" cy="2987692"/>
                </a:xfrm>
                <a:prstGeom prst="rect">
                  <a:avLst/>
                </a:prstGeom>
                <a:solidFill>
                  <a:srgbClr val="F2F2F2"/>
                </a:solidFill>
                <a:ln w="1905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lnSpc>
                      <a:spcPct val="90000"/>
                    </a:lnSpc>
                  </a:pPr>
                  <a:endParaRPr lang="en-US" sz="2400" dirty="0">
                    <a:solidFill>
                      <a:prstClr val="white"/>
                    </a:solidFill>
                    <a:latin typeface="HP Simplified Light" panose="020B0404020204020204" pitchFamily="34" charset="0"/>
                  </a:endParaRPr>
                </a:p>
              </p:txBody>
            </p:sp>
          </p:grpSp>
          <p:pic>
            <p:nvPicPr>
              <p:cNvPr id="51" name="Picture 50"/>
              <p:cNvPicPr>
                <a:picLocks noChangeAspect="1"/>
              </p:cNvPicPr>
              <p:nvPr/>
            </p:nvPicPr>
            <p:blipFill rotWithShape="1">
              <a:blip r:embed="rId7" cstate="print">
                <a:extLst>
                  <a:ext uri="{28A0092B-C50C-407E-A947-70E740481C1C}">
                    <a14:useLocalDpi xmlns:a14="http://schemas.microsoft.com/office/drawing/2010/main" val="0"/>
                  </a:ext>
                </a:extLst>
              </a:blip>
              <a:srcRect b="35348"/>
              <a:stretch/>
            </p:blipFill>
            <p:spPr>
              <a:xfrm>
                <a:off x="1079978" y="3282268"/>
                <a:ext cx="435897" cy="563630"/>
              </a:xfrm>
              <a:prstGeom prst="rect">
                <a:avLst/>
              </a:prstGeom>
            </p:spPr>
          </p:pic>
          <p:pic>
            <p:nvPicPr>
              <p:cNvPr id="52" name="Picture 51"/>
              <p:cNvPicPr>
                <a:picLocks noChangeAspect="1"/>
              </p:cNvPicPr>
              <p:nvPr/>
            </p:nvPicPr>
            <p:blipFill rotWithShape="1">
              <a:blip r:embed="rId7" cstate="print">
                <a:extLst>
                  <a:ext uri="{28A0092B-C50C-407E-A947-70E740481C1C}">
                    <a14:useLocalDpi xmlns:a14="http://schemas.microsoft.com/office/drawing/2010/main" val="0"/>
                  </a:ext>
                </a:extLst>
              </a:blip>
              <a:srcRect b="35348"/>
              <a:stretch/>
            </p:blipFill>
            <p:spPr>
              <a:xfrm>
                <a:off x="2314895" y="3292054"/>
                <a:ext cx="435897" cy="563630"/>
              </a:xfrm>
              <a:prstGeom prst="rect">
                <a:avLst/>
              </a:prstGeom>
            </p:spPr>
          </p:pic>
          <p:pic>
            <p:nvPicPr>
              <p:cNvPr id="53" name="Picture 52"/>
              <p:cNvPicPr>
                <a:picLocks noChangeAspect="1"/>
              </p:cNvPicPr>
              <p:nvPr/>
            </p:nvPicPr>
            <p:blipFill rotWithShape="1">
              <a:blip r:embed="rId7" cstate="print">
                <a:extLst>
                  <a:ext uri="{28A0092B-C50C-407E-A947-70E740481C1C}">
                    <a14:useLocalDpi xmlns:a14="http://schemas.microsoft.com/office/drawing/2010/main" val="0"/>
                  </a:ext>
                </a:extLst>
              </a:blip>
              <a:srcRect b="35348"/>
              <a:stretch/>
            </p:blipFill>
            <p:spPr>
              <a:xfrm>
                <a:off x="3532031" y="3298940"/>
                <a:ext cx="435897" cy="563630"/>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879" y="4652880"/>
                <a:ext cx="496480" cy="496480"/>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4895" y="4659160"/>
                <a:ext cx="509966" cy="509966"/>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0228" y="4641401"/>
                <a:ext cx="527724" cy="527724"/>
              </a:xfrm>
              <a:prstGeom prst="rect">
                <a:avLst/>
              </a:prstGeom>
            </p:spPr>
          </p:pic>
        </p:grpSp>
        <p:pic>
          <p:nvPicPr>
            <p:cNvPr id="45" name="Picture 44"/>
            <p:cNvPicPr>
              <a:picLocks noChangeAspect="1"/>
            </p:cNvPicPr>
            <p:nvPr/>
          </p:nvPicPr>
          <p:blipFill>
            <a:blip r:embed="rId10" cstate="print">
              <a:grayscl/>
              <a:extLst>
                <a:ext uri="{28A0092B-C50C-407E-A947-70E740481C1C}">
                  <a14:useLocalDpi xmlns:a14="http://schemas.microsoft.com/office/drawing/2010/main" val="0"/>
                </a:ext>
              </a:extLst>
            </a:blip>
            <a:stretch>
              <a:fillRect/>
            </a:stretch>
          </p:blipFill>
          <p:spPr>
            <a:xfrm>
              <a:off x="1212975" y="4066184"/>
              <a:ext cx="456079" cy="460114"/>
            </a:xfrm>
            <a:prstGeom prst="rect">
              <a:avLst/>
            </a:prstGeom>
          </p:spPr>
        </p:pic>
        <p:pic>
          <p:nvPicPr>
            <p:cNvPr id="46" name="Picture 45"/>
            <p:cNvPicPr>
              <a:picLocks noChangeAspect="1"/>
            </p:cNvPicPr>
            <p:nvPr/>
          </p:nvPicPr>
          <p:blipFill>
            <a:blip r:embed="rId11" cstate="print">
              <a:grayscl/>
              <a:extLst>
                <a:ext uri="{28A0092B-C50C-407E-A947-70E740481C1C}">
                  <a14:useLocalDpi xmlns:a14="http://schemas.microsoft.com/office/drawing/2010/main" val="0"/>
                </a:ext>
              </a:extLst>
            </a:blip>
            <a:stretch>
              <a:fillRect/>
            </a:stretch>
          </p:blipFill>
          <p:spPr>
            <a:xfrm>
              <a:off x="3641931" y="4061127"/>
              <a:ext cx="398213" cy="466656"/>
            </a:xfrm>
            <a:prstGeom prst="rect">
              <a:avLst/>
            </a:prstGeom>
          </p:spPr>
        </p:pic>
        <p:pic>
          <p:nvPicPr>
            <p:cNvPr id="47" name="Picture 46"/>
            <p:cNvPicPr>
              <a:picLocks noChangeAspect="1"/>
            </p:cNvPicPr>
            <p:nvPr/>
          </p:nvPicPr>
          <p:blipFill>
            <a:blip r:embed="rId12" cstate="print">
              <a:grayscl/>
              <a:extLst>
                <a:ext uri="{28A0092B-C50C-407E-A947-70E740481C1C}">
                  <a14:useLocalDpi xmlns:a14="http://schemas.microsoft.com/office/drawing/2010/main" val="0"/>
                </a:ext>
              </a:extLst>
            </a:blip>
            <a:stretch>
              <a:fillRect/>
            </a:stretch>
          </p:blipFill>
          <p:spPr>
            <a:xfrm>
              <a:off x="2451796" y="4074335"/>
              <a:ext cx="464978" cy="468921"/>
            </a:xfrm>
            <a:prstGeom prst="rect">
              <a:avLst/>
            </a:prstGeom>
          </p:spPr>
        </p:pic>
      </p:grpSp>
      <p:sp>
        <p:nvSpPr>
          <p:cNvPr id="8" name="Rectangle 7"/>
          <p:cNvSpPr/>
          <p:nvPr/>
        </p:nvSpPr>
        <p:spPr bwMode="ltGray">
          <a:xfrm>
            <a:off x="773038" y="2667000"/>
            <a:ext cx="3833325" cy="9728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200" dirty="0">
              <a:latin typeface="+mj-lt"/>
            </a:endParaRPr>
          </a:p>
        </p:txBody>
      </p:sp>
      <p:sp>
        <p:nvSpPr>
          <p:cNvPr id="68" name="Rectangle 67"/>
          <p:cNvSpPr/>
          <p:nvPr/>
        </p:nvSpPr>
        <p:spPr>
          <a:xfrm>
            <a:off x="5530199" y="2575713"/>
            <a:ext cx="6052200" cy="1477328"/>
          </a:xfrm>
          <a:prstGeom prst="rect">
            <a:avLst/>
          </a:prstGeom>
        </p:spPr>
        <p:txBody>
          <a:bodyPr wrap="square">
            <a:spAutoFit/>
          </a:bodyPr>
          <a:lstStyle/>
          <a:p>
            <a:pPr marL="117475" lvl="1" defTabSz="457189">
              <a:spcAft>
                <a:spcPts val="600"/>
              </a:spcAft>
            </a:pPr>
            <a:r>
              <a:rPr lang="en-US" sz="2000" dirty="0" smtClean="0">
                <a:solidFill>
                  <a:prstClr val="black"/>
                </a:solidFill>
                <a:cs typeface="Arial" panose="020B0604020202020204" pitchFamily="34" charset="0"/>
              </a:rPr>
              <a:t>Software </a:t>
            </a:r>
            <a:r>
              <a:rPr lang="en-US" sz="2000" dirty="0">
                <a:solidFill>
                  <a:prstClr val="black"/>
                </a:solidFill>
                <a:cs typeface="Arial" panose="020B0604020202020204" pitchFamily="34" charset="0"/>
              </a:rPr>
              <a:t>layered on top to mask complexity</a:t>
            </a:r>
          </a:p>
          <a:p>
            <a:pPr marL="117475" lvl="1" defTabSz="457189">
              <a:spcAft>
                <a:spcPts val="600"/>
              </a:spcAft>
            </a:pPr>
            <a:r>
              <a:rPr lang="en-US" sz="2000" dirty="0">
                <a:solidFill>
                  <a:prstClr val="black"/>
                </a:solidFill>
                <a:cs typeface="Arial" panose="020B0604020202020204" pitchFamily="34" charset="0"/>
              </a:rPr>
              <a:t>Hardware templates</a:t>
            </a:r>
          </a:p>
          <a:p>
            <a:pPr marL="117475" lvl="1" defTabSz="457189">
              <a:spcAft>
                <a:spcPts val="600"/>
              </a:spcAft>
            </a:pPr>
            <a:r>
              <a:rPr lang="en-US" sz="2000" dirty="0">
                <a:solidFill>
                  <a:prstClr val="black"/>
                </a:solidFill>
                <a:cs typeface="Arial" panose="020B0604020202020204" pitchFamily="34" charset="0"/>
              </a:rPr>
              <a:t>Complex lifecycle </a:t>
            </a:r>
            <a:r>
              <a:rPr lang="en-US" sz="2000" dirty="0" smtClean="0">
                <a:solidFill>
                  <a:prstClr val="black"/>
                </a:solidFill>
                <a:cs typeface="Arial" panose="020B0604020202020204" pitchFamily="34" charset="0"/>
              </a:rPr>
              <a:t>management, interdependencies </a:t>
            </a:r>
            <a:r>
              <a:rPr lang="en-US" sz="2000" dirty="0">
                <a:solidFill>
                  <a:prstClr val="black"/>
                </a:solidFill>
                <a:cs typeface="Arial" panose="020B0604020202020204" pitchFamily="34" charset="0"/>
              </a:rPr>
              <a:t>and downtime </a:t>
            </a:r>
          </a:p>
        </p:txBody>
      </p:sp>
      <p:sp>
        <p:nvSpPr>
          <p:cNvPr id="6" name="Title 5"/>
          <p:cNvSpPr>
            <a:spLocks noGrp="1"/>
          </p:cNvSpPr>
          <p:nvPr>
            <p:ph type="title"/>
          </p:nvPr>
        </p:nvSpPr>
        <p:spPr/>
        <p:txBody>
          <a:bodyPr/>
          <a:lstStyle/>
          <a:p>
            <a:r>
              <a:rPr lang="en-US" dirty="0"/>
              <a:t>Traditional infrastructure is complex with multiple silos </a:t>
            </a:r>
            <a:r>
              <a:rPr lang="en-US" dirty="0" smtClean="0"/>
              <a:t/>
            </a:r>
            <a:br>
              <a:rPr lang="en-US" dirty="0" smtClean="0"/>
            </a:br>
            <a:r>
              <a:rPr lang="en-US" dirty="0" smtClean="0"/>
              <a:t>and </a:t>
            </a:r>
            <a:r>
              <a:rPr lang="en-US" dirty="0"/>
              <a:t>tools</a:t>
            </a:r>
            <a:br>
              <a:rPr lang="en-US" dirty="0"/>
            </a:br>
            <a:endParaRPr lang="en-GB" dirty="0"/>
          </a:p>
        </p:txBody>
      </p:sp>
      <p:sp>
        <p:nvSpPr>
          <p:cNvPr id="4" name="Footer Placeholder 3"/>
          <p:cNvSpPr>
            <a:spLocks noGrp="1"/>
          </p:cNvSpPr>
          <p:nvPr>
            <p:ph type="ftr" sz="quarter" idx="11"/>
          </p:nvPr>
        </p:nvSpPr>
        <p:spPr/>
        <p:txBody>
          <a:bodyPr/>
          <a:lstStyle/>
          <a:p>
            <a:r>
              <a:rPr lang="en-US" dirty="0" smtClean="0"/>
              <a:t>For HPE and Channel Partner internal use only</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t>8</a:t>
            </a:fld>
            <a:endParaRPr lang="en-GB" dirty="0"/>
          </a:p>
        </p:txBody>
      </p:sp>
    </p:spTree>
    <p:extLst>
      <p:ext uri="{BB962C8B-B14F-4D97-AF65-F5344CB8AC3E}">
        <p14:creationId xmlns:p14="http://schemas.microsoft.com/office/powerpoint/2010/main" val="1885118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2152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99" name="Rectangle 98"/>
          <p:cNvSpPr/>
          <p:nvPr/>
        </p:nvSpPr>
        <p:spPr bwMode="ltGray">
          <a:xfrm>
            <a:off x="759772" y="5943600"/>
            <a:ext cx="10588764" cy="90756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grpSp>
        <p:nvGrpSpPr>
          <p:cNvPr id="105" name="Group 104"/>
          <p:cNvGrpSpPr/>
          <p:nvPr/>
        </p:nvGrpSpPr>
        <p:grpSpPr>
          <a:xfrm>
            <a:off x="610114" y="6248401"/>
            <a:ext cx="969219" cy="390524"/>
            <a:chOff x="3578225" y="1146175"/>
            <a:chExt cx="5038725" cy="2111375"/>
          </a:xfrm>
        </p:grpSpPr>
        <p:sp>
          <p:nvSpPr>
            <p:cNvPr id="106"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07"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8" name="Rectangle 7"/>
          <p:cNvSpPr/>
          <p:nvPr/>
        </p:nvSpPr>
        <p:spPr bwMode="ltGray">
          <a:xfrm>
            <a:off x="773038" y="2667000"/>
            <a:ext cx="3833325" cy="9728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200" dirty="0">
              <a:latin typeface="+mj-lt"/>
            </a:endParaRPr>
          </a:p>
        </p:txBody>
      </p:sp>
      <p:pic>
        <p:nvPicPr>
          <p:cNvPr id="71" name="Picture 7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60616" y1="56507" x2="60616" y2="56507"/>
                        <a14:foregroundMark x1="55479" y1="56849" x2="55479" y2="56849"/>
                        <a14:foregroundMark x1="50000" y1="52740" x2="50000" y2="52740"/>
                        <a14:foregroundMark x1="44521" y1="55822" x2="44521" y2="55822"/>
                        <a14:foregroundMark x1="38699" y1="57534" x2="38699" y2="57534"/>
                        <a14:foregroundMark x1="38014" y1="42808" x2="38014" y2="42808"/>
                        <a14:backgroundMark x1="70205" y1="39726" x2="70205" y2="39726"/>
                      </a14:backgroundRemoval>
                    </a14:imgEffect>
                  </a14:imgLayer>
                </a14:imgProps>
              </a:ext>
              <a:ext uri="{28A0092B-C50C-407E-A947-70E740481C1C}">
                <a14:useLocalDpi xmlns:a14="http://schemas.microsoft.com/office/drawing/2010/main" val="0"/>
              </a:ext>
            </a:extLst>
          </a:blip>
          <a:stretch>
            <a:fillRect/>
          </a:stretch>
        </p:blipFill>
        <p:spPr>
          <a:xfrm>
            <a:off x="4708900" y="2209800"/>
            <a:ext cx="1167582" cy="1167580"/>
          </a:xfrm>
          <a:prstGeom prst="rect">
            <a:avLst/>
          </a:prstGeom>
        </p:spPr>
      </p:pic>
      <p:sp>
        <p:nvSpPr>
          <p:cNvPr id="86" name="Rectangle 85"/>
          <p:cNvSpPr/>
          <p:nvPr/>
        </p:nvSpPr>
        <p:spPr>
          <a:xfrm>
            <a:off x="5606400" y="3170101"/>
            <a:ext cx="6661800" cy="1554272"/>
          </a:xfrm>
          <a:prstGeom prst="rect">
            <a:avLst/>
          </a:prstGeom>
        </p:spPr>
        <p:txBody>
          <a:bodyPr wrap="square">
            <a:spAutoFit/>
          </a:bodyPr>
          <a:lstStyle/>
          <a:p>
            <a:pPr marL="114300" indent="3175" defTabSz="457189">
              <a:spcAft>
                <a:spcPts val="600"/>
              </a:spcAft>
            </a:pPr>
            <a:r>
              <a:rPr lang="en-US" sz="2000" dirty="0">
                <a:solidFill>
                  <a:prstClr val="black"/>
                </a:solidFill>
                <a:cs typeface="Arial" panose="020B0604020202020204" pitchFamily="34" charset="0"/>
              </a:rPr>
              <a:t>Single management interface integrates silos</a:t>
            </a:r>
          </a:p>
          <a:p>
            <a:pPr indent="117475" defTabSz="457189">
              <a:spcAft>
                <a:spcPts val="600"/>
              </a:spcAft>
            </a:pPr>
            <a:r>
              <a:rPr lang="en-US" sz="2000" dirty="0">
                <a:solidFill>
                  <a:prstClr val="black"/>
                </a:solidFill>
                <a:cs typeface="Arial" panose="020B0604020202020204" pitchFamily="34" charset="0"/>
              </a:rPr>
              <a:t>Integrated intelligence eliminates complexity </a:t>
            </a:r>
          </a:p>
          <a:p>
            <a:pPr indent="117475" defTabSz="457189">
              <a:spcAft>
                <a:spcPts val="600"/>
              </a:spcAft>
            </a:pPr>
            <a:r>
              <a:rPr lang="en-US" sz="2000" dirty="0">
                <a:solidFill>
                  <a:prstClr val="black"/>
                </a:solidFill>
                <a:cs typeface="Arial" panose="020B0604020202020204" pitchFamily="34" charset="0"/>
              </a:rPr>
              <a:t>Workload templates speed deployment</a:t>
            </a:r>
          </a:p>
          <a:p>
            <a:pPr indent="117475" defTabSz="457189">
              <a:spcAft>
                <a:spcPts val="600"/>
              </a:spcAft>
            </a:pPr>
            <a:r>
              <a:rPr lang="en-US" sz="2000" dirty="0">
                <a:solidFill>
                  <a:prstClr val="black"/>
                </a:solidFill>
                <a:cs typeface="Arial" panose="020B0604020202020204" pitchFamily="34" charset="0"/>
              </a:rPr>
              <a:t>Frictionless </a:t>
            </a:r>
            <a:r>
              <a:rPr lang="en-US" sz="2000" dirty="0" smtClean="0">
                <a:solidFill>
                  <a:prstClr val="black"/>
                </a:solidFill>
                <a:cs typeface="Arial" panose="020B0604020202020204" pitchFamily="34" charset="0"/>
              </a:rPr>
              <a:t>operations eliminate unnecessary downtime</a:t>
            </a:r>
            <a:endParaRPr lang="en-US" sz="2000" dirty="0">
              <a:solidFill>
                <a:prstClr val="black"/>
              </a:solidFill>
              <a:cs typeface="Arial" panose="020B0604020202020204" pitchFamily="34" charset="0"/>
            </a:endParaRPr>
          </a:p>
        </p:txBody>
      </p:sp>
      <p:sp>
        <p:nvSpPr>
          <p:cNvPr id="90" name="Rectangle 89"/>
          <p:cNvSpPr/>
          <p:nvPr/>
        </p:nvSpPr>
        <p:spPr>
          <a:xfrm flipH="1">
            <a:off x="5638800" y="1524000"/>
            <a:ext cx="4506216" cy="7312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noAutofit/>
          </a:bodyPr>
          <a:lstStyle/>
          <a:p>
            <a:pPr defTabSz="609555">
              <a:lnSpc>
                <a:spcPct val="90000"/>
              </a:lnSpc>
              <a:spcAft>
                <a:spcPts val="400"/>
              </a:spcAft>
            </a:pPr>
            <a:r>
              <a:rPr lang="en-US" sz="2400" b="1" dirty="0">
                <a:solidFill>
                  <a:schemeClr val="tx1"/>
                </a:solidFill>
              </a:rPr>
              <a:t>Fluid resource pools</a:t>
            </a:r>
          </a:p>
        </p:txBody>
      </p:sp>
      <p:pic>
        <p:nvPicPr>
          <p:cNvPr id="91" name="Picture 9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8293" y="1590775"/>
            <a:ext cx="730342" cy="730342"/>
          </a:xfrm>
          <a:prstGeom prst="rect">
            <a:avLst/>
          </a:prstGeom>
        </p:spPr>
      </p:pic>
      <p:sp>
        <p:nvSpPr>
          <p:cNvPr id="94" name="Rectangle 93"/>
          <p:cNvSpPr/>
          <p:nvPr/>
        </p:nvSpPr>
        <p:spPr>
          <a:xfrm flipH="1">
            <a:off x="5657970" y="2445797"/>
            <a:ext cx="4933830" cy="7312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noAutofit/>
          </a:bodyPr>
          <a:lstStyle/>
          <a:p>
            <a:pPr defTabSz="609555">
              <a:lnSpc>
                <a:spcPct val="90000"/>
              </a:lnSpc>
              <a:spcAft>
                <a:spcPts val="400"/>
              </a:spcAft>
            </a:pPr>
            <a:r>
              <a:rPr lang="en-US" sz="2400" b="1" dirty="0" smtClean="0">
                <a:solidFill>
                  <a:schemeClr val="tx1"/>
                </a:solidFill>
              </a:rPr>
              <a:t>Software-Defined </a:t>
            </a:r>
            <a:r>
              <a:rPr lang="en-US" sz="2400" b="1" dirty="0">
                <a:solidFill>
                  <a:schemeClr val="tx1"/>
                </a:solidFill>
              </a:rPr>
              <a:t>intelligence</a:t>
            </a:r>
          </a:p>
        </p:txBody>
      </p:sp>
      <p:grpSp>
        <p:nvGrpSpPr>
          <p:cNvPr id="87" name="Group 86"/>
          <p:cNvGrpSpPr/>
          <p:nvPr/>
        </p:nvGrpSpPr>
        <p:grpSpPr>
          <a:xfrm>
            <a:off x="779237" y="2167296"/>
            <a:ext cx="3935412" cy="3263473"/>
            <a:chOff x="733773" y="2084981"/>
            <a:chExt cx="3935412" cy="3263473"/>
          </a:xfrm>
        </p:grpSpPr>
        <p:grpSp>
          <p:nvGrpSpPr>
            <p:cNvPr id="88" name="Group 87"/>
            <p:cNvGrpSpPr/>
            <p:nvPr/>
          </p:nvGrpSpPr>
          <p:grpSpPr>
            <a:xfrm>
              <a:off x="733773" y="2084981"/>
              <a:ext cx="3935412" cy="3263473"/>
              <a:chOff x="733773" y="2084981"/>
              <a:chExt cx="3935412" cy="3263473"/>
            </a:xfrm>
          </p:grpSpPr>
          <p:grpSp>
            <p:nvGrpSpPr>
              <p:cNvPr id="98" name="Group 97"/>
              <p:cNvGrpSpPr/>
              <p:nvPr/>
            </p:nvGrpSpPr>
            <p:grpSpPr>
              <a:xfrm>
                <a:off x="733773" y="3007440"/>
                <a:ext cx="3935412" cy="2341014"/>
                <a:chOff x="733773" y="3007440"/>
                <a:chExt cx="3935412" cy="2341014"/>
              </a:xfrm>
            </p:grpSpPr>
            <p:grpSp>
              <p:nvGrpSpPr>
                <p:cNvPr id="109" name="Group 108"/>
                <p:cNvGrpSpPr/>
                <p:nvPr/>
              </p:nvGrpSpPr>
              <p:grpSpPr>
                <a:xfrm>
                  <a:off x="733773" y="4021304"/>
                  <a:ext cx="3935412" cy="1327150"/>
                  <a:chOff x="733773" y="4021304"/>
                  <a:chExt cx="3935412" cy="1327150"/>
                </a:xfrm>
              </p:grpSpPr>
              <p:sp>
                <p:nvSpPr>
                  <p:cNvPr id="112" name="Rectangle 111"/>
                  <p:cNvSpPr/>
                  <p:nvPr/>
                </p:nvSpPr>
                <p:spPr>
                  <a:xfrm>
                    <a:off x="1279727" y="4323329"/>
                    <a:ext cx="2760417" cy="1025125"/>
                  </a:xfrm>
                  <a:prstGeom prst="rect">
                    <a:avLst/>
                  </a:prstGeom>
                  <a:solidFill>
                    <a:schemeClr val="bg1"/>
                  </a:solidFill>
                  <a:ln w="38100">
                    <a:solidFill>
                      <a:schemeClr val="bg2">
                        <a:lumMod val="60000"/>
                        <a:lumOff val="40000"/>
                      </a:schemeClr>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02">
                      <a:lnSpc>
                        <a:spcPct val="90000"/>
                      </a:lnSpc>
                    </a:pPr>
                    <a:r>
                      <a:rPr lang="en-US" b="1" dirty="0">
                        <a:solidFill>
                          <a:schemeClr val="tx1"/>
                        </a:solidFill>
                        <a:cs typeface="Arial" panose="020B0604020202020204" pitchFamily="34" charset="0"/>
                        <a:sym typeface="HP Simplified Light" panose="020B0404020204020204" pitchFamily="34" charset="0"/>
                      </a:rPr>
                      <a:t>Fluid Resource Pools</a:t>
                    </a:r>
                  </a:p>
                </p:txBody>
              </p:sp>
              <p:sp>
                <p:nvSpPr>
                  <p:cNvPr id="111" name="Rectangle 110"/>
                  <p:cNvSpPr/>
                  <p:nvPr/>
                </p:nvSpPr>
                <p:spPr>
                  <a:xfrm>
                    <a:off x="733773" y="4021304"/>
                    <a:ext cx="3935412" cy="1325041"/>
                  </a:xfrm>
                  <a:prstGeom prst="rect">
                    <a:avLst/>
                  </a:prstGeom>
                  <a:noFill/>
                  <a:ln w="76200">
                    <a:solidFill>
                      <a:srgbClr val="00B38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02">
                      <a:lnSpc>
                        <a:spcPct val="90000"/>
                      </a:lnSpc>
                    </a:pPr>
                    <a:r>
                      <a:rPr lang="en-US" b="1" dirty="0" smtClean="0">
                        <a:solidFill>
                          <a:srgbClr val="00B388"/>
                        </a:solidFill>
                        <a:cs typeface="Arial" panose="020B0604020202020204" pitchFamily="34" charset="0"/>
                        <a:sym typeface="HP Simplified Light" panose="020B0404020204020204" pitchFamily="34" charset="0"/>
                      </a:rPr>
                      <a:t>Software-defined </a:t>
                    </a:r>
                    <a:r>
                      <a:rPr lang="en-US" b="1" dirty="0">
                        <a:solidFill>
                          <a:srgbClr val="00B388"/>
                        </a:solidFill>
                        <a:cs typeface="Arial" panose="020B0604020202020204" pitchFamily="34" charset="0"/>
                        <a:sym typeface="HP Simplified Light" panose="020B0404020204020204" pitchFamily="34" charset="0"/>
                      </a:rPr>
                      <a:t>Intelligence</a:t>
                    </a:r>
                  </a:p>
                </p:txBody>
              </p:sp>
            </p:grpSp>
            <p:sp>
              <p:nvSpPr>
                <p:cNvPr id="110" name="Up-Down Arrow 109"/>
                <p:cNvSpPr/>
                <p:nvPr/>
              </p:nvSpPr>
              <p:spPr>
                <a:xfrm>
                  <a:off x="2456037" y="3007440"/>
                  <a:ext cx="407796" cy="914151"/>
                </a:xfrm>
                <a:prstGeom prst="upDownArrow">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lnSpc>
                      <a:spcPct val="90000"/>
                    </a:lnSpc>
                  </a:pPr>
                  <a:endParaRPr lang="en-US" sz="2400" dirty="0">
                    <a:solidFill>
                      <a:prstClr val="white"/>
                    </a:solidFill>
                    <a:latin typeface="HP Simplified Light" panose="020B0404020204020204" pitchFamily="34" charset="0"/>
                  </a:endParaRPr>
                </a:p>
              </p:txBody>
            </p:sp>
          </p:grpSp>
          <p:pic>
            <p:nvPicPr>
              <p:cNvPr id="108" name="Picture 107"/>
              <p:cNvPicPr>
                <a:picLocks noChangeAspect="1"/>
              </p:cNvPicPr>
              <p:nvPr/>
            </p:nvPicPr>
            <p:blipFill rotWithShape="1">
              <a:blip r:embed="rId10" cstate="print">
                <a:extLst>
                  <a:ext uri="{28A0092B-C50C-407E-A947-70E740481C1C}">
                    <a14:useLocalDpi xmlns:a14="http://schemas.microsoft.com/office/drawing/2010/main" val="0"/>
                  </a:ext>
                </a:extLst>
              </a:blip>
              <a:srcRect b="35348"/>
              <a:stretch/>
            </p:blipFill>
            <p:spPr>
              <a:xfrm>
                <a:off x="2321815" y="2084981"/>
                <a:ext cx="684511" cy="885097"/>
              </a:xfrm>
              <a:prstGeom prst="rect">
                <a:avLst/>
              </a:prstGeom>
            </p:spPr>
          </p:pic>
        </p:grpSp>
        <p:pic>
          <p:nvPicPr>
            <p:cNvPr id="89" name="Picture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92936" y="4730174"/>
              <a:ext cx="507057" cy="511543"/>
            </a:xfrm>
            <a:prstGeom prst="rect">
              <a:avLst/>
            </a:prstGeom>
          </p:spPr>
        </p:pic>
        <p:pic>
          <p:nvPicPr>
            <p:cNvPr id="96" name="Picture 9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6630" y="4726537"/>
              <a:ext cx="442724" cy="518817"/>
            </a:xfrm>
            <a:prstGeom prst="rect">
              <a:avLst/>
            </a:prstGeom>
          </p:spPr>
        </p:pic>
        <p:pic>
          <p:nvPicPr>
            <p:cNvPr id="97" name="Picture 9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00066" y="4725277"/>
              <a:ext cx="516952" cy="521336"/>
            </a:xfrm>
            <a:prstGeom prst="rect">
              <a:avLst/>
            </a:prstGeom>
          </p:spPr>
        </p:pic>
      </p:grpSp>
      <p:sp>
        <p:nvSpPr>
          <p:cNvPr id="4" name="Footer Placeholder 3"/>
          <p:cNvSpPr>
            <a:spLocks noGrp="1"/>
          </p:cNvSpPr>
          <p:nvPr>
            <p:ph type="ftr" sz="quarter" idx="11"/>
          </p:nvPr>
        </p:nvSpPr>
        <p:spPr/>
        <p:txBody>
          <a:bodyPr/>
          <a:lstStyle/>
          <a:p>
            <a:r>
              <a:rPr lang="en-US" dirty="0" smtClean="0"/>
              <a:t>For HPE and Channel Partner internal use only</a:t>
            </a:r>
            <a:endParaRPr lang="en-US" dirty="0"/>
          </a:p>
        </p:txBody>
      </p:sp>
      <p:sp>
        <p:nvSpPr>
          <p:cNvPr id="5" name="Slide Number Placeholder 4"/>
          <p:cNvSpPr>
            <a:spLocks noGrp="1"/>
          </p:cNvSpPr>
          <p:nvPr>
            <p:ph type="sldNum" sz="quarter" idx="12"/>
          </p:nvPr>
        </p:nvSpPr>
        <p:spPr/>
        <p:txBody>
          <a:bodyPr/>
          <a:lstStyle/>
          <a:p>
            <a:fld id="{B016F8AB-BCEA-4347-8BA6-BE776009BC89}" type="slidenum">
              <a:rPr lang="en-GB" smtClean="0"/>
              <a:t>9</a:t>
            </a:fld>
            <a:endParaRPr lang="en-GB" dirty="0"/>
          </a:p>
        </p:txBody>
      </p:sp>
      <p:sp>
        <p:nvSpPr>
          <p:cNvPr id="6" name="Title 5"/>
          <p:cNvSpPr>
            <a:spLocks noGrp="1"/>
          </p:cNvSpPr>
          <p:nvPr>
            <p:ph type="title"/>
          </p:nvPr>
        </p:nvSpPr>
        <p:spPr/>
        <p:txBody>
          <a:bodyPr/>
          <a:lstStyle/>
          <a:p>
            <a:r>
              <a:rPr lang="en-US" dirty="0"/>
              <a:t>Composable Infrastructure accelerates service delivery and reduces operational effort</a:t>
            </a:r>
            <a:endParaRPr lang="en-GB" dirty="0"/>
          </a:p>
        </p:txBody>
      </p:sp>
    </p:spTree>
    <p:extLst>
      <p:ext uri="{BB962C8B-B14F-4D97-AF65-F5344CB8AC3E}">
        <p14:creationId xmlns:p14="http://schemas.microsoft.com/office/powerpoint/2010/main" val="580668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6" grpId="0"/>
      <p:bldP spid="90" grpId="0"/>
      <p:bldP spid="9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PE_Standard_Arial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Presentation1" id="{E1CED003-AF49-4362-A719-AB619FC184F7}" vid="{CAD43CFE-63CB-4BC2-876E-D21A2A910D23}"/>
    </a:ext>
  </a:extLst>
</a:theme>
</file>

<file path=ppt/theme/theme2.xml><?xml version="1.0" encoding="utf-8"?>
<a:theme xmlns:a="http://schemas.openxmlformats.org/drawingml/2006/main" name="Office Theme">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40D7117D88E54EA46598E331AB86F0" ma:contentTypeVersion="7" ma:contentTypeDescription="Create a new document." ma:contentTypeScope="" ma:versionID="a5f7687842e79049afdc04820539c686">
  <xsd:schema xmlns:xsd="http://www.w3.org/2001/XMLSchema" xmlns:xs="http://www.w3.org/2001/XMLSchema" xmlns:p="http://schemas.microsoft.com/office/2006/metadata/properties" xmlns:ns1="http://schemas.microsoft.com/sharepoint/v3" xmlns:ns2="91215abe-b1ef-4f9d-899a-e6b899c12f84" xmlns:ns3="34e1e6db-26de-4e18-8aff-6a04cc33f38b" targetNamespace="http://schemas.microsoft.com/office/2006/metadata/properties" ma:root="true" ma:fieldsID="2d9eab4f0ab54078bc966c90295f56da" ns1:_="" ns2:_="" ns3:_="">
    <xsd:import namespace="http://schemas.microsoft.com/sharepoint/v3"/>
    <xsd:import namespace="91215abe-b1ef-4f9d-899a-e6b899c12f84"/>
    <xsd:import namespace="34e1e6db-26de-4e18-8aff-6a04cc33f38b"/>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1215abe-b1ef-4f9d-899a-e6b899c12f8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4e1e6db-26de-4e18-8aff-6a04cc33f38b"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46D6A3-0920-4B2B-97E2-4837363F6A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1215abe-b1ef-4f9d-899a-e6b899c12f84"/>
    <ds:schemaRef ds:uri="34e1e6db-26de-4e18-8aff-6a04cc33f3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3F1B9E-C023-447D-B2E5-CF9E9421239E}">
  <ds:schemaRefs>
    <ds:schemaRef ds:uri="http://purl.org/dc/elements/1.1/"/>
    <ds:schemaRef ds:uri="http://schemas.microsoft.com/office/2006/metadata/properties"/>
    <ds:schemaRef ds:uri="http://schemas.microsoft.com/sharepoint/v3"/>
    <ds:schemaRef ds:uri="http://schemas.openxmlformats.org/package/2006/metadata/core-properties"/>
    <ds:schemaRef ds:uri="http://purl.org/dc/terms/"/>
    <ds:schemaRef ds:uri="http://schemas.microsoft.com/office/infopath/2007/PartnerControls"/>
    <ds:schemaRef ds:uri="http://purl.org/dc/dcmitype/"/>
    <ds:schemaRef ds:uri="http://schemas.microsoft.com/office/2006/documentManagement/types"/>
    <ds:schemaRef ds:uri="91215abe-b1ef-4f9d-899a-e6b899c12f84"/>
    <ds:schemaRef ds:uri="34e1e6db-26de-4e18-8aff-6a04cc33f38b"/>
    <ds:schemaRef ds:uri="http://www.w3.org/XML/1998/namespace"/>
  </ds:schemaRefs>
</ds:datastoreItem>
</file>

<file path=customXml/itemProps3.xml><?xml version="1.0" encoding="utf-8"?>
<ds:datastoreItem xmlns:ds="http://schemas.openxmlformats.org/officeDocument/2006/customXml" ds:itemID="{1D284B1B-6C3B-445E-92F4-E14BA043A0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7457</TotalTime>
  <Words>6905</Words>
  <Application>Microsoft Office PowerPoint</Application>
  <PresentationFormat>Widescreen</PresentationFormat>
  <Paragraphs>960</Paragraphs>
  <Slides>39</Slides>
  <Notes>35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3" baseType="lpstr">
      <vt:lpstr>Arial Unicode MS</vt:lpstr>
      <vt:lpstr>Arial</vt:lpstr>
      <vt:lpstr>Calibri</vt:lpstr>
      <vt:lpstr>HP Simplified</vt:lpstr>
      <vt:lpstr>HP Simplified Light</vt:lpstr>
      <vt:lpstr>Metric</vt:lpstr>
      <vt:lpstr>Metric Bold</vt:lpstr>
      <vt:lpstr>Metric Regular</vt:lpstr>
      <vt:lpstr>MetricHPE</vt:lpstr>
      <vt:lpstr>Symbol</vt:lpstr>
      <vt:lpstr>Times New Roman</vt:lpstr>
      <vt:lpstr>Wingdings</vt:lpstr>
      <vt:lpstr>HPE_Standard_Arial_16x9_v2</vt:lpstr>
      <vt:lpstr>think-cell Slide</vt:lpstr>
      <vt:lpstr>HPE Synergy: Simplifying Hybrid IT</vt:lpstr>
      <vt:lpstr>IT must support both traditional and new apps</vt:lpstr>
      <vt:lpstr>Extending our composable strategy to make Hybrid IT simple</vt:lpstr>
      <vt:lpstr>Hybrid IT engine for your digital transformation</vt:lpstr>
      <vt:lpstr>HPE Composable Infrastructure</vt:lpstr>
      <vt:lpstr>Traditional infrastructure is static, complex and  strands resources</vt:lpstr>
      <vt:lpstr>Composable Infrastructure optimizes all apps and service-levels</vt:lpstr>
      <vt:lpstr>Traditional infrastructure is complex with multiple silos  and tools </vt:lpstr>
      <vt:lpstr>Composable Infrastructure accelerates service delivery and reduces operational effort</vt:lpstr>
      <vt:lpstr>Automating Traditional Infrastructure is complex and time consuming  </vt:lpstr>
      <vt:lpstr>Composable Infrastructure increases productivity and  control across the data center </vt:lpstr>
      <vt:lpstr>HPE Synergy: The first platform architected for composability</vt:lpstr>
      <vt:lpstr>HPE Synergy: driving digital transformation in a Hybrid IT world</vt:lpstr>
      <vt:lpstr>HPE Synergy: Powering your Hybrid IT transformation</vt:lpstr>
      <vt:lpstr>HPE Synergy unique innovations enable the composable experience </vt:lpstr>
      <vt:lpstr>Transform datacenter efficiency with software-defined management</vt:lpstr>
      <vt:lpstr>Precisely compose and recompose resources for each application</vt:lpstr>
      <vt:lpstr>Instantly provision operating environments at the speed of cloud</vt:lpstr>
      <vt:lpstr>Instantly provision operating environments on stateless infrastructure</vt:lpstr>
      <vt:lpstr>Windows support with Synergy Image Streamer</vt:lpstr>
      <vt:lpstr>Seamlessly deliver updates without impacting operations </vt:lpstr>
      <vt:lpstr>Scripting multiple API’s is complex and time consuming</vt:lpstr>
      <vt:lpstr>HPE Composable API</vt:lpstr>
      <vt:lpstr>Deliver apps and services faster and easier</vt:lpstr>
      <vt:lpstr>Transformational power of HPE Synergy </vt:lpstr>
      <vt:lpstr>Maximize your infrastructure utilization 7 x 24 x 365</vt:lpstr>
      <vt:lpstr>Economics of transforming your IT</vt:lpstr>
      <vt:lpstr>Hear from customers who are transforming IT with HPE Synergy </vt:lpstr>
      <vt:lpstr>Customers are transforming IT with HPE Synergy </vt:lpstr>
      <vt:lpstr>HPE Synergy optimizes workloads for leading genome researcher</vt:lpstr>
      <vt:lpstr>HPE Synergy creates scale and agility to manage rapid growth</vt:lpstr>
      <vt:lpstr>HPE Synergy slashes server deployment times to underpin growth</vt:lpstr>
      <vt:lpstr>HPE Synergy</vt:lpstr>
      <vt:lpstr>HPE Pointnext</vt:lpstr>
      <vt:lpstr>Easy migration from your existing blade infrastructure HPE Rapid Advisory for Synergy</vt:lpstr>
      <vt:lpstr>Enhance your deployment team’ s productivity</vt:lpstr>
      <vt:lpstr>HPE GreenLake Flex Capacity</vt:lpstr>
      <vt:lpstr>Operate your HPE Synergy environment effectively Operational support services and Factory Express</vt:lpstr>
      <vt:lpstr>Thank you</vt:lpstr>
    </vt:vector>
  </TitlesOfParts>
  <Company>Hewlett 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HPE Synergy Customer Presentation</dc:title>
  <dc:subject>c04948741</dc:subject>
  <dc:creator>Shanmugasundaram, Vijendran</dc:creator>
  <cp:lastModifiedBy>Shanmugasundaram, Vijendran</cp:lastModifiedBy>
  <cp:revision>170</cp:revision>
  <dcterms:created xsi:type="dcterms:W3CDTF">2016-01-05T16:50:54Z</dcterms:created>
  <dcterms:modified xsi:type="dcterms:W3CDTF">2018-07-27T04:06:43Z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y fmtid="{D5CDD505-2E9C-101B-9397-08002B2CF9AE}" pid="5" name="ContentTypeId">
    <vt:lpwstr>0x0101002B40D7117D88E54EA46598E331AB86F0</vt:lpwstr>
  </property>
</Properties>
</file>